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4" r:id="rId2"/>
    <p:sldId id="258" r:id="rId3"/>
    <p:sldId id="291" r:id="rId4"/>
    <p:sldId id="287" r:id="rId5"/>
    <p:sldId id="292" r:id="rId6"/>
    <p:sldId id="288" r:id="rId7"/>
    <p:sldId id="289" r:id="rId8"/>
    <p:sldId id="290" r:id="rId9"/>
    <p:sldId id="285"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47"/>
    <a:srgbClr val="284780"/>
    <a:srgbClr val="21355E"/>
    <a:srgbClr val="A7BCE3"/>
    <a:srgbClr val="B6C8E8"/>
    <a:srgbClr val="FFD55D"/>
    <a:srgbClr val="FFE393"/>
    <a:srgbClr val="2E5396"/>
    <a:srgbClr val="223C6C"/>
    <a:srgbClr val="182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3" autoAdjust="0"/>
    <p:restoredTop sz="94660"/>
  </p:normalViewPr>
  <p:slideViewPr>
    <p:cSldViewPr snapToGrid="0">
      <p:cViewPr varScale="1">
        <p:scale>
          <a:sx n="109" d="100"/>
          <a:sy n="109" d="100"/>
        </p:scale>
        <p:origin x="1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DDE4D2-FF4C-484F-851E-0322D93D67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94EADA-E8A5-42C8-B282-4F4DB79EAB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1CEF8E-7DEB-4FE4-9376-6661159DF76B}" type="datetimeFigureOut">
              <a:rPr lang="en-US" smtClean="0"/>
              <a:t>10/13/2021</a:t>
            </a:fld>
            <a:endParaRPr lang="en-US"/>
          </a:p>
        </p:txBody>
      </p:sp>
      <p:sp>
        <p:nvSpPr>
          <p:cNvPr id="4" name="Footer Placeholder 3">
            <a:extLst>
              <a:ext uri="{FF2B5EF4-FFF2-40B4-BE49-F238E27FC236}">
                <a16:creationId xmlns:a16="http://schemas.microsoft.com/office/drawing/2014/main" id="{9E21252B-541A-4607-9719-EAA246FDF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5FBBC9-BE01-4676-AA78-A6A586D79A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EEFA1-9A65-4F8A-A01B-BB85F2744351}" type="slidenum">
              <a:rPr lang="en-US" smtClean="0"/>
              <a:t>‹#›</a:t>
            </a:fld>
            <a:endParaRPr lang="en-US"/>
          </a:p>
        </p:txBody>
      </p:sp>
    </p:spTree>
    <p:extLst>
      <p:ext uri="{BB962C8B-B14F-4D97-AF65-F5344CB8AC3E}">
        <p14:creationId xmlns:p14="http://schemas.microsoft.com/office/powerpoint/2010/main" val="190381218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BF66-B981-4057-89E2-DD186FB789BB}"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3C7A1-9F92-4CD4-A04D-94F12B0C4406}" type="slidenum">
              <a:rPr lang="en-US" smtClean="0"/>
              <a:t>‹#›</a:t>
            </a:fld>
            <a:endParaRPr lang="en-US"/>
          </a:p>
        </p:txBody>
      </p:sp>
    </p:spTree>
    <p:extLst>
      <p:ext uri="{BB962C8B-B14F-4D97-AF65-F5344CB8AC3E}">
        <p14:creationId xmlns:p14="http://schemas.microsoft.com/office/powerpoint/2010/main" val="355633629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D32C-E7D0-4A18-AC0E-36C68412BA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BD538D-F866-4102-9E48-401306736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F3A425-30FD-40CE-A92F-282F97290917}"/>
              </a:ext>
            </a:extLst>
          </p:cNvPr>
          <p:cNvSpPr>
            <a:spLocks noGrp="1"/>
          </p:cNvSpPr>
          <p:nvPr>
            <p:ph type="dt" sz="half" idx="10"/>
          </p:nvPr>
        </p:nvSpPr>
        <p:spPr/>
        <p:txBody>
          <a:bodyPr/>
          <a:lstStyle/>
          <a:p>
            <a:fld id="{D39C46E2-34DE-402B-B7A4-04BADAE29B64}" type="datetime1">
              <a:rPr lang="en-US" smtClean="0"/>
              <a:t>10/13/2021</a:t>
            </a:fld>
            <a:endParaRPr lang="en-US"/>
          </a:p>
        </p:txBody>
      </p:sp>
      <p:sp>
        <p:nvSpPr>
          <p:cNvPr id="5" name="Footer Placeholder 4">
            <a:extLst>
              <a:ext uri="{FF2B5EF4-FFF2-40B4-BE49-F238E27FC236}">
                <a16:creationId xmlns:a16="http://schemas.microsoft.com/office/drawing/2014/main" id="{0461436E-3C42-40F3-B778-C64031BBF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7AC80-B72C-4185-ABEB-C33385EDA8A9}"/>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70029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67B9-B71E-4493-A5E2-5D8FCA9CA6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FA884C-18E7-466C-A7DA-B5ADB160B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98A68-7C29-491C-BAA3-CBB8A27A5D87}"/>
              </a:ext>
            </a:extLst>
          </p:cNvPr>
          <p:cNvSpPr>
            <a:spLocks noGrp="1"/>
          </p:cNvSpPr>
          <p:nvPr>
            <p:ph type="dt" sz="half" idx="10"/>
          </p:nvPr>
        </p:nvSpPr>
        <p:spPr/>
        <p:txBody>
          <a:bodyPr/>
          <a:lstStyle/>
          <a:p>
            <a:fld id="{8214E54D-2116-4EDF-94C9-674A62BE822C}" type="datetime1">
              <a:rPr lang="en-US" smtClean="0"/>
              <a:t>10/13/2021</a:t>
            </a:fld>
            <a:endParaRPr lang="en-US"/>
          </a:p>
        </p:txBody>
      </p:sp>
      <p:sp>
        <p:nvSpPr>
          <p:cNvPr id="5" name="Footer Placeholder 4">
            <a:extLst>
              <a:ext uri="{FF2B5EF4-FFF2-40B4-BE49-F238E27FC236}">
                <a16:creationId xmlns:a16="http://schemas.microsoft.com/office/drawing/2014/main" id="{B2F22298-84EC-48DD-8913-9BF5C8729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B589A-E950-4583-9675-D58C404EB1ED}"/>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57976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E455E6-A491-4104-8FF4-2EF203B0A4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C0842E-AA5D-41D5-BE1C-4405E83BF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B1CD5-1C54-487E-9C70-296CB2CFF9BB}"/>
              </a:ext>
            </a:extLst>
          </p:cNvPr>
          <p:cNvSpPr>
            <a:spLocks noGrp="1"/>
          </p:cNvSpPr>
          <p:nvPr>
            <p:ph type="dt" sz="half" idx="10"/>
          </p:nvPr>
        </p:nvSpPr>
        <p:spPr/>
        <p:txBody>
          <a:bodyPr/>
          <a:lstStyle/>
          <a:p>
            <a:fld id="{518C6F10-D6F7-4DC6-9887-08A2E24D5CA8}" type="datetime1">
              <a:rPr lang="en-US" smtClean="0"/>
              <a:t>10/13/2021</a:t>
            </a:fld>
            <a:endParaRPr lang="en-US"/>
          </a:p>
        </p:txBody>
      </p:sp>
      <p:sp>
        <p:nvSpPr>
          <p:cNvPr id="5" name="Footer Placeholder 4">
            <a:extLst>
              <a:ext uri="{FF2B5EF4-FFF2-40B4-BE49-F238E27FC236}">
                <a16:creationId xmlns:a16="http://schemas.microsoft.com/office/drawing/2014/main" id="{BDD3AA30-753C-4CE6-B976-4FAA25BF8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BE477-A7AF-4885-BB3F-A4D96EED9E2F}"/>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58494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DF85-40C0-4EDE-B262-CE4AF7F12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273E4-9C58-4A5A-983C-E3F5C3BF0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88B26-7F57-4330-8383-81203677CA2C}"/>
              </a:ext>
            </a:extLst>
          </p:cNvPr>
          <p:cNvSpPr>
            <a:spLocks noGrp="1"/>
          </p:cNvSpPr>
          <p:nvPr>
            <p:ph type="dt" sz="half" idx="10"/>
          </p:nvPr>
        </p:nvSpPr>
        <p:spPr/>
        <p:txBody>
          <a:bodyPr/>
          <a:lstStyle/>
          <a:p>
            <a:fld id="{D6194E7F-E7C2-446E-97A2-9C732A4016B5}" type="datetime1">
              <a:rPr lang="en-US" smtClean="0"/>
              <a:t>10/13/2021</a:t>
            </a:fld>
            <a:endParaRPr lang="en-US"/>
          </a:p>
        </p:txBody>
      </p:sp>
      <p:sp>
        <p:nvSpPr>
          <p:cNvPr id="5" name="Footer Placeholder 4">
            <a:extLst>
              <a:ext uri="{FF2B5EF4-FFF2-40B4-BE49-F238E27FC236}">
                <a16:creationId xmlns:a16="http://schemas.microsoft.com/office/drawing/2014/main" id="{1A317D73-51ED-49AE-B54D-2914DF26A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EE5B5-D90D-4ECF-8842-D3CBF10D54B8}"/>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623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D728-78E0-4E76-A609-C44711C0C2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8835E3-14A5-439D-9EDF-BA7B4B68F3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299A9-C7CA-4327-82EA-282BA5123469}"/>
              </a:ext>
            </a:extLst>
          </p:cNvPr>
          <p:cNvSpPr>
            <a:spLocks noGrp="1"/>
          </p:cNvSpPr>
          <p:nvPr>
            <p:ph type="dt" sz="half" idx="10"/>
          </p:nvPr>
        </p:nvSpPr>
        <p:spPr/>
        <p:txBody>
          <a:bodyPr/>
          <a:lstStyle/>
          <a:p>
            <a:fld id="{3A8FA231-D022-4453-B520-86D8FA3A831B}" type="datetime1">
              <a:rPr lang="en-US" smtClean="0"/>
              <a:t>10/13/2021</a:t>
            </a:fld>
            <a:endParaRPr lang="en-US"/>
          </a:p>
        </p:txBody>
      </p:sp>
      <p:sp>
        <p:nvSpPr>
          <p:cNvPr id="5" name="Footer Placeholder 4">
            <a:extLst>
              <a:ext uri="{FF2B5EF4-FFF2-40B4-BE49-F238E27FC236}">
                <a16:creationId xmlns:a16="http://schemas.microsoft.com/office/drawing/2014/main" id="{301B6684-6D19-4E1F-80A2-39F0AF4E4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B9D59-A080-4E20-B884-11844349428A}"/>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272899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2116-7D5C-443E-A5D6-F195766C0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B33140-BE2C-4955-86A1-0247D13CE9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5DE33D-5083-47C9-A8AB-5834B7728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C69590-B29B-4701-B5FA-B23324061333}"/>
              </a:ext>
            </a:extLst>
          </p:cNvPr>
          <p:cNvSpPr>
            <a:spLocks noGrp="1"/>
          </p:cNvSpPr>
          <p:nvPr>
            <p:ph type="dt" sz="half" idx="10"/>
          </p:nvPr>
        </p:nvSpPr>
        <p:spPr/>
        <p:txBody>
          <a:bodyPr/>
          <a:lstStyle/>
          <a:p>
            <a:fld id="{B1384373-74F7-4772-9109-85E243B2DECF}" type="datetime1">
              <a:rPr lang="en-US" smtClean="0"/>
              <a:t>10/13/2021</a:t>
            </a:fld>
            <a:endParaRPr lang="en-US"/>
          </a:p>
        </p:txBody>
      </p:sp>
      <p:sp>
        <p:nvSpPr>
          <p:cNvPr id="6" name="Footer Placeholder 5">
            <a:extLst>
              <a:ext uri="{FF2B5EF4-FFF2-40B4-BE49-F238E27FC236}">
                <a16:creationId xmlns:a16="http://schemas.microsoft.com/office/drawing/2014/main" id="{EE677A9E-EF74-4A6D-9D1F-61D3CB8CE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CE243-02ED-451D-95E2-5CB60FA31355}"/>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398216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B793-0534-4EEF-913F-DDEAA10A4E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2F9FA-6AB6-4EC6-A466-0C3D3992D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7D27C-ECD1-4FE6-BC67-CD861BE842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D6198-386F-43A1-991E-B5A955E1C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4CE90-0CAE-4FB1-8469-88E05CD0BA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56776-597A-4E98-961F-5C37A1E002B2}"/>
              </a:ext>
            </a:extLst>
          </p:cNvPr>
          <p:cNvSpPr>
            <a:spLocks noGrp="1"/>
          </p:cNvSpPr>
          <p:nvPr>
            <p:ph type="dt" sz="half" idx="10"/>
          </p:nvPr>
        </p:nvSpPr>
        <p:spPr/>
        <p:txBody>
          <a:bodyPr/>
          <a:lstStyle/>
          <a:p>
            <a:fld id="{85C549FF-D6ED-4DB1-9134-1CC8B28B396D}" type="datetime1">
              <a:rPr lang="en-US" smtClean="0"/>
              <a:t>10/13/2021</a:t>
            </a:fld>
            <a:endParaRPr lang="en-US"/>
          </a:p>
        </p:txBody>
      </p:sp>
      <p:sp>
        <p:nvSpPr>
          <p:cNvPr id="8" name="Footer Placeholder 7">
            <a:extLst>
              <a:ext uri="{FF2B5EF4-FFF2-40B4-BE49-F238E27FC236}">
                <a16:creationId xmlns:a16="http://schemas.microsoft.com/office/drawing/2014/main" id="{683BF307-8865-49C8-876C-E72DB095C9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672EB-9B1B-4FB3-B23E-7B45BBEE722E}"/>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274757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EF0C-4D12-4C38-A79B-62D24918D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E3EA17-9163-4ECC-BA2B-5E493DEB3544}"/>
              </a:ext>
            </a:extLst>
          </p:cNvPr>
          <p:cNvSpPr>
            <a:spLocks noGrp="1"/>
          </p:cNvSpPr>
          <p:nvPr>
            <p:ph type="dt" sz="half" idx="10"/>
          </p:nvPr>
        </p:nvSpPr>
        <p:spPr/>
        <p:txBody>
          <a:bodyPr/>
          <a:lstStyle/>
          <a:p>
            <a:fld id="{C5910C05-7512-4779-AFA6-0E59B373812E}" type="datetime1">
              <a:rPr lang="en-US" smtClean="0"/>
              <a:t>10/13/2021</a:t>
            </a:fld>
            <a:endParaRPr lang="en-US"/>
          </a:p>
        </p:txBody>
      </p:sp>
      <p:sp>
        <p:nvSpPr>
          <p:cNvPr id="4" name="Footer Placeholder 3">
            <a:extLst>
              <a:ext uri="{FF2B5EF4-FFF2-40B4-BE49-F238E27FC236}">
                <a16:creationId xmlns:a16="http://schemas.microsoft.com/office/drawing/2014/main" id="{C6C73C5D-C3E1-4579-A9D5-5BBD5E87A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86F73-00A2-438B-8A2D-2F112BD5F1EE}"/>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7518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733811-70B9-4748-AB29-F26A7238E1BF}"/>
              </a:ext>
            </a:extLst>
          </p:cNvPr>
          <p:cNvSpPr>
            <a:spLocks noGrp="1"/>
          </p:cNvSpPr>
          <p:nvPr>
            <p:ph type="dt" sz="half" idx="10"/>
          </p:nvPr>
        </p:nvSpPr>
        <p:spPr/>
        <p:txBody>
          <a:bodyPr/>
          <a:lstStyle/>
          <a:p>
            <a:fld id="{DB3543B4-4AE9-4CD1-9176-5C1B2153F427}" type="datetime1">
              <a:rPr lang="en-US" smtClean="0"/>
              <a:t>10/13/2021</a:t>
            </a:fld>
            <a:endParaRPr lang="en-US"/>
          </a:p>
        </p:txBody>
      </p:sp>
      <p:sp>
        <p:nvSpPr>
          <p:cNvPr id="3" name="Footer Placeholder 2">
            <a:extLst>
              <a:ext uri="{FF2B5EF4-FFF2-40B4-BE49-F238E27FC236}">
                <a16:creationId xmlns:a16="http://schemas.microsoft.com/office/drawing/2014/main" id="{55072B8F-B2A8-48FB-B962-98ED4EBED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BA70D4-FA28-49B6-916F-AE57C82A89C6}"/>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360843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5E7E-7423-4CCA-8C53-79D9E6C8F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69AE91-7266-4FEA-B6E6-9CAFCCF2B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A7F14-7327-4984-952F-EBABB60D9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31550-4FE1-4598-A378-EA55196FF066}"/>
              </a:ext>
            </a:extLst>
          </p:cNvPr>
          <p:cNvSpPr>
            <a:spLocks noGrp="1"/>
          </p:cNvSpPr>
          <p:nvPr>
            <p:ph type="dt" sz="half" idx="10"/>
          </p:nvPr>
        </p:nvSpPr>
        <p:spPr/>
        <p:txBody>
          <a:bodyPr/>
          <a:lstStyle/>
          <a:p>
            <a:fld id="{62374B22-EAD3-433B-A03E-47B46A1F9DC5}" type="datetime1">
              <a:rPr lang="en-US" smtClean="0"/>
              <a:t>10/13/2021</a:t>
            </a:fld>
            <a:endParaRPr lang="en-US"/>
          </a:p>
        </p:txBody>
      </p:sp>
      <p:sp>
        <p:nvSpPr>
          <p:cNvPr id="6" name="Footer Placeholder 5">
            <a:extLst>
              <a:ext uri="{FF2B5EF4-FFF2-40B4-BE49-F238E27FC236}">
                <a16:creationId xmlns:a16="http://schemas.microsoft.com/office/drawing/2014/main" id="{2EB0AEE1-E6F9-4C96-96A7-7A1409E41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55F56-B951-4691-81E9-F0B5CE2533CA}"/>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339788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60E5-1DFC-4898-8DC9-C3BA03F9F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53D6BA-5DE0-4183-87A8-6B69CECC2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374B46-6DE8-4AF3-872D-CE7B3526F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ECE1E-1197-4907-9EA0-3B196569D3ED}"/>
              </a:ext>
            </a:extLst>
          </p:cNvPr>
          <p:cNvSpPr>
            <a:spLocks noGrp="1"/>
          </p:cNvSpPr>
          <p:nvPr>
            <p:ph type="dt" sz="half" idx="10"/>
          </p:nvPr>
        </p:nvSpPr>
        <p:spPr/>
        <p:txBody>
          <a:bodyPr/>
          <a:lstStyle/>
          <a:p>
            <a:fld id="{D090CE3C-C29E-4807-BB21-556D62809D9D}" type="datetime1">
              <a:rPr lang="en-US" smtClean="0"/>
              <a:t>10/13/2021</a:t>
            </a:fld>
            <a:endParaRPr lang="en-US"/>
          </a:p>
        </p:txBody>
      </p:sp>
      <p:sp>
        <p:nvSpPr>
          <p:cNvPr id="6" name="Footer Placeholder 5">
            <a:extLst>
              <a:ext uri="{FF2B5EF4-FFF2-40B4-BE49-F238E27FC236}">
                <a16:creationId xmlns:a16="http://schemas.microsoft.com/office/drawing/2014/main" id="{E34F07E2-F864-4471-B29D-0216D2C1F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FF6B3-5BB3-4CB2-A344-92FCF36803FE}"/>
              </a:ext>
            </a:extLst>
          </p:cNvPr>
          <p:cNvSpPr>
            <a:spLocks noGrp="1"/>
          </p:cNvSpPr>
          <p:nvPr>
            <p:ph type="sldNum" sz="quarter" idx="12"/>
          </p:nvPr>
        </p:nvSpPr>
        <p:spPr/>
        <p:txBody>
          <a:bodyPr/>
          <a:lstStyle/>
          <a:p>
            <a:fld id="{A87A4B64-AD93-4496-8E8A-37D6101AAA0C}" type="slidenum">
              <a:rPr lang="en-US" smtClean="0"/>
              <a:t>‹#›</a:t>
            </a:fld>
            <a:endParaRPr lang="en-US"/>
          </a:p>
        </p:txBody>
      </p:sp>
    </p:spTree>
    <p:extLst>
      <p:ext uri="{BB962C8B-B14F-4D97-AF65-F5344CB8AC3E}">
        <p14:creationId xmlns:p14="http://schemas.microsoft.com/office/powerpoint/2010/main" val="28405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lumMod val="75000"/>
            </a:schemeClr>
          </a:fgClr>
          <a:bgClr>
            <a:schemeClr val="accent1">
              <a:lumMod val="5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DD981-5CD0-450D-AEA9-BAC4326F8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38FA24-7648-49F2-9A01-AC50531B4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399EE-AADC-428A-8C02-3878A5827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9F310-04E0-489B-81DF-E307DC198DF4}" type="datetime1">
              <a:rPr lang="en-US" smtClean="0"/>
              <a:t>10/13/2021</a:t>
            </a:fld>
            <a:endParaRPr lang="en-US"/>
          </a:p>
        </p:txBody>
      </p:sp>
      <p:sp>
        <p:nvSpPr>
          <p:cNvPr id="5" name="Footer Placeholder 4">
            <a:extLst>
              <a:ext uri="{FF2B5EF4-FFF2-40B4-BE49-F238E27FC236}">
                <a16:creationId xmlns:a16="http://schemas.microsoft.com/office/drawing/2014/main" id="{B1E233A2-4233-401A-8378-F60E99CA8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DAA34D-DA07-4C97-931F-AA5E77684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A4B64-AD93-4496-8E8A-37D6101AAA0C}" type="slidenum">
              <a:rPr lang="en-US" smtClean="0"/>
              <a:t>‹#›</a:t>
            </a:fld>
            <a:endParaRPr lang="en-US"/>
          </a:p>
        </p:txBody>
      </p:sp>
    </p:spTree>
    <p:extLst>
      <p:ext uri="{BB962C8B-B14F-4D97-AF65-F5344CB8AC3E}">
        <p14:creationId xmlns:p14="http://schemas.microsoft.com/office/powerpoint/2010/main" val="417996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j8IeSsiPPRM&amp;list=PLF-SN-7h5YjtwTMr31tZpko-fqTIerEfW&amp;index=16" TargetMode="External"/><Relationship Id="rId1" Type="http://schemas.openxmlformats.org/officeDocument/2006/relationships/slideLayout" Target="../slideLayouts/slideLayout7.xml"/><Relationship Id="rId6" Type="http://schemas.openxmlformats.org/officeDocument/2006/relationships/hyperlink" Target="mailto:friedman@g.jct.ac.il" TargetMode="External"/><Relationship Id="rId5" Type="http://schemas.openxmlformats.org/officeDocument/2006/relationships/image" Target="../media/image32.png"/><Relationship Id="rId4" Type="http://schemas.openxmlformats.org/officeDocument/2006/relationships/hyperlink" Target="https://www.mdpi.com/2073-8994/12/1/18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3A1025-3E79-46D3-8CDE-CA3FFA1A74A2}"/>
              </a:ext>
            </a:extLst>
          </p:cNvPr>
          <p:cNvSpPr>
            <a:spLocks noGrp="1"/>
          </p:cNvSpPr>
          <p:nvPr>
            <p:ph type="ctrTitle"/>
          </p:nvPr>
        </p:nvSpPr>
        <p:spPr>
          <a:xfrm>
            <a:off x="4004921" y="153257"/>
            <a:ext cx="7697770" cy="2427375"/>
          </a:xfrm>
        </p:spPr>
        <p:txBody>
          <a:bodyPr>
            <a:normAutofit/>
          </a:bodyPr>
          <a:lstStyle/>
          <a:p>
            <a:pPr algn="l"/>
            <a:r>
              <a:rPr lang="en-US" sz="4800" b="1" i="0" dirty="0">
                <a:ln w="0"/>
                <a:effectLst>
                  <a:outerShdw blurRad="38100" dist="19050" dir="2700000" algn="tl" rotWithShape="0">
                    <a:schemeClr val="dk1">
                      <a:alpha val="40000"/>
                    </a:schemeClr>
                  </a:outerShdw>
                </a:effectLst>
                <a:latin typeface="Arial" panose="020B0604020202020204" pitchFamily="34" charset="0"/>
              </a:rPr>
              <a:t>Relativistic Gravitation of a Spherically Symmetric Body</a:t>
            </a:r>
            <a:endParaRPr lang="en-US" sz="4800" b="1" dirty="0">
              <a:ln w="0"/>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כותרת משנה 8">
            <a:extLst>
              <a:ext uri="{FF2B5EF4-FFF2-40B4-BE49-F238E27FC236}">
                <a16:creationId xmlns:a16="http://schemas.microsoft.com/office/drawing/2014/main" id="{04574CC8-0374-4FD8-8195-165211FAD2B5}"/>
              </a:ext>
            </a:extLst>
          </p:cNvPr>
          <p:cNvSpPr>
            <a:spLocks noGrp="1"/>
          </p:cNvSpPr>
          <p:nvPr>
            <p:ph type="subTitle" idx="1"/>
          </p:nvPr>
        </p:nvSpPr>
        <p:spPr>
          <a:xfrm>
            <a:off x="4027832" y="2683636"/>
            <a:ext cx="8445999" cy="1600137"/>
          </a:xfrm>
        </p:spPr>
        <p:txBody>
          <a:bodyPr>
            <a:normAutofit fontScale="92500"/>
          </a:bodyPr>
          <a:lstStyle/>
          <a:p>
            <a:pPr algn="l">
              <a:lnSpc>
                <a:spcPct val="110000"/>
              </a:lnSpc>
            </a:pPr>
            <a:r>
              <a:rPr lang="en-US" sz="2800" dirty="0">
                <a:solidFill>
                  <a:schemeClr val="accent1">
                    <a:lumMod val="40000"/>
                    <a:lumOff val="60000"/>
                  </a:schemeClr>
                </a:solidFill>
              </a:rPr>
              <a:t>Using symmetry and Euler-Lagrange equations to calculate </a:t>
            </a:r>
            <a:br>
              <a:rPr lang="en-US" sz="2800" dirty="0">
                <a:solidFill>
                  <a:schemeClr val="accent1">
                    <a:lumMod val="40000"/>
                    <a:lumOff val="60000"/>
                  </a:schemeClr>
                </a:solidFill>
              </a:rPr>
            </a:br>
            <a:r>
              <a:rPr lang="en-US" sz="2800" dirty="0">
                <a:solidFill>
                  <a:schemeClr val="accent1">
                    <a:lumMod val="40000"/>
                    <a:lumOff val="60000"/>
                  </a:schemeClr>
                </a:solidFill>
              </a:rPr>
              <a:t>planet precession, gravitational time dilation and light deflection.</a:t>
            </a:r>
          </a:p>
        </p:txBody>
      </p:sp>
      <p:sp>
        <p:nvSpPr>
          <p:cNvPr id="44" name="Subtitle 2">
            <a:extLst>
              <a:ext uri="{FF2B5EF4-FFF2-40B4-BE49-F238E27FC236}">
                <a16:creationId xmlns:a16="http://schemas.microsoft.com/office/drawing/2014/main" id="{41F28B9E-58AC-4EA9-BC15-492F545B28ED}"/>
              </a:ext>
            </a:extLst>
          </p:cNvPr>
          <p:cNvSpPr txBox="1">
            <a:spLocks/>
          </p:cNvSpPr>
          <p:nvPr/>
        </p:nvSpPr>
        <p:spPr>
          <a:xfrm>
            <a:off x="780556" y="172100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accent1">
                  <a:lumMod val="40000"/>
                  <a:lumOff val="60000"/>
                </a:schemeClr>
              </a:solidFill>
            </a:endParaRPr>
          </a:p>
        </p:txBody>
      </p:sp>
      <p:pic>
        <p:nvPicPr>
          <p:cNvPr id="45" name="Picture 6">
            <a:extLst>
              <a:ext uri="{FF2B5EF4-FFF2-40B4-BE49-F238E27FC236}">
                <a16:creationId xmlns:a16="http://schemas.microsoft.com/office/drawing/2014/main" id="{FFFDC0AD-078F-42D2-ACEB-D6B3E2686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2924" y="5361870"/>
            <a:ext cx="1193485" cy="1342873"/>
          </a:xfrm>
          <a:prstGeom prst="rect">
            <a:avLst/>
          </a:prstGeom>
        </p:spPr>
      </p:pic>
      <p:pic>
        <p:nvPicPr>
          <p:cNvPr id="46" name="Picture 7">
            <a:extLst>
              <a:ext uri="{FF2B5EF4-FFF2-40B4-BE49-F238E27FC236}">
                <a16:creationId xmlns:a16="http://schemas.microsoft.com/office/drawing/2014/main" id="{DE8D90A0-C18A-4C60-B564-8661AA0ADE6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5" b="53750" l="56393" r="85902">
                        <a14:foregroundMark x1="56721" y1="11875" x2="57049" y2="35000"/>
                        <a14:foregroundMark x1="68852" y1="51250" x2="70820" y2="53750"/>
                      </a14:backgroundRemoval>
                    </a14:imgEffect>
                  </a14:imgLayer>
                </a14:imgProps>
              </a:ext>
            </a:extLst>
          </a:blip>
          <a:srcRect l="53688" r="10287" b="42163"/>
          <a:stretch/>
        </p:blipFill>
        <p:spPr>
          <a:xfrm>
            <a:off x="9020388" y="5190367"/>
            <a:ext cx="1869058" cy="1574107"/>
          </a:xfrm>
          <a:prstGeom prst="rect">
            <a:avLst/>
          </a:prstGeom>
        </p:spPr>
      </p:pic>
      <p:sp>
        <p:nvSpPr>
          <p:cNvPr id="47" name="TextBox 3">
            <a:extLst>
              <a:ext uri="{FF2B5EF4-FFF2-40B4-BE49-F238E27FC236}">
                <a16:creationId xmlns:a16="http://schemas.microsoft.com/office/drawing/2014/main" id="{EC947661-503C-4BCC-9DB1-BFE7FFFE2ECC}"/>
              </a:ext>
            </a:extLst>
          </p:cNvPr>
          <p:cNvSpPr txBox="1"/>
          <p:nvPr/>
        </p:nvSpPr>
        <p:spPr>
          <a:xfrm>
            <a:off x="3623373" y="5896180"/>
            <a:ext cx="5531005" cy="1200329"/>
          </a:xfrm>
          <a:prstGeom prst="rect">
            <a:avLst/>
          </a:prstGeom>
          <a:noFill/>
        </p:spPr>
        <p:txBody>
          <a:bodyPr wrap="square" rtlCol="1">
            <a:spAutoFit/>
          </a:bodyPr>
          <a:lstStyle/>
          <a:p>
            <a:r>
              <a:rPr lang="en-US" dirty="0"/>
              <a:t>Created by Josh Sol using prof Yaakov Friedman’s lectures with the help of the Jerusalem College of Technology</a:t>
            </a:r>
          </a:p>
          <a:p>
            <a:r>
              <a:rPr lang="en-US" dirty="0"/>
              <a:t>and the Extended Relativity Research Center</a:t>
            </a:r>
          </a:p>
          <a:p>
            <a:endParaRPr lang="he-IL" dirty="0"/>
          </a:p>
        </p:txBody>
      </p:sp>
      <p:pic>
        <p:nvPicPr>
          <p:cNvPr id="55" name="תמונה 54" descr="תמונה שמכילה חפץ מחוץ לבית, אור, מבריק, לילה&#10;&#10;התיאור נוצר באופן אוטומטי">
            <a:extLst>
              <a:ext uri="{FF2B5EF4-FFF2-40B4-BE49-F238E27FC236}">
                <a16:creationId xmlns:a16="http://schemas.microsoft.com/office/drawing/2014/main" id="{AE94711D-EE51-4333-97E3-593DFDE033A7}"/>
              </a:ext>
            </a:extLst>
          </p:cNvPr>
          <p:cNvPicPr>
            <a:picLocks noChangeAspect="1"/>
          </p:cNvPicPr>
          <p:nvPr/>
        </p:nvPicPr>
        <p:blipFill rotWithShape="1">
          <a:blip r:embed="rId5">
            <a:extLst>
              <a:ext uri="{28A0092B-C50C-407E-A947-70E740481C1C}">
                <a14:useLocalDpi xmlns:a14="http://schemas.microsoft.com/office/drawing/2010/main" val="0"/>
              </a:ext>
            </a:extLst>
          </a:blip>
          <a:srcRect l="27023" t="4184" r="29595"/>
          <a:stretch/>
        </p:blipFill>
        <p:spPr>
          <a:xfrm>
            <a:off x="-8196" y="22642"/>
            <a:ext cx="3622940" cy="4457398"/>
          </a:xfrm>
          <a:prstGeom prst="rect">
            <a:avLst/>
          </a:prstGeom>
        </p:spPr>
      </p:pic>
      <p:sp>
        <p:nvSpPr>
          <p:cNvPr id="5" name="מציין מיקום של מספר שקופית 4">
            <a:extLst>
              <a:ext uri="{FF2B5EF4-FFF2-40B4-BE49-F238E27FC236}">
                <a16:creationId xmlns:a16="http://schemas.microsoft.com/office/drawing/2014/main" id="{634EBD3A-89E7-4198-B197-B992D2867F52}"/>
              </a:ext>
            </a:extLst>
          </p:cNvPr>
          <p:cNvSpPr>
            <a:spLocks noGrp="1"/>
          </p:cNvSpPr>
          <p:nvPr>
            <p:ph type="sldNum" sz="quarter" idx="12"/>
          </p:nvPr>
        </p:nvSpPr>
        <p:spPr/>
        <p:txBody>
          <a:bodyPr/>
          <a:lstStyle/>
          <a:p>
            <a:fld id="{A87A4B64-AD93-4496-8E8A-37D6101AAA0C}" type="slidenum">
              <a:rPr lang="en-US" smtClean="0"/>
              <a:t>1</a:t>
            </a:fld>
            <a:endParaRPr lang="en-US"/>
          </a:p>
        </p:txBody>
      </p:sp>
    </p:spTree>
    <p:extLst>
      <p:ext uri="{BB962C8B-B14F-4D97-AF65-F5344CB8AC3E}">
        <p14:creationId xmlns:p14="http://schemas.microsoft.com/office/powerpoint/2010/main" val="124717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404505"/>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BIPOLAR COORDINATES </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341889" y="247006"/>
                <a:ext cx="7088111" cy="6384263"/>
              </a:xfrm>
            </p:spPr>
            <p:txBody>
              <a:bodyPr anchor="t">
                <a:noAutofit/>
              </a:bodyPr>
              <a:lstStyle/>
              <a:p>
                <a:pPr algn="just">
                  <a:lnSpc>
                    <a:spcPct val="150000"/>
                  </a:lnSpc>
                </a:pPr>
                <a:r>
                  <a:rPr lang="en-US" sz="1800" dirty="0">
                    <a:latin typeface="Verdana" panose="020B0604030504040204" pitchFamily="34" charset="0"/>
                    <a:ea typeface="Verdana" panose="020B0604030504040204" pitchFamily="34" charset="0"/>
                  </a:rPr>
                  <a:t>Use </a:t>
                </a:r>
                <a:r>
                  <a:rPr lang="en-US" sz="1800" dirty="0">
                    <a:latin typeface="Verdana" panose="020B0604030504040204" pitchFamily="34" charset="0"/>
                    <a:ea typeface="Verdana" panose="020B0604030504040204" pitchFamily="34" charset="0"/>
                    <a:hlinkClick r:id="rId2" action="ppaction://hlinksldjump">
                      <a:extLst>
                        <a:ext uri="{A12FA001-AC4F-418D-AE19-62706E023703}">
                          <ahyp:hlinkClr xmlns:ahyp="http://schemas.microsoft.com/office/drawing/2018/hyperlinkcolor" xmlns="" val="tx"/>
                        </a:ext>
                      </a:extLst>
                    </a:hlinkClick>
                  </a:rPr>
                  <a:t>bipolar coordinates</a:t>
                </a:r>
                <a:r>
                  <a:rPr lang="en-US" sz="1800" dirty="0">
                    <a:latin typeface="Verdana" panose="020B0604030504040204" pitchFamily="34" charset="0"/>
                    <a:ea typeface="Verdana" panose="020B0604030504040204" pitchFamily="34" charset="0"/>
                  </a:rPr>
                  <a:t> </a:t>
                </a:r>
                <a14:m>
                  <m:oMath xmlns:m="http://schemas.openxmlformats.org/officeDocument/2006/math">
                    <m:d>
                      <m:dPr>
                        <m:ctrlPr>
                          <a:rPr lang="pt-BR" sz="1800" i="1" dirty="0">
                            <a:latin typeface="Cambria Math" panose="02040503050406030204" pitchFamily="18" charset="0"/>
                            <a:ea typeface="Cambria Math" panose="02040503050406030204" pitchFamily="18" charset="0"/>
                          </a:rPr>
                        </m:ctrlPr>
                      </m:dPr>
                      <m:e>
                        <m:sSup>
                          <m:sSupPr>
                            <m:ctrlPr>
                              <a:rPr lang="en-US" sz="1800" i="1" dirty="0">
                                <a:latin typeface="Cambria Math" panose="02040503050406030204" pitchFamily="18" charset="0"/>
                                <a:ea typeface="Cambria Math" panose="02040503050406030204" pitchFamily="18" charset="0"/>
                              </a:rPr>
                            </m:ctrlPr>
                          </m:sSupPr>
                          <m:e>
                            <m:r>
                              <a:rPr lang="pt-BR" sz="1800" i="1" dirty="0">
                                <a:latin typeface="Cambria Math" panose="02040503050406030204" pitchFamily="18" charset="0"/>
                                <a:ea typeface="Cambria Math" panose="02040503050406030204" pitchFamily="18" charset="0"/>
                              </a:rPr>
                              <m:t>𝜌</m:t>
                            </m:r>
                          </m:e>
                          <m:sup>
                            <m:r>
                              <a:rPr lang="pt-BR" sz="1800" i="1" dirty="0">
                                <a:latin typeface="Cambria Math" panose="02040503050406030204" pitchFamily="18" charset="0"/>
                              </a:rPr>
                              <m:t>0</m:t>
                            </m:r>
                          </m:sup>
                        </m:sSup>
                        <m:r>
                          <a:rPr lang="pt-BR" sz="1800" i="1" dirty="0">
                            <a:latin typeface="Cambria Math" panose="02040503050406030204" pitchFamily="18" charset="0"/>
                          </a:rPr>
                          <m:t>, </m:t>
                        </m:r>
                        <m:sSup>
                          <m:sSupPr>
                            <m:ctrlPr>
                              <a:rPr lang="en-US" sz="1800" i="1" dirty="0">
                                <a:latin typeface="Cambria Math" panose="02040503050406030204" pitchFamily="18" charset="0"/>
                                <a:ea typeface="Cambria Math" panose="02040503050406030204" pitchFamily="18" charset="0"/>
                              </a:rPr>
                            </m:ctrlPr>
                          </m:sSupPr>
                          <m:e>
                            <m:r>
                              <a:rPr lang="pt-BR" sz="1800" i="1" dirty="0">
                                <a:latin typeface="Cambria Math" panose="02040503050406030204" pitchFamily="18" charset="0"/>
                                <a:ea typeface="Cambria Math" panose="02040503050406030204" pitchFamily="18" charset="0"/>
                              </a:rPr>
                              <m:t>𝜌</m:t>
                            </m:r>
                          </m:e>
                          <m:sup>
                            <m:r>
                              <a:rPr lang="pt-BR" sz="1800" i="1" dirty="0">
                                <a:latin typeface="Cambria Math" panose="02040503050406030204" pitchFamily="18" charset="0"/>
                              </a:rPr>
                              <m:t>1</m:t>
                            </m:r>
                          </m:sup>
                        </m:sSup>
                        <m:r>
                          <a:rPr lang="pt-BR" sz="1800" i="1" dirty="0">
                            <a:latin typeface="Cambria Math" panose="02040503050406030204" pitchFamily="18" charset="0"/>
                          </a:rPr>
                          <m:t>, </m:t>
                        </m:r>
                        <m:r>
                          <a:rPr lang="pt-BR" sz="1800" i="1" dirty="0">
                            <a:latin typeface="Cambria Math" panose="02040503050406030204" pitchFamily="18" charset="0"/>
                            <a:ea typeface="Cambria Math" panose="02040503050406030204" pitchFamily="18" charset="0"/>
                          </a:rPr>
                          <m:t>𝜑</m:t>
                        </m:r>
                        <m:r>
                          <a:rPr lang="pt-BR" sz="1800" i="1" dirty="0">
                            <a:latin typeface="Cambria Math" panose="02040503050406030204" pitchFamily="18" charset="0"/>
                          </a:rPr>
                          <m:t>, </m:t>
                        </m:r>
                        <m:r>
                          <a:rPr lang="pt-BR" sz="1800" i="1" dirty="0">
                            <a:latin typeface="Cambria Math" panose="02040503050406030204" pitchFamily="18" charset="0"/>
                            <a:ea typeface="Cambria Math" panose="02040503050406030204" pitchFamily="18" charset="0"/>
                          </a:rPr>
                          <m:t>𝜃</m:t>
                        </m:r>
                      </m:e>
                    </m:d>
                  </m:oMath>
                </a14:m>
                <a:r>
                  <a:rPr lang="en-US" sz="1800" dirty="0">
                    <a:latin typeface="Verdana" panose="020B0604030504040204" pitchFamily="34" charset="0"/>
                    <a:ea typeface="Verdana" panose="020B0604030504040204" pitchFamily="34" charset="0"/>
                  </a:rPr>
                  <a:t> on Minkowski spacetime </a:t>
                </a:r>
                <a14:m>
                  <m:oMath xmlns:m="http://schemas.openxmlformats.org/officeDocument/2006/math">
                    <m:r>
                      <a:rPr lang="en-US" sz="1800" i="1">
                        <a:latin typeface="Cambria Math" panose="02040503050406030204" pitchFamily="18" charset="0"/>
                      </a:rPr>
                      <m:t>𝑀</m:t>
                    </m:r>
                    <m:r>
                      <a:rPr lang="en-US" sz="1800" i="1">
                        <a:latin typeface="Cambria Math" panose="02040503050406030204" pitchFamily="18" charset="0"/>
                      </a:rPr>
                      <m:t> </m:t>
                    </m:r>
                  </m:oMath>
                </a14:m>
                <a:r>
                  <a:rPr lang="en-US" sz="1800" dirty="0">
                    <a:latin typeface="Verdana" panose="020B0604030504040204" pitchFamily="34" charset="0"/>
                    <a:ea typeface="Verdana" panose="020B0604030504040204" pitchFamily="34" charset="0"/>
                  </a:rPr>
                  <a:t>with the center at the center of the source:</a:t>
                </a:r>
              </a:p>
              <a:p>
                <a:pPr marL="0" indent="0" algn="just">
                  <a:lnSpc>
                    <a:spcPct val="150000"/>
                  </a:lnSpc>
                  <a:buNone/>
                  <a:tabLst>
                    <a:tab pos="3403600" algn="ctr"/>
                    <a:tab pos="6902450" algn="r"/>
                  </a:tabLst>
                </a:pPr>
                <a:r>
                  <a:rPr lang="en-US" sz="1800" i="1" dirty="0">
                    <a:latin typeface="Cambria Math" panose="02040503050406030204" pitchFamily="18" charset="0"/>
                    <a:ea typeface="Cambria Math" panose="02040503050406030204" pitchFamily="18" charset="0"/>
                  </a:rPr>
                  <a:t>	</a:t>
                </a:r>
                <a:r>
                  <a:rPr lang="en-US" sz="1800" dirty="0"/>
                  <a:t> </a:t>
                </a:r>
                <a14:m>
                  <m:oMath xmlns:m="http://schemas.openxmlformats.org/officeDocument/2006/math">
                    <m:sSup>
                      <m:sSupPr>
                        <m:ctrlPr>
                          <a:rPr lang="en-US" sz="1800" i="1" dirty="0">
                            <a:latin typeface="Cambria Math" panose="02040503050406030204" pitchFamily="18" charset="0"/>
                          </a:rPr>
                        </m:ctrlPr>
                      </m:sSupPr>
                      <m:e>
                        <m:r>
                          <a:rPr lang="pt-BR" sz="1800" i="1" dirty="0">
                            <a:latin typeface="Cambria Math" panose="02040503050406030204" pitchFamily="18" charset="0"/>
                          </a:rPr>
                          <m:t>𝑟</m:t>
                        </m:r>
                      </m:e>
                      <m:sup>
                        <m:r>
                          <a:rPr lang="en-US" sz="1800" i="1" dirty="0">
                            <a:latin typeface="Cambria Math" panose="02040503050406030204" pitchFamily="18" charset="0"/>
                          </a:rPr>
                          <m:t>0</m:t>
                        </m:r>
                      </m:sup>
                    </m:sSup>
                    <m:r>
                      <a:rPr lang="pt-BR" sz="1800" i="1" dirty="0">
                        <a:latin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pt-BR" sz="1800" i="1" dirty="0">
                            <a:latin typeface="Cambria Math" panose="02040503050406030204" pitchFamily="18" charset="0"/>
                            <a:ea typeface="Cambria Math" panose="02040503050406030204" pitchFamily="18" charset="0"/>
                          </a:rPr>
                          <m:t>𝜌</m:t>
                        </m:r>
                      </m:e>
                      <m:sup>
                        <m:r>
                          <a:rPr lang="pt-BR" sz="1800" i="1" dirty="0">
                            <a:latin typeface="Cambria Math" panose="02040503050406030204" pitchFamily="18" charset="0"/>
                          </a:rPr>
                          <m:t>0</m:t>
                        </m:r>
                      </m:sup>
                    </m:sSup>
                    <m:func>
                      <m:funcPr>
                        <m:ctrlPr>
                          <a:rPr lang="pt-BR" sz="1800" i="1" dirty="0">
                            <a:latin typeface="Cambria Math" panose="02040503050406030204" pitchFamily="18" charset="0"/>
                          </a:rPr>
                        </m:ctrlPr>
                      </m:funcPr>
                      <m:fName>
                        <m:r>
                          <m:rPr>
                            <m:sty m:val="p"/>
                          </m:rPr>
                          <a:rPr lang="pt-BR" sz="1800" dirty="0">
                            <a:latin typeface="Cambria Math" panose="02040503050406030204" pitchFamily="18" charset="0"/>
                          </a:rPr>
                          <m:t>cosh</m:t>
                        </m:r>
                      </m:fName>
                      <m:e>
                        <m:r>
                          <a:rPr lang="pt-BR" sz="1800" i="1" dirty="0">
                            <a:latin typeface="Cambria Math" panose="02040503050406030204" pitchFamily="18" charset="0"/>
                            <a:ea typeface="Cambria Math" panose="02040503050406030204" pitchFamily="18" charset="0"/>
                          </a:rPr>
                          <m:t>𝜃</m:t>
                        </m:r>
                      </m:e>
                    </m:func>
                  </m:oMath>
                </a14:m>
                <a:r>
                  <a:rPr lang="en-US" sz="1800" i="1" dirty="0">
                    <a:latin typeface="Cambria Math" panose="02040503050406030204" pitchFamily="18" charset="0"/>
                    <a:ea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(7.1)</a:t>
                </a:r>
              </a:p>
              <a:p>
                <a:pPr marL="0" indent="0" algn="just">
                  <a:lnSpc>
                    <a:spcPct val="150000"/>
                  </a:lnSpc>
                  <a:buNone/>
                  <a:tabLst>
                    <a:tab pos="3403600" algn="ctr"/>
                    <a:tab pos="6902450" algn="r"/>
                  </a:tabLst>
                </a:pPr>
                <a:r>
                  <a:rPr lang="en-US" sz="1800" dirty="0"/>
                  <a:t>	</a:t>
                </a:r>
                <a14:m>
                  <m:oMath xmlns:m="http://schemas.openxmlformats.org/officeDocument/2006/math">
                    <m:sSup>
                      <m:sSupPr>
                        <m:ctrlPr>
                          <a:rPr lang="en-US" sz="1800" i="1" dirty="0">
                            <a:latin typeface="Cambria Math" panose="02040503050406030204" pitchFamily="18" charset="0"/>
                          </a:rPr>
                        </m:ctrlPr>
                      </m:sSupPr>
                      <m:e>
                        <m:r>
                          <a:rPr lang="pt-BR" sz="1800" i="1" dirty="0">
                            <a:latin typeface="Cambria Math" panose="02040503050406030204" pitchFamily="18" charset="0"/>
                          </a:rPr>
                          <m:t>𝑟</m:t>
                        </m:r>
                      </m:e>
                      <m:sup>
                        <m:r>
                          <a:rPr lang="en-US" sz="1800" i="1" dirty="0">
                            <a:latin typeface="Cambria Math" panose="02040503050406030204" pitchFamily="18" charset="0"/>
                          </a:rPr>
                          <m:t>1</m:t>
                        </m:r>
                      </m:sup>
                    </m:sSup>
                    <m:r>
                      <a:rPr lang="pt-BR" sz="1800" i="1" dirty="0">
                        <a:latin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pt-BR" sz="1800" i="1" dirty="0">
                            <a:latin typeface="Cambria Math" panose="02040503050406030204" pitchFamily="18" charset="0"/>
                            <a:ea typeface="Cambria Math" panose="02040503050406030204" pitchFamily="18" charset="0"/>
                          </a:rPr>
                          <m:t>𝜌</m:t>
                        </m:r>
                      </m:e>
                      <m:sup>
                        <m:r>
                          <a:rPr lang="pt-BR" sz="1800" i="1" dirty="0">
                            <a:latin typeface="Cambria Math" panose="02040503050406030204" pitchFamily="18" charset="0"/>
                          </a:rPr>
                          <m:t>1</m:t>
                        </m:r>
                      </m:sup>
                    </m:sSup>
                    <m:r>
                      <m:rPr>
                        <m:sty m:val="p"/>
                      </m:rPr>
                      <a:rPr lang="pt-BR" sz="1800" i="1" dirty="0">
                        <a:latin typeface="Cambria Math" panose="02040503050406030204" pitchFamily="18" charset="0"/>
                      </a:rPr>
                      <m:t>cos</m:t>
                    </m:r>
                    <m:r>
                      <a:rPr lang="pt-BR" sz="1800" i="1" dirty="0">
                        <a:latin typeface="Cambria Math" panose="02040503050406030204" pitchFamily="18" charset="0"/>
                        <a:ea typeface="Cambria Math" panose="02040503050406030204" pitchFamily="18" charset="0"/>
                      </a:rPr>
                      <m:t>𝜑</m:t>
                    </m:r>
                  </m:oMath>
                </a14:m>
                <a:r>
                  <a:rPr lang="en-US" sz="1800" b="1" i="1" dirty="0">
                    <a:solidFill>
                      <a:schemeClr val="accent4">
                        <a:lumMod val="60000"/>
                        <a:lumOff val="40000"/>
                      </a:schemeClr>
                    </a:solidFill>
                    <a:latin typeface="Cambria Math" panose="02040503050406030204" pitchFamily="18" charset="0"/>
                    <a:ea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 (7.2)</a:t>
                </a:r>
                <a:endParaRPr lang="en-US" sz="1800" i="1" dirty="0">
                  <a:latin typeface="Cambria Math" panose="02040503050406030204" pitchFamily="18" charset="0"/>
                  <a:ea typeface="Cambria Math" panose="02040503050406030204" pitchFamily="18" charset="0"/>
                </a:endParaRPr>
              </a:p>
              <a:p>
                <a:pPr marL="0" indent="0" algn="just">
                  <a:lnSpc>
                    <a:spcPct val="150000"/>
                  </a:lnSpc>
                  <a:buNone/>
                  <a:tabLst>
                    <a:tab pos="3403600" algn="ctr"/>
                    <a:tab pos="6902450" algn="r"/>
                  </a:tabLst>
                </a:pPr>
                <a:r>
                  <a:rPr lang="en-US" sz="1800" dirty="0"/>
                  <a:t>	</a:t>
                </a:r>
                <a14:m>
                  <m:oMath xmlns:m="http://schemas.openxmlformats.org/officeDocument/2006/math">
                    <m:sSup>
                      <m:sSupPr>
                        <m:ctrlPr>
                          <a:rPr lang="en-US" sz="1800" i="1" dirty="0">
                            <a:latin typeface="Cambria Math" panose="02040503050406030204" pitchFamily="18" charset="0"/>
                          </a:rPr>
                        </m:ctrlPr>
                      </m:sSupPr>
                      <m:e>
                        <m:r>
                          <a:rPr lang="pt-BR" sz="1800" i="1" dirty="0">
                            <a:latin typeface="Cambria Math" panose="02040503050406030204" pitchFamily="18" charset="0"/>
                          </a:rPr>
                          <m:t>𝑟</m:t>
                        </m:r>
                      </m:e>
                      <m:sup>
                        <m:r>
                          <a:rPr lang="en-US" sz="1800" i="1" dirty="0">
                            <a:latin typeface="Cambria Math" panose="02040503050406030204" pitchFamily="18" charset="0"/>
                          </a:rPr>
                          <m:t>2</m:t>
                        </m:r>
                      </m:sup>
                    </m:sSup>
                    <m:r>
                      <a:rPr lang="pt-BR" sz="1800" i="1" dirty="0">
                        <a:latin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pt-BR" sz="1800" i="1" dirty="0">
                            <a:latin typeface="Cambria Math" panose="02040503050406030204" pitchFamily="18" charset="0"/>
                            <a:ea typeface="Cambria Math" panose="02040503050406030204" pitchFamily="18" charset="0"/>
                          </a:rPr>
                          <m:t>𝜌</m:t>
                        </m:r>
                      </m:e>
                      <m:sup>
                        <m:r>
                          <a:rPr lang="pt-BR" sz="1800" i="1" dirty="0">
                            <a:latin typeface="Cambria Math" panose="02040503050406030204" pitchFamily="18" charset="0"/>
                          </a:rPr>
                          <m:t>1</m:t>
                        </m:r>
                      </m:sup>
                    </m:sSup>
                    <m:r>
                      <a:rPr lang="pt-BR" sz="1800" i="1" dirty="0">
                        <a:latin typeface="Cambria Math" panose="02040503050406030204" pitchFamily="18" charset="0"/>
                      </a:rPr>
                      <m:t> </m:t>
                    </m:r>
                    <m:r>
                      <m:rPr>
                        <m:sty m:val="p"/>
                      </m:rPr>
                      <a:rPr lang="pt-BR" sz="1800" i="1" dirty="0">
                        <a:latin typeface="Cambria Math" panose="02040503050406030204" pitchFamily="18" charset="0"/>
                      </a:rPr>
                      <m:t>sin</m:t>
                    </m:r>
                    <m:r>
                      <a:rPr lang="pt-BR" sz="1800" i="1" dirty="0">
                        <a:latin typeface="Cambria Math" panose="02040503050406030204" pitchFamily="18" charset="0"/>
                        <a:ea typeface="Cambria Math" panose="02040503050406030204" pitchFamily="18" charset="0"/>
                      </a:rPr>
                      <m:t>𝜑</m:t>
                    </m:r>
                  </m:oMath>
                </a14:m>
                <a:r>
                  <a:rPr lang="en-US" sz="1800" i="1" dirty="0">
                    <a:latin typeface="Cambria Math" panose="02040503050406030204" pitchFamily="18" charset="0"/>
                    <a:ea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 (7.3)</a:t>
                </a:r>
                <a:endParaRPr lang="en-US" sz="1800" i="1" dirty="0">
                  <a:latin typeface="Cambria Math" panose="02040503050406030204" pitchFamily="18" charset="0"/>
                  <a:ea typeface="Cambria Math" panose="02040503050406030204" pitchFamily="18" charset="0"/>
                </a:endParaRPr>
              </a:p>
              <a:p>
                <a:pPr marL="0" indent="0" algn="just">
                  <a:lnSpc>
                    <a:spcPct val="150000"/>
                  </a:lnSpc>
                  <a:buNone/>
                  <a:tabLst>
                    <a:tab pos="3403600" algn="ctr"/>
                    <a:tab pos="6902450" algn="r"/>
                  </a:tabLst>
                </a:pPr>
                <a:r>
                  <a:rPr lang="en-US" sz="1800" dirty="0"/>
                  <a:t>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𝑟</m:t>
                        </m:r>
                      </m:e>
                      <m:sup>
                        <m:r>
                          <a:rPr lang="en-US" sz="1800" i="1" dirty="0">
                            <a:latin typeface="Cambria Math" panose="02040503050406030204" pitchFamily="18" charset="0"/>
                          </a:rPr>
                          <m:t>3</m:t>
                        </m:r>
                      </m:sup>
                    </m:sSup>
                    <m:r>
                      <a:rPr lang="pt-BR" sz="1800" i="1" dirty="0">
                        <a:latin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pt-BR" sz="1800" i="1" dirty="0">
                            <a:latin typeface="Cambria Math" panose="02040503050406030204" pitchFamily="18" charset="0"/>
                            <a:ea typeface="Cambria Math" panose="02040503050406030204" pitchFamily="18" charset="0"/>
                          </a:rPr>
                          <m:t>𝜌</m:t>
                        </m:r>
                      </m:e>
                      <m:sup>
                        <m:r>
                          <a:rPr lang="pt-BR" sz="1800" i="1" dirty="0">
                            <a:latin typeface="Cambria Math" panose="02040503050406030204" pitchFamily="18" charset="0"/>
                          </a:rPr>
                          <m:t>0</m:t>
                        </m:r>
                      </m:sup>
                    </m:sSup>
                    <m:func>
                      <m:funcPr>
                        <m:ctrlPr>
                          <a:rPr lang="pt-BR" sz="1800" i="1" dirty="0">
                            <a:latin typeface="Cambria Math" panose="02040503050406030204" pitchFamily="18" charset="0"/>
                          </a:rPr>
                        </m:ctrlPr>
                      </m:funcPr>
                      <m:fName>
                        <m:r>
                          <m:rPr>
                            <m:sty m:val="p"/>
                          </m:rPr>
                          <a:rPr lang="pt-BR" sz="1800" dirty="0">
                            <a:latin typeface="Cambria Math" panose="02040503050406030204" pitchFamily="18" charset="0"/>
                          </a:rPr>
                          <m:t>sinh</m:t>
                        </m:r>
                      </m:fName>
                      <m:e>
                        <m:r>
                          <a:rPr lang="pt-BR" sz="1800" i="1" dirty="0">
                            <a:latin typeface="Cambria Math" panose="02040503050406030204" pitchFamily="18" charset="0"/>
                            <a:ea typeface="Cambria Math" panose="02040503050406030204" pitchFamily="18" charset="0"/>
                          </a:rPr>
                          <m:t>𝜃</m:t>
                        </m:r>
                      </m:e>
                    </m:func>
                  </m:oMath>
                </a14:m>
                <a:r>
                  <a:rPr lang="en-US" sz="16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 (7.4)</a:t>
                </a:r>
                <a:endParaRPr lang="en-US" sz="1800" dirty="0">
                  <a:latin typeface="Verdana" panose="020B0604030504040204" pitchFamily="34" charset="0"/>
                  <a:ea typeface="Verdana" panose="020B0604030504040204" pitchFamily="34" charset="0"/>
                </a:endParaRPr>
              </a:p>
              <a:p>
                <a:pPr algn="just">
                  <a:lnSpc>
                    <a:spcPct val="150000"/>
                  </a:lnSpc>
                </a:pPr>
                <a:r>
                  <a:rPr lang="en-US" sz="1800" dirty="0">
                    <a:latin typeface="Verdana" panose="020B0604030504040204" pitchFamily="34" charset="0"/>
                    <a:ea typeface="Verdana" panose="020B0604030504040204" pitchFamily="34" charset="0"/>
                  </a:rPr>
                  <a:t>The trajectory of motion of an object in the field is in a 2D plane </a:t>
                </a:r>
                <a14:m>
                  <m:oMath xmlns:m="http://schemas.openxmlformats.org/officeDocument/2006/math">
                    <m:r>
                      <m:rPr>
                        <m:sty m:val="p"/>
                      </m:rPr>
                      <a:rPr lang="en-US" sz="1800">
                        <a:latin typeface="Cambria Math" panose="02040503050406030204" pitchFamily="18" charset="0"/>
                      </a:rPr>
                      <m:t>Π</m:t>
                    </m:r>
                    <m:r>
                      <a:rPr lang="en-US" sz="1800" i="1">
                        <a:latin typeface="Cambria Math" panose="02040503050406030204" pitchFamily="18" charset="0"/>
                      </a:rPr>
                      <m:t> </m:t>
                    </m:r>
                  </m:oMath>
                </a14:m>
                <a:r>
                  <a:rPr lang="en-US" sz="1800" dirty="0">
                    <a:latin typeface="Verdana" panose="020B0604030504040204" pitchFamily="34" charset="0"/>
                    <a:ea typeface="Verdana" panose="020B0604030504040204" pitchFamily="34" charset="0"/>
                  </a:rPr>
                  <a:t>defined by its initial position and its initial velocity, since the force vector acting on </a:t>
                </a:r>
                <a14:m>
                  <m:oMath xmlns:m="http://schemas.openxmlformats.org/officeDocument/2006/math">
                    <m:r>
                      <a:rPr lang="en-US" sz="1800" i="1">
                        <a:latin typeface="Cambria Math" panose="02040503050406030204" pitchFamily="18" charset="0"/>
                      </a:rPr>
                      <m:t>𝑃</m:t>
                    </m:r>
                  </m:oMath>
                </a14:m>
                <a:r>
                  <a:rPr lang="en-US" sz="1800" dirty="0">
                    <a:latin typeface="Verdana" panose="020B0604030504040204" pitchFamily="34" charset="0"/>
                    <a:ea typeface="Verdana" panose="020B0604030504040204" pitchFamily="34" charset="0"/>
                  </a:rPr>
                  <a:t> is also in </a:t>
                </a:r>
                <a14:m>
                  <m:oMath xmlns:m="http://schemas.openxmlformats.org/officeDocument/2006/math">
                    <m:r>
                      <m:rPr>
                        <m:sty m:val="p"/>
                      </m:rPr>
                      <a:rPr lang="en-US" sz="1800">
                        <a:latin typeface="Cambria Math" panose="02040503050406030204" pitchFamily="18" charset="0"/>
                      </a:rPr>
                      <m:t>Π</m:t>
                    </m:r>
                  </m:oMath>
                </a14:m>
                <a:r>
                  <a:rPr lang="en-US" sz="1800" dirty="0">
                    <a:latin typeface="Verdana" panose="020B0604030504040204" pitchFamily="34" charset="0"/>
                    <a:ea typeface="Verdana" panose="020B0604030504040204" pitchFamily="34" charset="0"/>
                  </a:rPr>
                  <a:t>.</a:t>
                </a:r>
              </a:p>
              <a:p>
                <a:pPr algn="just">
                  <a:lnSpc>
                    <a:spcPct val="150000"/>
                  </a:lnSpc>
                </a:pPr>
                <a:r>
                  <a:rPr lang="en-US" sz="1800" dirty="0">
                    <a:latin typeface="Verdana" panose="020B0604030504040204" pitchFamily="34" charset="0"/>
                    <a:ea typeface="Verdana" panose="020B0604030504040204" pitchFamily="34" charset="0"/>
                  </a:rPr>
                  <a:t>We rotate the coordinates to make </a:t>
                </a:r>
                <a14:m>
                  <m:oMath xmlns:m="http://schemas.openxmlformats.org/officeDocument/2006/math">
                    <m:r>
                      <m:rPr>
                        <m:sty m:val="p"/>
                      </m:rPr>
                      <a:rPr lang="en-US" sz="1800">
                        <a:latin typeface="Cambria Math" panose="02040503050406030204" pitchFamily="18" charset="0"/>
                      </a:rPr>
                      <m:t>Π</m:t>
                    </m:r>
                    <m:r>
                      <a:rPr lang="en-US" sz="1800" i="1">
                        <a:latin typeface="Cambria Math" panose="02040503050406030204" pitchFamily="18" charset="0"/>
                      </a:rPr>
                      <m:t> </m:t>
                    </m:r>
                  </m:oMath>
                </a14:m>
                <a:r>
                  <a:rPr lang="en-US" sz="1800" dirty="0">
                    <a:latin typeface="Verdana" panose="020B0604030504040204" pitchFamily="34" charset="0"/>
                    <a:ea typeface="Verdana" panose="020B0604030504040204" pitchFamily="34" charset="0"/>
                  </a:rPr>
                  <a:t>the </a:t>
                </a:r>
                <a14:m>
                  <m:oMath xmlns:m="http://schemas.openxmlformats.org/officeDocument/2006/math">
                    <m:d>
                      <m:dPr>
                        <m:begChr m:val="{"/>
                        <m:endChr m:val="}"/>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1</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2</m:t>
                            </m:r>
                          </m:sup>
                        </m:sSup>
                      </m:e>
                    </m:d>
                  </m:oMath>
                </a14:m>
                <a:r>
                  <a:rPr lang="en-US" sz="1800" dirty="0">
                    <a:latin typeface="Verdana" panose="020B0604030504040204" pitchFamily="34" charset="0"/>
                    <a:ea typeface="Verdana" panose="020B0604030504040204" pitchFamily="34" charset="0"/>
                  </a:rPr>
                  <a:t> plane, or </a:t>
                </a:r>
                <a:br>
                  <a:rPr lang="en-US" sz="1800" dirty="0">
                    <a:latin typeface="Verdana" panose="020B0604030504040204" pitchFamily="34" charset="0"/>
                    <a:ea typeface="Verdana" panose="020B0604030504040204" pitchFamily="34" charset="0"/>
                  </a:rPr>
                </a:b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3</m:t>
                        </m:r>
                      </m:sup>
                    </m:sSup>
                    <m:r>
                      <a:rPr lang="en-US" sz="1800" i="1">
                        <a:latin typeface="Cambria Math" panose="02040503050406030204" pitchFamily="18" charset="0"/>
                      </a:rPr>
                      <m:t>=</m:t>
                    </m:r>
                    <m:r>
                      <a:rPr lang="en-US" sz="1800" i="1">
                        <a:latin typeface="Cambria Math" panose="02040503050406030204" pitchFamily="18" charset="0"/>
                      </a:rPr>
                      <m:t>0</m:t>
                    </m:r>
                  </m:oMath>
                </a14:m>
                <a:r>
                  <a:rPr lang="en-US" sz="1800" dirty="0">
                    <a:latin typeface="Verdana" panose="020B0604030504040204" pitchFamily="34" charset="0"/>
                    <a:ea typeface="Verdana" panose="020B0604030504040204" pitchFamily="34" charset="0"/>
                  </a:rPr>
                  <a:t> and </a:t>
                </a:r>
                <a14:m>
                  <m:oMath xmlns:m="http://schemas.openxmlformats.org/officeDocument/2006/math">
                    <m:r>
                      <a:rPr lang="en-US" sz="1800" i="1">
                        <a:latin typeface="Cambria Math" panose="02040503050406030204" pitchFamily="18" charset="0"/>
                        <a:ea typeface="Cambria Math" panose="02040503050406030204" pitchFamily="18" charset="0"/>
                      </a:rPr>
                      <m:t>𝜃</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0</m:t>
                    </m:r>
                  </m:oMath>
                </a14:m>
                <a:r>
                  <a:rPr lang="en-US" sz="1800" dirty="0">
                    <a:latin typeface="Verdana" panose="020B0604030504040204" pitchFamily="34" charset="0"/>
                    <a:ea typeface="Verdana" panose="020B0604030504040204" pitchFamily="34" charset="0"/>
                  </a:rPr>
                  <a:t> (from now on we will ignore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3</m:t>
                        </m:r>
                      </m:sup>
                    </m:sSup>
                  </m:oMath>
                </a14:m>
                <a:r>
                  <a:rPr lang="en-US" sz="1800" dirty="0">
                    <a:latin typeface="Verdana" panose="020B0604030504040204" pitchFamily="34" charset="0"/>
                    <a:ea typeface="Verdana" panose="020B0604030504040204" pitchFamily="34" charset="0"/>
                  </a:rPr>
                  <a:t>)</a:t>
                </a:r>
              </a:p>
              <a:p>
                <a:pPr algn="just">
                  <a:lnSpc>
                    <a:spcPct val="150000"/>
                  </a:lnSpc>
                </a:pPr>
                <a:r>
                  <a:rPr lang="en-US" sz="2000" dirty="0">
                    <a:latin typeface="Verdana" panose="020B0604030504040204" pitchFamily="34" charset="0"/>
                    <a:ea typeface="Verdana" panose="020B0604030504040204" pitchFamily="34" charset="0"/>
                  </a:rPr>
                  <a:t>The retarded position is a null vector</a:t>
                </a:r>
              </a:p>
              <a:p>
                <a:pPr marL="0" indent="0" algn="just">
                  <a:lnSpc>
                    <a:spcPct val="150000"/>
                  </a:lnSpc>
                  <a:buNone/>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mbria Math" panose="02040503050406030204" pitchFamily="18" charset="0"/>
                            </a:rPr>
                          </m:ctrlPr>
                        </m:dPr>
                        <m:e>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0</m:t>
                              </m:r>
                            </m:sup>
                          </m:sSup>
                          <m:r>
                            <a:rPr lang="en-US" sz="2000" i="1" dirty="0">
                              <a:latin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en-US" sz="2000" i="1" dirty="0">
                                  <a:latin typeface="Cambria Math" panose="02040503050406030204" pitchFamily="18" charset="0"/>
                                </a:rPr>
                                <m:t>1</m:t>
                              </m:r>
                            </m:sup>
                          </m:sSup>
                          <m:r>
                            <a:rPr lang="en-US" sz="2000" i="1" dirty="0">
                              <a:latin typeface="Cambria Math" panose="02040503050406030204" pitchFamily="18" charset="0"/>
                            </a:rPr>
                            <m:t>=</m:t>
                          </m:r>
                          <m:r>
                            <a:rPr lang="en-US" sz="2000" i="1" dirty="0">
                              <a:latin typeface="Cambria Math" panose="02040503050406030204" pitchFamily="18" charset="0"/>
                            </a:rPr>
                            <m:t>𝜌</m:t>
                          </m:r>
                        </m:e>
                      </m:d>
                      <m:r>
                        <a:rPr lang="en-US" sz="2000" i="1" dirty="0">
                          <a:latin typeface="Cambria Math" panose="02040503050406030204" pitchFamily="18" charset="0"/>
                        </a:rPr>
                        <m:t> ,</m:t>
                      </m:r>
                      <m:r>
                        <a:rPr lang="en-US" sz="2000" b="0" i="1" dirty="0" smtClean="0">
                          <a:latin typeface="Cambria Math" panose="02040503050406030204" pitchFamily="18" charset="0"/>
                        </a:rPr>
                        <m:t> </m:t>
                      </m:r>
                      <m:r>
                        <a:rPr lang="en-US" sz="2000" i="1" dirty="0">
                          <a:latin typeface="Cambria Math" panose="02040503050406030204" pitchFamily="18" charset="0"/>
                        </a:rPr>
                        <m:t> </m:t>
                      </m:r>
                      <m:r>
                        <a:rPr lang="en-US" sz="2000" i="1" dirty="0">
                          <a:latin typeface="Cambria Math" panose="02040503050406030204" pitchFamily="18" charset="0"/>
                        </a:rPr>
                        <m:t>𝑦</m:t>
                      </m:r>
                      <m:r>
                        <a:rPr lang="en-US" sz="2000" i="1" dirty="0">
                          <a:latin typeface="Cambria Math" panose="02040503050406030204" pitchFamily="18" charset="0"/>
                        </a:rPr>
                        <m:t>=(</m:t>
                      </m:r>
                      <m:r>
                        <a:rPr lang="en-US" sz="2000" i="1" dirty="0">
                          <a:latin typeface="Cambria Math" panose="02040503050406030204" pitchFamily="18" charset="0"/>
                        </a:rPr>
                        <m:t>𝜌</m:t>
                      </m:r>
                      <m:r>
                        <a:rPr lang="en-US" sz="2000" i="1" dirty="0">
                          <a:latin typeface="Cambria Math" panose="02040503050406030204" pitchFamily="18" charset="0"/>
                        </a:rPr>
                        <m:t>,</m:t>
                      </m:r>
                      <m:r>
                        <a:rPr lang="en-US" sz="2000" i="1" dirty="0">
                          <a:latin typeface="Cambria Math" panose="02040503050406030204" pitchFamily="18" charset="0"/>
                        </a:rPr>
                        <m:t>𝜌</m:t>
                      </m:r>
                      <m:r>
                        <a:rPr lang="pt-BR" sz="2000" i="1" dirty="0">
                          <a:latin typeface="Cambria Math" panose="02040503050406030204" pitchFamily="18" charset="0"/>
                        </a:rPr>
                        <m:t>, </m:t>
                      </m:r>
                      <m:r>
                        <a:rPr lang="pt-BR" sz="2000" i="1" dirty="0">
                          <a:latin typeface="Cambria Math" panose="02040503050406030204" pitchFamily="18" charset="0"/>
                          <a:ea typeface="Cambria Math" panose="02040503050406030204" pitchFamily="18" charset="0"/>
                        </a:rPr>
                        <m:t>𝜑</m:t>
                      </m:r>
                      <m:r>
                        <a:rPr lang="en-US" sz="2000" dirty="0">
                          <a:latin typeface="Cambria Math" panose="02040503050406030204" pitchFamily="18" charset="0"/>
                        </a:rPr>
                        <m:t>)</m:t>
                      </m:r>
                    </m:oMath>
                  </m:oMathPara>
                </a14:m>
                <a:endParaRPr lang="en-US" sz="2000" dirty="0">
                  <a:latin typeface="Verdana" panose="020B0604030504040204" pitchFamily="34" charset="0"/>
                  <a:ea typeface="Verdana" panose="020B0604030504040204" pitchFamily="34" charset="0"/>
                </a:endParaRP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341889" y="247006"/>
                <a:ext cx="7088111" cy="6384263"/>
              </a:xfrm>
              <a:blipFill>
                <a:blip r:embed="rId3"/>
                <a:stretch>
                  <a:fillRect l="-774" r="-774"/>
                </a:stretch>
              </a:blipFill>
            </p:spPr>
            <p:txBody>
              <a:bodyPr/>
              <a:lstStyle/>
              <a:p>
                <a:r>
                  <a:rPr lang="he-IL">
                    <a:noFill/>
                  </a:rPr>
                  <a:t> </a:t>
                </a:r>
              </a:p>
            </p:txBody>
          </p:sp>
        </mc:Fallback>
      </mc:AlternateContent>
      <p:pic>
        <p:nvPicPr>
          <p:cNvPr id="13" name="Picture 34" descr="The planet earth taken from the outer space">
            <a:extLst>
              <a:ext uri="{FF2B5EF4-FFF2-40B4-BE49-F238E27FC236}">
                <a16:creationId xmlns:a16="http://schemas.microsoft.com/office/drawing/2014/main" id="{53300F3B-517E-4AD9-98EE-96EC1226F696}"/>
              </a:ext>
            </a:extLst>
          </p:cNvPr>
          <p:cNvPicPr>
            <a:picLocks noChangeAspect="1"/>
          </p:cNvPicPr>
          <p:nvPr/>
        </p:nvPicPr>
        <p:blipFill rotWithShape="1">
          <a:blip r:embed="rId4"/>
          <a:srcRect l="60510" t="1" r="34547" b="1"/>
          <a:stretch/>
        </p:blipFill>
        <p:spPr>
          <a:xfrm>
            <a:off x="11669434" y="-10142"/>
            <a:ext cx="519518" cy="6857990"/>
          </a:xfrm>
          <a:prstGeom prst="rect">
            <a:avLst/>
          </a:prstGeom>
        </p:spPr>
      </p:pic>
      <p:sp>
        <p:nvSpPr>
          <p:cNvPr id="6" name="מציין מיקום של מספר שקופית 5">
            <a:extLst>
              <a:ext uri="{FF2B5EF4-FFF2-40B4-BE49-F238E27FC236}">
                <a16:creationId xmlns:a16="http://schemas.microsoft.com/office/drawing/2014/main" id="{E3933BCF-BAA5-42DD-BAF2-B18FD3239B48}"/>
              </a:ext>
            </a:extLst>
          </p:cNvPr>
          <p:cNvSpPr>
            <a:spLocks noGrp="1"/>
          </p:cNvSpPr>
          <p:nvPr>
            <p:ph type="sldNum" sz="quarter" idx="12"/>
          </p:nvPr>
        </p:nvSpPr>
        <p:spPr/>
        <p:txBody>
          <a:bodyPr/>
          <a:lstStyle/>
          <a:p>
            <a:fld id="{A87A4B64-AD93-4496-8E8A-37D6101AAA0C}" type="slidenum">
              <a:rPr lang="en-US" smtClean="0"/>
              <a:t>10</a:t>
            </a:fld>
            <a:endParaRPr lang="en-US"/>
          </a:p>
        </p:txBody>
      </p:sp>
    </p:spTree>
    <p:extLst>
      <p:ext uri="{BB962C8B-B14F-4D97-AF65-F5344CB8AC3E}">
        <p14:creationId xmlns:p14="http://schemas.microsoft.com/office/powerpoint/2010/main" val="14110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5" y="1900294"/>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FIELD GENERATED BY A SINGLE SOURCE</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261075" y="226728"/>
                <a:ext cx="4221957" cy="6384263"/>
              </a:xfrm>
            </p:spPr>
            <p:txBody>
              <a:bodyPr anchor="t">
                <a:noAutofit/>
              </a:bodyPr>
              <a:lstStyle/>
              <a:p>
                <a:pPr>
                  <a:lnSpc>
                    <a:spcPct val="150000"/>
                  </a:lnSpc>
                </a:pPr>
                <a:r>
                  <a:rPr lang="en-US" sz="1800" dirty="0">
                    <a:latin typeface="Verdana" panose="020B0604030504040204" pitchFamily="34" charset="0"/>
                    <a:ea typeface="Verdana" panose="020B0604030504040204" pitchFamily="34" charset="0"/>
                  </a:rPr>
                  <a:t>To describe the field at a spacetime point </a:t>
                </a:r>
                <a14:m>
                  <m:oMath xmlns:m="http://schemas.openxmlformats.org/officeDocument/2006/math">
                    <m:r>
                      <a:rPr lang="en-US" sz="1800">
                        <a:latin typeface="Cambria Math" panose="02040503050406030204" pitchFamily="18" charset="0"/>
                        <a:ea typeface="Verdana" panose="020B0604030504040204" pitchFamily="34" charset="0"/>
                      </a:rPr>
                      <m:t>𝑃</m:t>
                    </m:r>
                  </m:oMath>
                </a14:m>
                <a:endParaRPr lang="en-US" sz="1800" dirty="0">
                  <a:latin typeface="Verdana" panose="020B0604030504040204" pitchFamily="34" charset="0"/>
                  <a:ea typeface="Verdana" panose="020B0604030504040204" pitchFamily="34" charset="0"/>
                </a:endParaRPr>
              </a:p>
              <a:p>
                <a:pPr>
                  <a:lnSpc>
                    <a:spcPct val="150000"/>
                  </a:lnSpc>
                </a:pPr>
                <a14:m>
                  <m:oMath xmlns:m="http://schemas.openxmlformats.org/officeDocument/2006/math">
                    <m:r>
                      <a:rPr lang="en-US" sz="1800">
                        <a:latin typeface="Cambria Math" panose="02040503050406030204" pitchFamily="18" charset="0"/>
                        <a:ea typeface="Verdana" panose="020B0604030504040204" pitchFamily="34" charset="0"/>
                      </a:rPr>
                      <m:t>𝐿</m:t>
                    </m:r>
                  </m:oMath>
                </a14:m>
                <a:r>
                  <a:rPr lang="en-US" sz="1800" dirty="0">
                    <a:latin typeface="Verdana" panose="020B0604030504040204" pitchFamily="34" charset="0"/>
                    <a:ea typeface="Verdana" panose="020B0604030504040204" pitchFamily="34" charset="0"/>
                  </a:rPr>
                  <a:t> is the world-line of the source of the field</a:t>
                </a:r>
              </a:p>
              <a:p>
                <a:pPr>
                  <a:lnSpc>
                    <a:spcPct val="150000"/>
                  </a:lnSpc>
                </a:pPr>
                <a:r>
                  <a:rPr lang="en-US" sz="1800" dirty="0">
                    <a:latin typeface="Verdana" panose="020B0604030504040204" pitchFamily="34" charset="0"/>
                    <a:ea typeface="Verdana" panose="020B0604030504040204" pitchFamily="34" charset="0"/>
                  </a:rPr>
                  <a:t>The retarded position </a:t>
                </a:r>
                <a14:m>
                  <m:oMath xmlns:m="http://schemas.openxmlformats.org/officeDocument/2006/math">
                    <m:r>
                      <a:rPr lang="en-US" sz="1800">
                        <a:latin typeface="Cambria Math" panose="02040503050406030204" pitchFamily="18" charset="0"/>
                        <a:ea typeface="Verdana" panose="020B0604030504040204" pitchFamily="34" charset="0"/>
                      </a:rPr>
                      <m:t>𝑄</m:t>
                    </m:r>
                  </m:oMath>
                </a14:m>
                <a:r>
                  <a:rPr lang="en-US" sz="1800" dirty="0">
                    <a:latin typeface="Verdana" panose="020B0604030504040204" pitchFamily="34" charset="0"/>
                    <a:ea typeface="Verdana" panose="020B0604030504040204" pitchFamily="34" charset="0"/>
                  </a:rPr>
                  <a:t> is the intersection of </a:t>
                </a:r>
                <a14:m>
                  <m:oMath xmlns:m="http://schemas.openxmlformats.org/officeDocument/2006/math">
                    <m:r>
                      <a:rPr lang="en-US" sz="1800">
                        <a:latin typeface="Cambria Math" panose="02040503050406030204" pitchFamily="18" charset="0"/>
                        <a:ea typeface="Verdana" panose="020B0604030504040204" pitchFamily="34" charset="0"/>
                      </a:rPr>
                      <m:t>𝐿</m:t>
                    </m:r>
                  </m:oMath>
                </a14:m>
                <a:r>
                  <a:rPr lang="en-US" sz="1800" dirty="0">
                    <a:latin typeface="Verdana" panose="020B0604030504040204" pitchFamily="34" charset="0"/>
                    <a:ea typeface="Verdana" panose="020B0604030504040204" pitchFamily="34" charset="0"/>
                  </a:rPr>
                  <a:t> with the past light-cone with vertex at </a:t>
                </a:r>
                <a14:m>
                  <m:oMath xmlns:m="http://schemas.openxmlformats.org/officeDocument/2006/math">
                    <m:r>
                      <a:rPr lang="en-US" sz="1800">
                        <a:latin typeface="Cambria Math" panose="02040503050406030204" pitchFamily="18" charset="0"/>
                        <a:ea typeface="Verdana" panose="020B0604030504040204" pitchFamily="34" charset="0"/>
                      </a:rPr>
                      <m:t>𝑃</m:t>
                    </m:r>
                  </m:oMath>
                </a14:m>
                <a:endParaRPr lang="en-US" sz="1800" dirty="0">
                  <a:latin typeface="Verdana" panose="020B0604030504040204" pitchFamily="34" charset="0"/>
                  <a:ea typeface="Verdana" panose="020B0604030504040204" pitchFamily="34" charset="0"/>
                </a:endParaRPr>
              </a:p>
              <a:p>
                <a:pPr>
                  <a:lnSpc>
                    <a:spcPct val="150000"/>
                  </a:lnSpc>
                </a:pPr>
                <a:r>
                  <a:rPr lang="en-US" sz="1800" dirty="0">
                    <a:latin typeface="Verdana" panose="020B0604030504040204" pitchFamily="34" charset="0"/>
                    <a:ea typeface="Verdana" panose="020B0604030504040204" pitchFamily="34" charset="0"/>
                  </a:rPr>
                  <a:t>Assuming the field propagates with the speed of light, the field </a:t>
                </a:r>
                <a:r>
                  <a:rPr lang="en-US" sz="1800" dirty="0" err="1">
                    <a:latin typeface="Verdana" panose="020B0604030504040204" pitchFamily="34" charset="0"/>
                    <a:ea typeface="Verdana" panose="020B0604030504040204" pitchFamily="34" charset="0"/>
                  </a:rPr>
                  <a:t>strengthat</a:t>
                </a:r>
                <a:r>
                  <a:rPr lang="en-US" sz="1800" dirty="0">
                    <a:latin typeface="Verdana" panose="020B0604030504040204" pitchFamily="34" charset="0"/>
                    <a:ea typeface="Verdana" panose="020B0604030504040204" pitchFamily="34" charset="0"/>
                  </a:rPr>
                  <a:t> </a:t>
                </a:r>
                <a14:m>
                  <m:oMath xmlns:m="http://schemas.openxmlformats.org/officeDocument/2006/math">
                    <m:r>
                      <a:rPr lang="en-US" sz="1800">
                        <a:latin typeface="Cambria Math" panose="02040503050406030204" pitchFamily="18" charset="0"/>
                        <a:ea typeface="Verdana" panose="020B0604030504040204" pitchFamily="34" charset="0"/>
                      </a:rPr>
                      <m:t>𝑃</m:t>
                    </m:r>
                  </m:oMath>
                </a14:m>
                <a:r>
                  <a:rPr lang="en-US" sz="1800" dirty="0">
                    <a:latin typeface="Verdana" panose="020B0604030504040204" pitchFamily="34" charset="0"/>
                    <a:ea typeface="Verdana" panose="020B0604030504040204" pitchFamily="34" charset="0"/>
                  </a:rPr>
                  <a:t> depends only on the strength of the source at </a:t>
                </a:r>
                <a14:m>
                  <m:oMath xmlns:m="http://schemas.openxmlformats.org/officeDocument/2006/math">
                    <m:r>
                      <a:rPr lang="en-US" sz="1800">
                        <a:latin typeface="Cambria Math" panose="02040503050406030204" pitchFamily="18" charset="0"/>
                        <a:ea typeface="Verdana" panose="020B0604030504040204" pitchFamily="34" charset="0"/>
                      </a:rPr>
                      <m:t>𝑄</m:t>
                    </m:r>
                  </m:oMath>
                </a14:m>
                <a:endParaRPr lang="en-US" sz="1800" dirty="0">
                  <a:latin typeface="Verdana" panose="020B0604030504040204" pitchFamily="34" charset="0"/>
                  <a:ea typeface="Verdana" panose="020B0604030504040204" pitchFamily="34" charset="0"/>
                </a:endParaRPr>
              </a:p>
              <a:p>
                <a:pPr>
                  <a:lnSpc>
                    <a:spcPct val="150000"/>
                  </a:lnSpc>
                </a:pPr>
                <a:r>
                  <a:rPr lang="en-US" sz="1800" dirty="0">
                    <a:latin typeface="Verdana" panose="020B0604030504040204" pitchFamily="34" charset="0"/>
                    <a:ea typeface="Verdana" panose="020B0604030504040204" pitchFamily="34" charset="0"/>
                  </a:rPr>
                  <a:t>The direction of influence vector </a:t>
                </a:r>
                <a14:m>
                  <m:oMath xmlns:m="http://schemas.openxmlformats.org/officeDocument/2006/math">
                    <m:acc>
                      <m:accPr>
                        <m:chr m:val="⃗"/>
                        <m:ctrlPr>
                          <a:rPr lang="en-US" sz="1800" i="1">
                            <a:latin typeface="Cambria Math" panose="02040503050406030204" pitchFamily="18" charset="0"/>
                            <a:ea typeface="Verdana" panose="020B0604030504040204" pitchFamily="34" charset="0"/>
                          </a:rPr>
                        </m:ctrlPr>
                      </m:accPr>
                      <m:e>
                        <m:r>
                          <a:rPr lang="en-US" sz="1800">
                            <a:latin typeface="Cambria Math" panose="02040503050406030204" pitchFamily="18" charset="0"/>
                            <a:ea typeface="Verdana" panose="020B0604030504040204" pitchFamily="34" charset="0"/>
                          </a:rPr>
                          <m:t>𝑄𝑃</m:t>
                        </m:r>
                        <m:r>
                          <a:rPr lang="en-US" sz="1800">
                            <a:latin typeface="Cambria Math" panose="02040503050406030204" pitchFamily="18" charset="0"/>
                            <a:ea typeface="Verdana" panose="020B0604030504040204" pitchFamily="34" charset="0"/>
                          </a:rPr>
                          <m:t> </m:t>
                        </m:r>
                      </m:e>
                    </m:acc>
                  </m:oMath>
                </a14:m>
                <a:r>
                  <a:rPr lang="en-US" sz="1800" dirty="0">
                    <a:latin typeface="Verdana" panose="020B0604030504040204" pitchFamily="34" charset="0"/>
                    <a:ea typeface="Verdana" panose="020B0604030504040204" pitchFamily="34" charset="0"/>
                  </a:rPr>
                  <a:t> is a future-pointing null vector</a:t>
                </a:r>
              </a:p>
            </p:txBody>
          </p:sp>
        </mc:Choice>
        <mc:Fallback>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261075" y="226728"/>
                <a:ext cx="4221957" cy="6384263"/>
              </a:xfrm>
              <a:blipFill>
                <a:blip r:embed="rId2"/>
                <a:stretch>
                  <a:fillRect l="-1010" r="-722" b="-1146"/>
                </a:stretch>
              </a:blipFill>
            </p:spPr>
            <p:txBody>
              <a:bodyPr/>
              <a:lstStyle/>
              <a:p>
                <a:r>
                  <a:rPr lang="he-IL">
                    <a:noFill/>
                  </a:rPr>
                  <a:t> </a:t>
                </a:r>
              </a:p>
            </p:txBody>
          </p:sp>
        </mc:Fallback>
      </mc:AlternateContent>
      <p:pic>
        <p:nvPicPr>
          <p:cNvPr id="11" name="Picture 13">
            <a:extLst>
              <a:ext uri="{FF2B5EF4-FFF2-40B4-BE49-F238E27FC236}">
                <a16:creationId xmlns:a16="http://schemas.microsoft.com/office/drawing/2014/main" id="{9308C5FE-03BA-45A5-9355-0148FED30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392" y="852363"/>
            <a:ext cx="2750803" cy="4413668"/>
          </a:xfrm>
          <a:prstGeom prst="rect">
            <a:avLst/>
          </a:prstGeom>
        </p:spPr>
      </p:pic>
      <p:pic>
        <p:nvPicPr>
          <p:cNvPr id="13" name="Picture 34" descr="The planet earth taken from the outer space">
            <a:extLst>
              <a:ext uri="{FF2B5EF4-FFF2-40B4-BE49-F238E27FC236}">
                <a16:creationId xmlns:a16="http://schemas.microsoft.com/office/drawing/2014/main" id="{BCFD1D10-D37A-438C-B0C7-7C01D3F7E0FF}"/>
              </a:ext>
            </a:extLst>
          </p:cNvPr>
          <p:cNvPicPr>
            <a:picLocks noChangeAspect="1"/>
          </p:cNvPicPr>
          <p:nvPr/>
        </p:nvPicPr>
        <p:blipFill rotWithShape="1">
          <a:blip r:embed="rId4"/>
          <a:srcRect l="60510" t="1" r="34547" b="1"/>
          <a:stretch/>
        </p:blipFill>
        <p:spPr>
          <a:xfrm>
            <a:off x="11669434" y="-10142"/>
            <a:ext cx="519518" cy="6857990"/>
          </a:xfrm>
          <a:prstGeom prst="rect">
            <a:avLst/>
          </a:prstGeom>
        </p:spPr>
      </p:pic>
      <p:sp>
        <p:nvSpPr>
          <p:cNvPr id="6" name="מציין מיקום של מספר שקופית 5">
            <a:extLst>
              <a:ext uri="{FF2B5EF4-FFF2-40B4-BE49-F238E27FC236}">
                <a16:creationId xmlns:a16="http://schemas.microsoft.com/office/drawing/2014/main" id="{9EB5F997-15E7-4384-83AE-FF1F5E04A144}"/>
              </a:ext>
            </a:extLst>
          </p:cNvPr>
          <p:cNvSpPr>
            <a:spLocks noGrp="1"/>
          </p:cNvSpPr>
          <p:nvPr>
            <p:ph type="sldNum" sz="quarter" idx="12"/>
          </p:nvPr>
        </p:nvSpPr>
        <p:spPr/>
        <p:txBody>
          <a:bodyPr/>
          <a:lstStyle/>
          <a:p>
            <a:fld id="{A87A4B64-AD93-4496-8E8A-37D6101AAA0C}" type="slidenum">
              <a:rPr lang="en-US" smtClean="0"/>
              <a:t>11</a:t>
            </a:fld>
            <a:endParaRPr lang="en-US"/>
          </a:p>
        </p:txBody>
      </p:sp>
    </p:spTree>
    <p:extLst>
      <p:ext uri="{BB962C8B-B14F-4D97-AF65-F5344CB8AC3E}">
        <p14:creationId xmlns:p14="http://schemas.microsoft.com/office/powerpoint/2010/main" val="306669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5" y="2140783"/>
            <a:ext cx="3456878" cy="2194957"/>
          </a:xfrm>
        </p:spPr>
        <p:txBody>
          <a:bodyPr anchor="b">
            <a:normAutofit fontScale="90000"/>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THE METRIC OF A SPHERICALLY SYMMETRIC SOURCE IN BIPOLAR COORDINATES</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227840" y="247006"/>
                <a:ext cx="7304734" cy="6384263"/>
              </a:xfrm>
            </p:spPr>
            <p:txBody>
              <a:bodyPr anchor="t">
                <a:noAutofit/>
              </a:bodyPr>
              <a:lstStyle/>
              <a:p>
                <a:pPr>
                  <a:lnSpc>
                    <a:spcPct val="150000"/>
                  </a:lnSpc>
                  <a:spcBef>
                    <a:spcPts val="0"/>
                  </a:spcBef>
                </a:pPr>
                <a:r>
                  <a:rPr lang="en-US" sz="1700" dirty="0">
                    <a:solidFill>
                      <a:schemeClr val="bg1"/>
                    </a:solidFill>
                    <a:latin typeface="Verdana" panose="020B0604030504040204" pitchFamily="34" charset="0"/>
                    <a:ea typeface="Verdana" panose="020B0604030504040204" pitchFamily="34" charset="0"/>
                  </a:rPr>
                  <a:t>Relative position</a:t>
                </a:r>
              </a:p>
              <a:p>
                <a:pPr marL="0" indent="0">
                  <a:lnSpc>
                    <a:spcPct val="150000"/>
                  </a:lnSpc>
                  <a:spcBef>
                    <a:spcPts val="0"/>
                  </a:spcBef>
                  <a:buNone/>
                  <a:tabLst>
                    <a:tab pos="3492500" algn="ctr"/>
                    <a:tab pos="7170738" algn="r"/>
                  </a:tabLst>
                </a:pPr>
                <a:r>
                  <a:rPr lang="en-US" sz="1700" dirty="0">
                    <a:solidFill>
                      <a:schemeClr val="bg1"/>
                    </a:solidFill>
                  </a:rPr>
                  <a:t>	</a:t>
                </a:r>
                <a14:m>
                  <m:oMath xmlns:m="http://schemas.openxmlformats.org/officeDocument/2006/math">
                    <m:r>
                      <a:rPr lang="en-US" sz="1700" i="1">
                        <a:solidFill>
                          <a:schemeClr val="bg1"/>
                        </a:solidFill>
                        <a:latin typeface="Cambria Math" panose="02040503050406030204" pitchFamily="18" charset="0"/>
                      </a:rPr>
                      <m:t>𝑦</m:t>
                    </m:r>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𝑟</m:t>
                        </m:r>
                        <m:r>
                          <a:rPr lang="en-US" sz="1700" i="1">
                            <a:solidFill>
                              <a:schemeClr val="bg1"/>
                            </a:solidFill>
                            <a:latin typeface="Cambria Math" panose="02040503050406030204" pitchFamily="18" charset="0"/>
                          </a:rPr>
                          <m:t>, </m:t>
                        </m:r>
                        <m:r>
                          <a:rPr lang="aa-ET" sz="1700" i="1">
                            <a:solidFill>
                              <a:schemeClr val="bg1"/>
                            </a:solidFill>
                            <a:latin typeface="Cambria Math" panose="02040503050406030204" pitchFamily="18" charset="0"/>
                            <a:ea typeface="Cambria Math" panose="02040503050406030204" pitchFamily="18" charset="0"/>
                          </a:rPr>
                          <m:t>𝜑</m:t>
                        </m:r>
                      </m:e>
                    </m:d>
                    <m:r>
                      <a:rPr lang="en-US" sz="1700" i="1">
                        <a:solidFill>
                          <a:schemeClr val="bg1"/>
                        </a:solidFill>
                        <a:latin typeface="Cambria Math" panose="02040503050406030204" pitchFamily="18" charset="0"/>
                        <a:ea typeface="Cambria Math" panose="02040503050406030204" pitchFamily="18" charset="0"/>
                      </a:rPr>
                      <m:t>=</m:t>
                    </m:r>
                    <m:r>
                      <a:rPr lang="en-US" sz="1700" i="1">
                        <a:solidFill>
                          <a:schemeClr val="bg1"/>
                        </a:solidFill>
                        <a:latin typeface="Cambria Math" panose="02040503050406030204" pitchFamily="18" charset="0"/>
                      </a:rPr>
                      <m:t>𝑟</m:t>
                    </m:r>
                    <m:d>
                      <m:dPr>
                        <m:ctrlPr>
                          <a:rPr lang="en-US" sz="1700" i="1">
                            <a:solidFill>
                              <a:schemeClr val="bg1"/>
                            </a:solidFill>
                            <a:latin typeface="Cambria Math" panose="02040503050406030204" pitchFamily="18" charset="0"/>
                            <a:ea typeface="Cambria Math" panose="02040503050406030204" pitchFamily="18" charset="0"/>
                          </a:rPr>
                        </m:ctrlPr>
                      </m:dPr>
                      <m:e>
                        <m:r>
                          <a:rPr lang="en-US" sz="1700" i="1">
                            <a:solidFill>
                              <a:schemeClr val="bg1"/>
                            </a:solidFill>
                            <a:latin typeface="Cambria Math" panose="02040503050406030204" pitchFamily="18" charset="0"/>
                            <a:ea typeface="Cambria Math" panose="02040503050406030204" pitchFamily="18" charset="0"/>
                          </a:rPr>
                          <m:t>1</m:t>
                        </m:r>
                        <m:r>
                          <a:rPr lang="en-US" sz="1700" i="1">
                            <a:solidFill>
                              <a:schemeClr val="bg1"/>
                            </a:solidFill>
                            <a:latin typeface="Cambria Math" panose="02040503050406030204" pitchFamily="18" charset="0"/>
                            <a:ea typeface="Cambria Math" panose="02040503050406030204" pitchFamily="18" charset="0"/>
                          </a:rPr>
                          <m:t>,</m:t>
                        </m:r>
                        <m:r>
                          <a:rPr lang="en-US" sz="1700" i="1">
                            <a:solidFill>
                              <a:schemeClr val="bg1"/>
                            </a:solidFill>
                            <a:latin typeface="Cambria Math" panose="02040503050406030204" pitchFamily="18" charset="0"/>
                            <a:ea typeface="Cambria Math" panose="02040503050406030204" pitchFamily="18" charset="0"/>
                          </a:rPr>
                          <m:t>1</m:t>
                        </m:r>
                        <m:r>
                          <a:rPr lang="en-US" sz="1700" i="1">
                            <a:solidFill>
                              <a:schemeClr val="bg1"/>
                            </a:solidFill>
                            <a:latin typeface="Cambria Math" panose="02040503050406030204" pitchFamily="18" charset="0"/>
                            <a:ea typeface="Cambria Math" panose="02040503050406030204" pitchFamily="18" charset="0"/>
                          </a:rPr>
                          <m:t>, </m:t>
                        </m:r>
                        <m:r>
                          <a:rPr lang="aa-ET" sz="1700" i="1">
                            <a:solidFill>
                              <a:schemeClr val="bg1"/>
                            </a:solidFill>
                            <a:latin typeface="Cambria Math" panose="02040503050406030204" pitchFamily="18" charset="0"/>
                            <a:ea typeface="Cambria Math" panose="02040503050406030204" pitchFamily="18" charset="0"/>
                          </a:rPr>
                          <m:t>𝜑</m:t>
                        </m:r>
                      </m:e>
                    </m:d>
                    <m:r>
                      <a:rPr lang="en-US" sz="1700" i="1">
                        <a:solidFill>
                          <a:schemeClr val="bg1"/>
                        </a:solidFill>
                        <a:latin typeface="Cambria Math" panose="02040503050406030204" pitchFamily="18" charset="0"/>
                        <a:ea typeface="Cambria Math" panose="02040503050406030204" pitchFamily="18" charset="0"/>
                      </a:rPr>
                      <m:t>=</m:t>
                    </m:r>
                    <m:r>
                      <a:rPr lang="en-US" sz="1700" i="1">
                        <a:solidFill>
                          <a:schemeClr val="bg1"/>
                        </a:solidFill>
                        <a:latin typeface="Cambria Math" panose="02040503050406030204" pitchFamily="18" charset="0"/>
                      </a:rPr>
                      <m:t>𝑟</m:t>
                    </m:r>
                    <m:acc>
                      <m:accPr>
                        <m:chr m:val="̂"/>
                        <m:ctrlPr>
                          <a:rPr lang="aa-ET" sz="1700" i="1">
                            <a:solidFill>
                              <a:schemeClr val="bg1"/>
                            </a:solidFill>
                            <a:latin typeface="Cambria Math" panose="02040503050406030204" pitchFamily="18" charset="0"/>
                            <a:ea typeface="Cambria Math" panose="02040503050406030204" pitchFamily="18" charset="0"/>
                          </a:rPr>
                        </m:ctrlPr>
                      </m:accPr>
                      <m:e>
                        <m:r>
                          <a:rPr lang="en-US" sz="1700" i="1">
                            <a:solidFill>
                              <a:schemeClr val="bg1"/>
                            </a:solidFill>
                            <a:latin typeface="Cambria Math" panose="02040503050406030204" pitchFamily="18" charset="0"/>
                            <a:ea typeface="Cambria Math" panose="02040503050406030204" pitchFamily="18" charset="0"/>
                          </a:rPr>
                          <m:t>𝑦</m:t>
                        </m:r>
                      </m:e>
                    </m:acc>
                  </m:oMath>
                </a14:m>
                <a:r>
                  <a:rPr lang="en-US" sz="1700" dirty="0">
                    <a:solidFill>
                      <a:schemeClr val="bg1"/>
                    </a:solidFill>
                    <a:latin typeface="Verdana" panose="020B0604030504040204" pitchFamily="34" charset="0"/>
                    <a:ea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(8)</a:t>
                </a:r>
              </a:p>
              <a:p>
                <a:pPr marL="0" indent="0">
                  <a:lnSpc>
                    <a:spcPct val="150000"/>
                  </a:lnSpc>
                  <a:spcBef>
                    <a:spcPts val="0"/>
                  </a:spcBef>
                  <a:buNone/>
                  <a:tabLst>
                    <a:tab pos="3492500" algn="ctr"/>
                    <a:tab pos="7170738" algn="r"/>
                  </a:tabLst>
                </a:pPr>
                <a:r>
                  <a:rPr lang="en-US" sz="1700" dirty="0">
                    <a:solidFill>
                      <a:schemeClr val="bg1"/>
                    </a:solidFill>
                    <a:latin typeface="Verdana" panose="020B0604030504040204" pitchFamily="34" charset="0"/>
                    <a:ea typeface="Verdana" panose="020B0604030504040204" pitchFamily="34" charset="0"/>
                  </a:rPr>
                  <a:t>   in bipolar coordinates.</a:t>
                </a:r>
              </a:p>
              <a:p>
                <a:pPr>
                  <a:lnSpc>
                    <a:spcPct val="150000"/>
                  </a:lnSpc>
                  <a:spcBef>
                    <a:spcPts val="0"/>
                  </a:spcBef>
                  <a:tabLst>
                    <a:tab pos="3492500" algn="ctr"/>
                    <a:tab pos="7170738" algn="r"/>
                  </a:tabLst>
                </a:pPr>
                <a14:m>
                  <m:oMath xmlns:m="http://schemas.openxmlformats.org/officeDocument/2006/math">
                    <m:sSub>
                      <m:sSubPr>
                        <m:ctrlPr>
                          <a:rPr lang="en-US" sz="1700" i="1">
                            <a:solidFill>
                              <a:schemeClr val="bg1"/>
                            </a:solidFill>
                            <a:latin typeface="Cambria Math" panose="02040503050406030204" pitchFamily="18" charset="0"/>
                            <a:ea typeface="Cambria Math" panose="02040503050406030204" pitchFamily="18" charset="0"/>
                          </a:rPr>
                        </m:ctrlPr>
                      </m:sSubPr>
                      <m:e>
                        <m:acc>
                          <m:accPr>
                            <m:chr m:val="̂"/>
                            <m:ctrlPr>
                              <a:rPr lang="aa-ET" sz="1700" i="1">
                                <a:solidFill>
                                  <a:schemeClr val="bg1"/>
                                </a:solidFill>
                                <a:latin typeface="Cambria Math" panose="02040503050406030204" pitchFamily="18" charset="0"/>
                                <a:ea typeface="Cambria Math" panose="02040503050406030204" pitchFamily="18" charset="0"/>
                              </a:rPr>
                            </m:ctrlPr>
                          </m:accPr>
                          <m:e>
                            <m:r>
                              <a:rPr lang="en-US" sz="1700" i="1">
                                <a:solidFill>
                                  <a:schemeClr val="bg1"/>
                                </a:solidFill>
                                <a:latin typeface="Cambria Math" panose="02040503050406030204" pitchFamily="18" charset="0"/>
                                <a:ea typeface="Cambria Math" panose="02040503050406030204" pitchFamily="18" charset="0"/>
                              </a:rPr>
                              <m:t>𝑦</m:t>
                            </m:r>
                          </m:e>
                        </m:acc>
                      </m:e>
                      <m:sub>
                        <m:r>
                          <a:rPr lang="aa-ET" sz="1700" i="1">
                            <a:solidFill>
                              <a:schemeClr val="bg1"/>
                            </a:solidFill>
                            <a:latin typeface="Cambria Math" panose="02040503050406030204" pitchFamily="18" charset="0"/>
                            <a:ea typeface="Cambria Math" panose="02040503050406030204" pitchFamily="18" charset="0"/>
                          </a:rPr>
                          <m:t>𝛼</m:t>
                        </m:r>
                      </m:sub>
                    </m:sSub>
                  </m:oMath>
                </a14:m>
                <a:r>
                  <a:rPr lang="en-US" sz="1700" dirty="0">
                    <a:latin typeface="Verdana" panose="020B0604030504040204" pitchFamily="34" charset="0"/>
                    <a:ea typeface="Verdana" panose="020B0604030504040204" pitchFamily="34" charset="0"/>
                  </a:rPr>
                  <a:t> is the direction of influence which is also the direction of field propagation</a:t>
                </a:r>
              </a:p>
              <a:p>
                <a:pPr>
                  <a:lnSpc>
                    <a:spcPct val="150000"/>
                  </a:lnSpc>
                  <a:spcBef>
                    <a:spcPts val="0"/>
                  </a:spcBef>
                  <a:tabLst>
                    <a:tab pos="3492500" algn="ctr"/>
                    <a:tab pos="7170738" algn="r"/>
                  </a:tabLst>
                </a:pPr>
                <a:r>
                  <a:rPr lang="en-US" sz="1700" dirty="0">
                    <a:latin typeface="Verdana" panose="020B0604030504040204" pitchFamily="34" charset="0"/>
                    <a:ea typeface="Verdana" panose="020B0604030504040204" pitchFamily="34" charset="0"/>
                  </a:rPr>
                  <a:t>Form of RG metric:</a:t>
                </a:r>
              </a:p>
              <a:p>
                <a:pPr marL="0" indent="0">
                  <a:lnSpc>
                    <a:spcPct val="150000"/>
                  </a:lnSpc>
                  <a:spcBef>
                    <a:spcPts val="0"/>
                  </a:spcBef>
                  <a:buNone/>
                  <a:tabLst>
                    <a:tab pos="3492500" algn="ctr"/>
                    <a:tab pos="7170738" algn="r"/>
                  </a:tabLst>
                </a:pPr>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𝑔</m:t>
                        </m:r>
                      </m:e>
                      <m:sub>
                        <m:r>
                          <a:rPr lang="aa-ET" sz="1700" i="1">
                            <a:latin typeface="Cambria Math" panose="02040503050406030204" pitchFamily="18" charset="0"/>
                            <a:ea typeface="Cambria Math" panose="02040503050406030204" pitchFamily="18" charset="0"/>
                          </a:rPr>
                          <m:t>𝛼𝛽</m:t>
                        </m:r>
                      </m:sub>
                    </m:sSub>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aa-ET" sz="1700" i="1">
                            <a:latin typeface="Cambria Math" panose="02040503050406030204" pitchFamily="18" charset="0"/>
                            <a:ea typeface="Cambria Math" panose="02040503050406030204" pitchFamily="18" charset="0"/>
                          </a:rPr>
                          <m:t>𝜂</m:t>
                        </m:r>
                      </m:e>
                      <m:sub>
                        <m:r>
                          <a:rPr lang="aa-ET" sz="1700" i="1">
                            <a:latin typeface="Cambria Math" panose="02040503050406030204" pitchFamily="18" charset="0"/>
                            <a:ea typeface="Cambria Math" panose="02040503050406030204" pitchFamily="18" charset="0"/>
                          </a:rPr>
                          <m:t>𝛼𝛽</m:t>
                        </m:r>
                      </m:sub>
                    </m:sSub>
                    <m:r>
                      <a:rPr lang="en-US" sz="1700" i="1">
                        <a:latin typeface="Cambria Math" panose="02040503050406030204" pitchFamily="18" charset="0"/>
                        <a:ea typeface="Cambria Math" panose="02040503050406030204" pitchFamily="18" charset="0"/>
                      </a:rPr>
                      <m:t>−</m:t>
                    </m:r>
                    <m:r>
                      <a:rPr lang="aa-ET" sz="1700" i="1">
                        <a:latin typeface="Cambria Math" panose="02040503050406030204" pitchFamily="18" charset="0"/>
                        <a:ea typeface="Cambria Math" panose="02040503050406030204" pitchFamily="18" charset="0"/>
                      </a:rPr>
                      <m:t>𝜙</m:t>
                    </m:r>
                    <m:d>
                      <m:dPr>
                        <m:ctrlPr>
                          <a:rPr lang="en-US" sz="1700" i="1">
                            <a:latin typeface="Cambria Math" panose="02040503050406030204" pitchFamily="18" charset="0"/>
                            <a:ea typeface="Cambria Math" panose="02040503050406030204" pitchFamily="18" charset="0"/>
                          </a:rPr>
                        </m:ctrlPr>
                      </m:dPr>
                      <m:e>
                        <m:r>
                          <a:rPr lang="en-US" sz="1700" i="1">
                            <a:latin typeface="Cambria Math" panose="02040503050406030204" pitchFamily="18" charset="0"/>
                            <a:ea typeface="Cambria Math" panose="02040503050406030204" pitchFamily="18" charset="0"/>
                          </a:rPr>
                          <m:t>𝑟</m:t>
                        </m:r>
                      </m:e>
                    </m:d>
                    <m:sSub>
                      <m:sSubPr>
                        <m:ctrlPr>
                          <a:rPr lang="en-US" sz="1700" i="1">
                            <a:latin typeface="Cambria Math" panose="02040503050406030204" pitchFamily="18" charset="0"/>
                            <a:ea typeface="Cambria Math" panose="02040503050406030204" pitchFamily="18" charset="0"/>
                          </a:rPr>
                        </m:ctrlPr>
                      </m:sSubPr>
                      <m:e>
                        <m:acc>
                          <m:accPr>
                            <m:chr m:val="̂"/>
                            <m:ctrlPr>
                              <a:rPr lang="aa-ET" sz="1700" i="1">
                                <a:latin typeface="Cambria Math" panose="02040503050406030204" pitchFamily="18" charset="0"/>
                                <a:ea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𝑦</m:t>
                            </m:r>
                          </m:e>
                        </m:acc>
                      </m:e>
                      <m:sub>
                        <m:r>
                          <a:rPr lang="el-GR" sz="1700" i="1">
                            <a:latin typeface="Cambria Math" panose="02040503050406030204" pitchFamily="18" charset="0"/>
                            <a:ea typeface="Cambria Math" panose="02040503050406030204" pitchFamily="18" charset="0"/>
                          </a:rPr>
                          <m:t>𝛼</m:t>
                        </m:r>
                      </m:sub>
                    </m:sSub>
                    <m:sSub>
                      <m:sSubPr>
                        <m:ctrlPr>
                          <a:rPr lang="en-US" sz="1700" i="1">
                            <a:latin typeface="Cambria Math" panose="02040503050406030204" pitchFamily="18" charset="0"/>
                            <a:ea typeface="Cambria Math" panose="02040503050406030204" pitchFamily="18" charset="0"/>
                          </a:rPr>
                        </m:ctrlPr>
                      </m:sSubPr>
                      <m:e>
                        <m:acc>
                          <m:accPr>
                            <m:chr m:val="̂"/>
                            <m:ctrlPr>
                              <a:rPr lang="aa-ET" sz="1700" i="1">
                                <a:latin typeface="Cambria Math" panose="02040503050406030204" pitchFamily="18" charset="0"/>
                                <a:ea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𝑦</m:t>
                            </m:r>
                          </m:e>
                        </m:acc>
                      </m:e>
                      <m:sub>
                        <m:r>
                          <a:rPr lang="aa-ET" sz="1700" i="1">
                            <a:latin typeface="Cambria Math" panose="02040503050406030204" pitchFamily="18" charset="0"/>
                            <a:ea typeface="Cambria Math" panose="02040503050406030204" pitchFamily="18" charset="0"/>
                          </a:rPr>
                          <m:t>𝛽</m:t>
                        </m:r>
                      </m:sub>
                    </m:sSub>
                  </m:oMath>
                </a14:m>
                <a:r>
                  <a:rPr lang="en-US" sz="17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(9)</a:t>
                </a:r>
                <a:r>
                  <a:rPr lang="en-US" sz="1700" dirty="0">
                    <a:latin typeface="Verdana" panose="020B0604030504040204" pitchFamily="34" charset="0"/>
                    <a:ea typeface="Verdana" panose="020B0604030504040204" pitchFamily="34" charset="0"/>
                  </a:rPr>
                  <a:t/>
                </a:r>
                <a:br>
                  <a:rPr lang="en-US" sz="1700" dirty="0">
                    <a:latin typeface="Verdana" panose="020B0604030504040204" pitchFamily="34" charset="0"/>
                    <a:ea typeface="Verdana" panose="020B0604030504040204" pitchFamily="34" charset="0"/>
                  </a:rPr>
                </a:br>
                <a:r>
                  <a:rPr lang="en-US" sz="1700" dirty="0">
                    <a:latin typeface="Verdana" panose="020B0604030504040204" pitchFamily="34" charset="0"/>
                    <a:ea typeface="Verdana" panose="020B0604030504040204" pitchFamily="34" charset="0"/>
                  </a:rPr>
                  <a:t>   </a:t>
                </a:r>
                <a14:m>
                  <m:oMath xmlns:m="http://schemas.openxmlformats.org/officeDocument/2006/math">
                    <m:sSub>
                      <m:sSubPr>
                        <m:ctrlPr>
                          <a:rPr lang="en-US" sz="1700" i="1">
                            <a:latin typeface="Cambria Math" panose="02040503050406030204" pitchFamily="18" charset="0"/>
                            <a:ea typeface="Verdana" panose="020B0604030504040204" pitchFamily="34" charset="0"/>
                          </a:rPr>
                        </m:ctrlPr>
                      </m:sSubPr>
                      <m:e>
                        <m:r>
                          <a:rPr lang="en-US" sz="1700" i="1">
                            <a:latin typeface="Cambria Math" panose="02040503050406030204" pitchFamily="18" charset="0"/>
                            <a:ea typeface="Verdana" panose="020B0604030504040204" pitchFamily="34" charset="0"/>
                          </a:rPr>
                          <m:t>𝜂</m:t>
                        </m:r>
                      </m:e>
                      <m:sub>
                        <m:r>
                          <a:rPr lang="en-US" sz="1700" i="1">
                            <a:latin typeface="Cambria Math" panose="02040503050406030204" pitchFamily="18" charset="0"/>
                            <a:ea typeface="Verdana" panose="020B0604030504040204" pitchFamily="34" charset="0"/>
                          </a:rPr>
                          <m:t>𝛼𝛽</m:t>
                        </m:r>
                      </m:sub>
                    </m:sSub>
                  </m:oMath>
                </a14:m>
                <a:r>
                  <a:rPr lang="en-US" sz="1700" dirty="0">
                    <a:latin typeface="Verdana" panose="020B0604030504040204" pitchFamily="34" charset="0"/>
                    <a:ea typeface="Verdana" panose="020B0604030504040204" pitchFamily="34" charset="0"/>
                  </a:rPr>
                  <a:t> is the </a:t>
                </a:r>
                <a:r>
                  <a:rPr lang="en-US" sz="1700" dirty="0" err="1">
                    <a:latin typeface="Verdana" panose="020B0604030504040204" pitchFamily="34" charset="0"/>
                    <a:ea typeface="Verdana" panose="020B0604030504040204" pitchFamily="34" charset="0"/>
                  </a:rPr>
                  <a:t>Minkowski</a:t>
                </a:r>
                <a:r>
                  <a:rPr lang="en-US" sz="1700" dirty="0">
                    <a:latin typeface="Verdana" panose="020B0604030504040204" pitchFamily="34" charset="0"/>
                    <a:ea typeface="Verdana" panose="020B0604030504040204" pitchFamily="34" charset="0"/>
                  </a:rPr>
                  <a:t> metric.</a:t>
                </a:r>
              </a:p>
              <a:p>
                <a:pPr>
                  <a:lnSpc>
                    <a:spcPct val="150000"/>
                  </a:lnSpc>
                  <a:spcBef>
                    <a:spcPts val="0"/>
                  </a:spcBef>
                  <a:tabLst>
                    <a:tab pos="3492500" algn="ctr"/>
                    <a:tab pos="7170738" algn="r"/>
                  </a:tabLst>
                </a:pPr>
                <a:r>
                  <a:rPr lang="en-US" sz="1700" dirty="0">
                    <a:latin typeface="Verdana" panose="020B0604030504040204" pitchFamily="34" charset="0"/>
                    <a:ea typeface="Verdana" panose="020B0604030504040204" pitchFamily="34" charset="0"/>
                  </a:rPr>
                  <a:t>We use the local basis </a:t>
                </a:r>
                <a14:m>
                  <m:oMath xmlns:m="http://schemas.openxmlformats.org/officeDocument/2006/math">
                    <m:r>
                      <a:rPr lang="en-US" sz="1700" i="1">
                        <a:latin typeface="Cambria Math" panose="02040503050406030204" pitchFamily="18" charset="0"/>
                        <a:ea typeface="Verdana" panose="020B0604030504040204" pitchFamily="34" charset="0"/>
                      </a:rPr>
                      <m:t>𝑑</m:t>
                    </m:r>
                  </m:oMath>
                </a14:m>
                <a:r>
                  <a:rPr lang="en-US" sz="1700" dirty="0">
                    <a:latin typeface="Verdana" panose="020B0604030504040204" pitchFamily="34" charset="0"/>
                    <a:ea typeface="Verdana" panose="020B0604030504040204" pitchFamily="34" charset="0"/>
                  </a:rPr>
                  <a:t/>
                </a:r>
                <a:br>
                  <a:rPr lang="en-US" sz="1700" dirty="0">
                    <a:latin typeface="Verdana" panose="020B0604030504040204" pitchFamily="34" charset="0"/>
                    <a:ea typeface="Verdana" panose="020B0604030504040204" pitchFamily="34" charset="0"/>
                  </a:rPr>
                </a:br>
                <a:r>
                  <a:rPr lang="en-US" sz="1700" dirty="0">
                    <a:latin typeface="Verdana" panose="020B0604030504040204" pitchFamily="34" charset="0"/>
                    <a:ea typeface="Verdana" panose="020B0604030504040204" pitchFamily="34" charset="0"/>
                  </a:rPr>
                  <a:t>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𝑑</m:t>
                        </m:r>
                      </m:e>
                      <m:sub>
                        <m:r>
                          <a:rPr lang="en-US" sz="1700" i="1">
                            <a:latin typeface="Cambria Math" panose="02040503050406030204" pitchFamily="18" charset="0"/>
                          </a:rPr>
                          <m:t>0</m:t>
                        </m:r>
                      </m:sub>
                    </m:sSub>
                    <m:r>
                      <a:rPr lang="en-US" sz="1700" i="1">
                        <a:latin typeface="Cambria Math" panose="02040503050406030204" pitchFamily="18" charset="0"/>
                      </a:rPr>
                      <m:t>=</m:t>
                    </m:r>
                    <m:d>
                      <m:dPr>
                        <m:ctrlPr>
                          <a:rPr lang="en-US" sz="1700" i="1">
                            <a:latin typeface="Cambria Math" panose="02040503050406030204" pitchFamily="18" charset="0"/>
                          </a:rPr>
                        </m:ctrlPr>
                      </m:dPr>
                      <m:e>
                        <m:r>
                          <a:rPr lang="en-US" sz="1700" i="1">
                            <a:latin typeface="Cambria Math" panose="02040503050406030204" pitchFamily="18" charset="0"/>
                          </a:rPr>
                          <m:t>1</m:t>
                        </m:r>
                        <m:r>
                          <a:rPr lang="en-US" sz="1700" i="1">
                            <a:latin typeface="Cambria Math" panose="02040503050406030204" pitchFamily="18" charset="0"/>
                          </a:rPr>
                          <m:t>,</m:t>
                        </m:r>
                        <m:r>
                          <a:rPr lang="en-US" sz="1700" i="1">
                            <a:latin typeface="Cambria Math" panose="02040503050406030204" pitchFamily="18" charset="0"/>
                          </a:rPr>
                          <m:t>0</m:t>
                        </m:r>
                        <m:r>
                          <a:rPr lang="en-US" sz="1700" i="1">
                            <a:latin typeface="Cambria Math" panose="02040503050406030204" pitchFamily="18" charset="0"/>
                          </a:rPr>
                          <m:t>,</m:t>
                        </m:r>
                        <m:r>
                          <a:rPr lang="en-US" sz="1700" i="1">
                            <a:latin typeface="Cambria Math" panose="02040503050406030204" pitchFamily="18" charset="0"/>
                          </a:rPr>
                          <m:t>0</m:t>
                        </m:r>
                      </m:e>
                    </m:d>
                    <m:r>
                      <a:rPr lang="en-US" sz="1700" i="1" smtClean="0">
                        <a:latin typeface="Cambria Math" panose="02040503050406030204" pitchFamily="18" charset="0"/>
                      </a:rPr>
                      <m:t>,</m:t>
                    </m:r>
                    <m:r>
                      <a:rPr lang="en-US" sz="1700" i="1">
                        <a:latin typeface="Cambria Math" panose="02040503050406030204" pitchFamily="18" charset="0"/>
                      </a:rPr>
                      <m:t>  </m:t>
                    </m:r>
                    <m:r>
                      <a:rPr lang="en-US" sz="1700" b="0" i="1" smtClean="0">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𝑑</m:t>
                        </m:r>
                      </m:e>
                      <m:sub>
                        <m:r>
                          <a:rPr lang="en-US" sz="1700" i="1">
                            <a:latin typeface="Cambria Math" panose="02040503050406030204" pitchFamily="18" charset="0"/>
                          </a:rPr>
                          <m:t>1</m:t>
                        </m:r>
                      </m:sub>
                    </m:sSub>
                    <m:r>
                      <a:rPr lang="en-US" sz="1700" i="1">
                        <a:latin typeface="Cambria Math" panose="02040503050406030204" pitchFamily="18" charset="0"/>
                      </a:rPr>
                      <m:t>=(</m:t>
                    </m:r>
                    <m:r>
                      <a:rPr lang="en-US" sz="1700" i="1">
                        <a:latin typeface="Cambria Math" panose="02040503050406030204" pitchFamily="18" charset="0"/>
                      </a:rPr>
                      <m:t>0</m:t>
                    </m:r>
                    <m:r>
                      <a:rPr lang="en-US" sz="1700" i="1">
                        <a:latin typeface="Cambria Math" panose="02040503050406030204" pitchFamily="18" charset="0"/>
                      </a:rPr>
                      <m:t>, </m:t>
                    </m:r>
                    <m:func>
                      <m:funcPr>
                        <m:ctrlPr>
                          <a:rPr lang="en-US" sz="1700" i="1">
                            <a:latin typeface="Cambria Math" panose="02040503050406030204" pitchFamily="18" charset="0"/>
                          </a:rPr>
                        </m:ctrlPr>
                      </m:funcPr>
                      <m:fName>
                        <m:r>
                          <m:rPr>
                            <m:sty m:val="p"/>
                          </m:rPr>
                          <a:rPr lang="en-US" sz="1700">
                            <a:latin typeface="Cambria Math" panose="02040503050406030204" pitchFamily="18" charset="0"/>
                          </a:rPr>
                          <m:t>cos</m:t>
                        </m:r>
                      </m:fName>
                      <m:e>
                        <m:r>
                          <a:rPr lang="en-US" sz="1700" i="1">
                            <a:latin typeface="Cambria Math" panose="02040503050406030204" pitchFamily="18" charset="0"/>
                            <a:ea typeface="Cambria Math" panose="02040503050406030204" pitchFamily="18" charset="0"/>
                          </a:rPr>
                          <m:t>𝜑</m:t>
                        </m:r>
                      </m:e>
                    </m:func>
                    <m:r>
                      <a:rPr lang="en-US" sz="1700" i="1">
                        <a:latin typeface="Cambria Math" panose="02040503050406030204" pitchFamily="18" charset="0"/>
                      </a:rPr>
                      <m:t>,</m:t>
                    </m:r>
                    <m:func>
                      <m:funcPr>
                        <m:ctrlPr>
                          <a:rPr lang="en-US" sz="1700" i="1">
                            <a:latin typeface="Cambria Math" panose="02040503050406030204" pitchFamily="18" charset="0"/>
                          </a:rPr>
                        </m:ctrlPr>
                      </m:funcPr>
                      <m:fName>
                        <m:r>
                          <m:rPr>
                            <m:sty m:val="p"/>
                          </m:rPr>
                          <a:rPr lang="en-US" sz="1700">
                            <a:latin typeface="Cambria Math" panose="02040503050406030204" pitchFamily="18" charset="0"/>
                          </a:rPr>
                          <m:t>sin</m:t>
                        </m:r>
                      </m:fName>
                      <m:e>
                        <m:r>
                          <a:rPr lang="en-US" sz="1700" i="1">
                            <a:latin typeface="Cambria Math" panose="02040503050406030204" pitchFamily="18" charset="0"/>
                            <a:ea typeface="Cambria Math" panose="02040503050406030204" pitchFamily="18" charset="0"/>
                          </a:rPr>
                          <m:t>𝜑</m:t>
                        </m:r>
                        <m:r>
                          <a:rPr lang="en-US" sz="1700" i="1">
                            <a:latin typeface="Cambria Math" panose="02040503050406030204" pitchFamily="18" charset="0"/>
                            <a:ea typeface="Cambria Math" panose="02040503050406030204" pitchFamily="18" charset="0"/>
                          </a:rPr>
                          <m:t>)</m:t>
                        </m:r>
                      </m:e>
                    </m:func>
                    <m:r>
                      <a:rPr lang="en-US" sz="1700" i="1">
                        <a:latin typeface="Cambria Math" panose="02040503050406030204" pitchFamily="18" charset="0"/>
                      </a:rPr>
                      <m:t>,</m:t>
                    </m:r>
                    <m:r>
                      <a:rPr lang="en-US" sz="1700" b="0" i="1" smtClean="0">
                        <a:latin typeface="Cambria Math" panose="02040503050406030204" pitchFamily="18" charset="0"/>
                      </a:rPr>
                      <m:t>   </m:t>
                    </m:r>
                    <m:r>
                      <a:rPr lang="en-US" sz="1700" i="1">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𝑑</m:t>
                        </m:r>
                      </m:e>
                      <m:sub>
                        <m:r>
                          <a:rPr lang="en-US" sz="1700" i="1">
                            <a:latin typeface="Cambria Math" panose="02040503050406030204" pitchFamily="18" charset="0"/>
                          </a:rPr>
                          <m:t>2</m:t>
                        </m:r>
                      </m:sub>
                    </m:sSub>
                    <m:r>
                      <a:rPr lang="en-US" sz="1700" i="1">
                        <a:latin typeface="Cambria Math" panose="02040503050406030204" pitchFamily="18" charset="0"/>
                      </a:rPr>
                      <m:t>=(</m:t>
                    </m:r>
                    <m:r>
                      <a:rPr lang="en-US" sz="1700" i="1">
                        <a:latin typeface="Cambria Math" panose="02040503050406030204" pitchFamily="18" charset="0"/>
                      </a:rPr>
                      <m:t>0</m:t>
                    </m:r>
                    <m:r>
                      <a:rPr lang="en-US" sz="1700" i="1">
                        <a:latin typeface="Cambria Math" panose="02040503050406030204" pitchFamily="18" charset="0"/>
                      </a:rPr>
                      <m:t>,</m:t>
                    </m:r>
                    <m:r>
                      <a:rPr lang="en-US" sz="1700">
                        <a:latin typeface="Cambria Math" panose="02040503050406030204" pitchFamily="18" charset="0"/>
                      </a:rPr>
                      <m:t>−</m:t>
                    </m:r>
                    <m:func>
                      <m:funcPr>
                        <m:ctrlPr>
                          <a:rPr lang="en-US" sz="1700" i="1">
                            <a:latin typeface="Cambria Math" panose="02040503050406030204" pitchFamily="18" charset="0"/>
                          </a:rPr>
                        </m:ctrlPr>
                      </m:funcPr>
                      <m:fName>
                        <m:r>
                          <m:rPr>
                            <m:sty m:val="p"/>
                          </m:rPr>
                          <a:rPr lang="en-US" sz="1700">
                            <a:latin typeface="Cambria Math" panose="02040503050406030204" pitchFamily="18" charset="0"/>
                          </a:rPr>
                          <m:t>sin</m:t>
                        </m:r>
                      </m:fName>
                      <m:e>
                        <m:r>
                          <a:rPr lang="en-US" sz="1700" i="1">
                            <a:latin typeface="Cambria Math" panose="02040503050406030204" pitchFamily="18" charset="0"/>
                            <a:ea typeface="Cambria Math" panose="02040503050406030204" pitchFamily="18" charset="0"/>
                          </a:rPr>
                          <m:t>𝜑</m:t>
                        </m:r>
                        <m:r>
                          <a:rPr lang="en-US" sz="1700" i="1">
                            <a:latin typeface="Cambria Math" panose="02040503050406030204" pitchFamily="18" charset="0"/>
                            <a:ea typeface="Cambria Math" panose="02040503050406030204" pitchFamily="18" charset="0"/>
                          </a:rPr>
                          <m:t>,</m:t>
                        </m:r>
                        <m:func>
                          <m:funcPr>
                            <m:ctrlPr>
                              <a:rPr lang="en-US" sz="1700" i="1">
                                <a:latin typeface="Cambria Math" panose="02040503050406030204" pitchFamily="18" charset="0"/>
                              </a:rPr>
                            </m:ctrlPr>
                          </m:funcPr>
                          <m:fName>
                            <m:r>
                              <m:rPr>
                                <m:sty m:val="p"/>
                              </m:rPr>
                              <a:rPr lang="en-US" sz="1700">
                                <a:latin typeface="Cambria Math" panose="02040503050406030204" pitchFamily="18" charset="0"/>
                              </a:rPr>
                              <m:t>cos</m:t>
                            </m:r>
                          </m:fName>
                          <m:e>
                            <m:r>
                              <a:rPr lang="en-US" sz="1700" i="1">
                                <a:latin typeface="Cambria Math" panose="02040503050406030204" pitchFamily="18" charset="0"/>
                                <a:ea typeface="Cambria Math" panose="02040503050406030204" pitchFamily="18" charset="0"/>
                              </a:rPr>
                              <m:t>𝜑</m:t>
                            </m:r>
                          </m:e>
                        </m:func>
                        <m:r>
                          <a:rPr lang="en-US" sz="1700" i="1">
                            <a:latin typeface="Cambria Math" panose="02040503050406030204" pitchFamily="18" charset="0"/>
                            <a:ea typeface="Cambria Math" panose="02040503050406030204" pitchFamily="18" charset="0"/>
                          </a:rPr>
                          <m:t>) </m:t>
                        </m:r>
                      </m:e>
                    </m:func>
                  </m:oMath>
                </a14:m>
                <a:endParaRPr lang="en-US" sz="1700" dirty="0">
                  <a:latin typeface="Verdana" panose="020B0604030504040204" pitchFamily="34" charset="0"/>
                  <a:ea typeface="Verdana" panose="020B0604030504040204" pitchFamily="34" charset="0"/>
                </a:endParaRPr>
              </a:p>
              <a:p>
                <a:pPr>
                  <a:lnSpc>
                    <a:spcPct val="150000"/>
                  </a:lnSpc>
                  <a:spcBef>
                    <a:spcPts val="0"/>
                  </a:spcBef>
                  <a:tabLst>
                    <a:tab pos="3492500" algn="ctr"/>
                    <a:tab pos="7170738" algn="r"/>
                  </a:tabLst>
                </a:pPr>
                <a:r>
                  <a:rPr lang="en-US" sz="1700" dirty="0">
                    <a:latin typeface="Verdana" panose="020B0604030504040204" pitchFamily="34" charset="0"/>
                    <a:ea typeface="Verdana" panose="020B0604030504040204" pitchFamily="34" charset="0"/>
                  </a:rPr>
                  <a:t>In this basis, </a:t>
                </a:r>
                <a14:m>
                  <m:oMath xmlns:m="http://schemas.openxmlformats.org/officeDocument/2006/math">
                    <m:r>
                      <a:rPr lang="en-US" sz="1700" i="1">
                        <a:latin typeface="Cambria Math" panose="02040503050406030204" pitchFamily="18" charset="0"/>
                        <a:ea typeface="Cambria Math" panose="02040503050406030204" pitchFamily="18" charset="0"/>
                      </a:rPr>
                      <m:t> </m:t>
                    </m:r>
                    <m:acc>
                      <m:accPr>
                        <m:chr m:val="̂"/>
                        <m:ctrlPr>
                          <a:rPr lang="en-US" sz="1700" i="1">
                            <a:latin typeface="Cambria Math" panose="02040503050406030204" pitchFamily="18" charset="0"/>
                            <a:ea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𝑦</m:t>
                        </m:r>
                      </m:e>
                    </m:acc>
                    <m:r>
                      <a:rPr lang="en-US" sz="1700" i="1">
                        <a:latin typeface="Cambria Math" panose="02040503050406030204" pitchFamily="18" charset="0"/>
                      </a:rPr>
                      <m:t>=</m:t>
                    </m:r>
                    <m:d>
                      <m:dPr>
                        <m:ctrlPr>
                          <a:rPr lang="en-US" sz="1700" i="1">
                            <a:latin typeface="Cambria Math" panose="02040503050406030204" pitchFamily="18" charset="0"/>
                          </a:rPr>
                        </m:ctrlPr>
                      </m:dPr>
                      <m:e>
                        <m:r>
                          <a:rPr lang="en-US" sz="1700" i="1">
                            <a:latin typeface="Cambria Math" panose="02040503050406030204" pitchFamily="18" charset="0"/>
                          </a:rPr>
                          <m:t>1</m:t>
                        </m:r>
                        <m:r>
                          <a:rPr lang="en-US" sz="1700" i="1">
                            <a:latin typeface="Cambria Math" panose="02040503050406030204" pitchFamily="18" charset="0"/>
                          </a:rPr>
                          <m:t>,</m:t>
                        </m:r>
                        <m:r>
                          <a:rPr lang="en-US" sz="1700" i="1">
                            <a:latin typeface="Cambria Math" panose="02040503050406030204" pitchFamily="18" charset="0"/>
                          </a:rPr>
                          <m:t>1</m:t>
                        </m:r>
                        <m:r>
                          <a:rPr lang="en-US" sz="1700" i="1">
                            <a:latin typeface="Cambria Math" panose="02040503050406030204" pitchFamily="18" charset="0"/>
                          </a:rPr>
                          <m:t>,</m:t>
                        </m:r>
                        <m:r>
                          <a:rPr lang="en-US" sz="1700" i="1">
                            <a:latin typeface="Cambria Math" panose="02040503050406030204" pitchFamily="18" charset="0"/>
                          </a:rPr>
                          <m:t>0</m:t>
                        </m:r>
                      </m:e>
                    </m:d>
                  </m:oMath>
                </a14:m>
                <a:endParaRPr lang="en-US" sz="1700" i="1" dirty="0">
                  <a:latin typeface="Cambria Math" panose="02040503050406030204" pitchFamily="18" charset="0"/>
                </a:endParaRPr>
              </a:p>
              <a:p>
                <a:pPr marL="0" indent="0" algn="just">
                  <a:lnSpc>
                    <a:spcPct val="100000"/>
                  </a:lnSpc>
                  <a:buNone/>
                  <a:tabLst>
                    <a:tab pos="3492500" algn="ctr"/>
                    <a:tab pos="7170738" algn="r"/>
                  </a:tabLst>
                </a:pPr>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𝜂</m:t>
                        </m:r>
                      </m:e>
                      <m:sub>
                        <m:r>
                          <a:rPr lang="en-US" sz="1700" i="1">
                            <a:latin typeface="Cambria Math" panose="02040503050406030204" pitchFamily="18" charset="0"/>
                          </a:rPr>
                          <m:t>𝛼𝛽</m:t>
                        </m:r>
                      </m:sub>
                    </m:sSub>
                    <m:r>
                      <a:rPr lang="en-US" sz="1700" i="1">
                        <a:latin typeface="Cambria Math" panose="02040503050406030204" pitchFamily="18" charset="0"/>
                      </a:rPr>
                      <m:t>=</m:t>
                    </m:r>
                    <m:d>
                      <m:dPr>
                        <m:ctrlPr>
                          <a:rPr lang="en-US" sz="1700" i="1">
                            <a:latin typeface="Cambria Math" panose="02040503050406030204" pitchFamily="18" charset="0"/>
                          </a:rPr>
                        </m:ctrlPr>
                      </m:dPr>
                      <m:e>
                        <m:m>
                          <m:mPr>
                            <m:mcs>
                              <m:mc>
                                <m:mcPr>
                                  <m:count m:val="3"/>
                                  <m:mcJc m:val="center"/>
                                </m:mcPr>
                              </m:mc>
                            </m:mcs>
                            <m:ctrlPr>
                              <a:rPr lang="en-US" sz="1700" i="1">
                                <a:latin typeface="Cambria Math" panose="02040503050406030204" pitchFamily="18" charset="0"/>
                              </a:rPr>
                            </m:ctrlPr>
                          </m:mPr>
                          <m:mr>
                            <m:e>
                              <m:r>
                                <m:rPr>
                                  <m:brk m:alnAt="7"/>
                                </m:rPr>
                                <a:rPr lang="en-US" sz="1700" i="1">
                                  <a:latin typeface="Cambria Math" panose="02040503050406030204" pitchFamily="18" charset="0"/>
                                </a:rPr>
                                <m:t>1</m:t>
                              </m:r>
                            </m:e>
                            <m:e>
                              <m:r>
                                <a:rPr lang="en-US" sz="1700" i="1">
                                  <a:latin typeface="Cambria Math" panose="02040503050406030204" pitchFamily="18" charset="0"/>
                                </a:rPr>
                                <m:t>0</m:t>
                              </m:r>
                            </m:e>
                            <m:e>
                              <m:r>
                                <a:rPr lang="en-US" sz="1700" i="1">
                                  <a:latin typeface="Cambria Math" panose="02040503050406030204" pitchFamily="18" charset="0"/>
                                </a:rPr>
                                <m:t>0</m:t>
                              </m:r>
                            </m:e>
                          </m:mr>
                          <m:mr>
                            <m:e>
                              <m:r>
                                <a:rPr lang="en-US" sz="1700" i="1">
                                  <a:latin typeface="Cambria Math" panose="02040503050406030204" pitchFamily="18" charset="0"/>
                                </a:rPr>
                                <m:t>0</m:t>
                              </m:r>
                            </m:e>
                            <m:e>
                              <m:r>
                                <a:rPr lang="en-US" sz="1700" i="1">
                                  <a:latin typeface="Cambria Math" panose="02040503050406030204" pitchFamily="18" charset="0"/>
                                </a:rPr>
                                <m:t>−</m:t>
                              </m:r>
                              <m:r>
                                <a:rPr lang="en-US" sz="1700" i="1">
                                  <a:latin typeface="Cambria Math" panose="02040503050406030204" pitchFamily="18" charset="0"/>
                                </a:rPr>
                                <m:t>1</m:t>
                              </m:r>
                            </m:e>
                            <m:e>
                              <m:r>
                                <a:rPr lang="en-US" sz="1700" i="1">
                                  <a:latin typeface="Cambria Math" panose="02040503050406030204" pitchFamily="18" charset="0"/>
                                </a:rPr>
                                <m:t>0</m:t>
                              </m:r>
                            </m:e>
                          </m:mr>
                          <m:mr>
                            <m:e>
                              <m:r>
                                <a:rPr lang="en-US" sz="1700" i="1">
                                  <a:latin typeface="Cambria Math" panose="02040503050406030204" pitchFamily="18" charset="0"/>
                                </a:rPr>
                                <m:t>0</m:t>
                              </m:r>
                            </m:e>
                            <m:e>
                              <m:r>
                                <a:rPr lang="en-US" sz="1700" i="1">
                                  <a:latin typeface="Cambria Math" panose="02040503050406030204" pitchFamily="18" charset="0"/>
                                </a:rPr>
                                <m:t>0</m:t>
                              </m:r>
                            </m:e>
                            <m:e>
                              <m:r>
                                <a:rPr lang="en-US" sz="1700" i="1">
                                  <a:latin typeface="Cambria Math" panose="02040503050406030204" pitchFamily="18" charset="0"/>
                                </a:rPr>
                                <m:t>−</m:t>
                              </m:r>
                              <m:r>
                                <a:rPr lang="en-US" sz="1700" i="1">
                                  <a:latin typeface="Cambria Math" panose="02040503050406030204" pitchFamily="18" charset="0"/>
                                </a:rPr>
                                <m:t>1</m:t>
                              </m:r>
                            </m:e>
                          </m:mr>
                        </m:m>
                      </m:e>
                    </m:d>
                  </m:oMath>
                </a14:m>
                <a:r>
                  <a:rPr lang="en-US" sz="1700" i="1" dirty="0">
                    <a:latin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(10.1)</a:t>
                </a:r>
              </a:p>
              <a:p>
                <a:pPr marL="0" indent="0">
                  <a:lnSpc>
                    <a:spcPct val="150000"/>
                  </a:lnSpc>
                  <a:spcBef>
                    <a:spcPts val="0"/>
                  </a:spcBef>
                  <a:buNone/>
                  <a:tabLst>
                    <a:tab pos="3492500" algn="ctr"/>
                    <a:tab pos="7170738" algn="r"/>
                  </a:tabLst>
                </a:pPr>
                <a:r>
                  <a:rPr lang="en-US" sz="1700" dirty="0"/>
                  <a:t>	</a:t>
                </a:r>
                <a14:m>
                  <m:oMath xmlns:m="http://schemas.openxmlformats.org/officeDocument/2006/math">
                    <m:r>
                      <a:rPr lang="en-US" sz="1700" i="1">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𝑔</m:t>
                        </m:r>
                      </m:e>
                      <m:sub>
                        <m:r>
                          <a:rPr lang="en-US" sz="1700" i="1">
                            <a:latin typeface="Cambria Math" panose="02040503050406030204" pitchFamily="18" charset="0"/>
                            <a:ea typeface="Cambria Math" panose="02040503050406030204" pitchFamily="18" charset="0"/>
                          </a:rPr>
                          <m:t>𝛼𝛽</m:t>
                        </m:r>
                      </m:sub>
                    </m:sSub>
                    <m:r>
                      <a:rPr lang="en-US" sz="1700" i="1">
                        <a:latin typeface="Cambria Math" panose="02040503050406030204" pitchFamily="18" charset="0"/>
                      </a:rPr>
                      <m:t>=</m:t>
                    </m:r>
                    <m:d>
                      <m:dPr>
                        <m:ctrlPr>
                          <a:rPr lang="en-US" sz="1700" i="1">
                            <a:latin typeface="Cambria Math" panose="02040503050406030204" pitchFamily="18" charset="0"/>
                          </a:rPr>
                        </m:ctrlPr>
                      </m:dPr>
                      <m:e>
                        <m:m>
                          <m:mPr>
                            <m:mcs>
                              <m:mc>
                                <m:mcPr>
                                  <m:count m:val="3"/>
                                  <m:mcJc m:val="center"/>
                                </m:mcPr>
                              </m:mc>
                            </m:mcs>
                            <m:ctrlPr>
                              <a:rPr lang="en-US" sz="1700" i="1">
                                <a:latin typeface="Cambria Math" panose="02040503050406030204" pitchFamily="18" charset="0"/>
                              </a:rPr>
                            </m:ctrlPr>
                          </m:mPr>
                          <m:mr>
                            <m:e>
                              <m:r>
                                <m:rPr>
                                  <m:brk m:alnAt="7"/>
                                </m:rPr>
                                <a:rPr lang="en-US" sz="1700" i="1">
                                  <a:latin typeface="Cambria Math" panose="02040503050406030204" pitchFamily="18" charset="0"/>
                                </a:rPr>
                                <m:t>1</m:t>
                              </m:r>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𝜙</m:t>
                              </m:r>
                            </m:e>
                            <m:e>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𝜙</m:t>
                              </m:r>
                            </m:e>
                            <m:e>
                              <m:r>
                                <a:rPr lang="en-US" sz="1700" i="1">
                                  <a:latin typeface="Cambria Math" panose="02040503050406030204" pitchFamily="18" charset="0"/>
                                </a:rPr>
                                <m:t>0</m:t>
                              </m:r>
                            </m:e>
                          </m:mr>
                          <m:mr>
                            <m:e>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𝜙</m:t>
                              </m:r>
                            </m:e>
                            <m:e>
                              <m:r>
                                <a:rPr lang="en-US" sz="1700" i="1">
                                  <a:latin typeface="Cambria Math" panose="02040503050406030204" pitchFamily="18" charset="0"/>
                                </a:rPr>
                                <m:t>−</m:t>
                              </m:r>
                              <m:r>
                                <a:rPr lang="en-US" sz="1700" i="1">
                                  <a:latin typeface="Cambria Math" panose="02040503050406030204" pitchFamily="18" charset="0"/>
                                </a:rPr>
                                <m:t>1</m:t>
                              </m:r>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𝜙</m:t>
                              </m:r>
                            </m:e>
                            <m:e>
                              <m:r>
                                <a:rPr lang="en-US" sz="1700" i="1">
                                  <a:latin typeface="Cambria Math" panose="02040503050406030204" pitchFamily="18" charset="0"/>
                                </a:rPr>
                                <m:t>0</m:t>
                              </m:r>
                            </m:e>
                          </m:mr>
                          <m:mr>
                            <m:e>
                              <m:r>
                                <a:rPr lang="en-US" sz="1700" i="1">
                                  <a:latin typeface="Cambria Math" panose="02040503050406030204" pitchFamily="18" charset="0"/>
                                </a:rPr>
                                <m:t>0</m:t>
                              </m:r>
                            </m:e>
                            <m:e>
                              <m:r>
                                <a:rPr lang="en-US" sz="1700" i="1">
                                  <a:latin typeface="Cambria Math" panose="02040503050406030204" pitchFamily="18" charset="0"/>
                                </a:rPr>
                                <m:t>0</m:t>
                              </m:r>
                            </m:e>
                            <m:e>
                              <m:r>
                                <a:rPr lang="en-US" sz="1700" i="1">
                                  <a:latin typeface="Cambria Math" panose="02040503050406030204" pitchFamily="18" charset="0"/>
                                </a:rPr>
                                <m:t>−</m:t>
                              </m:r>
                              <m:r>
                                <a:rPr lang="en-US" sz="1700" i="1">
                                  <a:latin typeface="Cambria Math" panose="02040503050406030204" pitchFamily="18" charset="0"/>
                                </a:rPr>
                                <m:t>1</m:t>
                              </m:r>
                            </m:e>
                          </m:mr>
                        </m:m>
                      </m:e>
                    </m:d>
                  </m:oMath>
                </a14:m>
                <a:r>
                  <a:rPr lang="en-US" sz="17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(10.2)</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227840" y="247006"/>
                <a:ext cx="7304734" cy="6384263"/>
              </a:xfrm>
              <a:blipFill>
                <a:blip r:embed="rId2"/>
                <a:stretch>
                  <a:fillRect l="-417" r="-668"/>
                </a:stretch>
              </a:blipFill>
            </p:spPr>
            <p:txBody>
              <a:bodyPr/>
              <a:lstStyle/>
              <a:p>
                <a:r>
                  <a:rPr lang="he-IL">
                    <a:noFill/>
                  </a:rPr>
                  <a:t> </a:t>
                </a:r>
              </a:p>
            </p:txBody>
          </p:sp>
        </mc:Fallback>
      </mc:AlternateContent>
      <p:pic>
        <p:nvPicPr>
          <p:cNvPr id="11" name="Picture 34" descr="The planet earth taken from the outer space">
            <a:extLst>
              <a:ext uri="{FF2B5EF4-FFF2-40B4-BE49-F238E27FC236}">
                <a16:creationId xmlns:a16="http://schemas.microsoft.com/office/drawing/2014/main" id="{9F6874AE-4AAF-45AB-9993-79E43CA234F3}"/>
              </a:ext>
            </a:extLst>
          </p:cNvPr>
          <p:cNvPicPr>
            <a:picLocks noChangeAspect="1"/>
          </p:cNvPicPr>
          <p:nvPr/>
        </p:nvPicPr>
        <p:blipFill rotWithShape="1">
          <a:blip r:embed="rId3"/>
          <a:srcRect l="60510" t="1" r="34547" b="1"/>
          <a:stretch/>
        </p:blipFill>
        <p:spPr>
          <a:xfrm>
            <a:off x="11669434" y="-10142"/>
            <a:ext cx="519518" cy="6857990"/>
          </a:xfrm>
          <a:prstGeom prst="rect">
            <a:avLst/>
          </a:prstGeom>
        </p:spPr>
      </p:pic>
      <p:sp>
        <p:nvSpPr>
          <p:cNvPr id="6" name="מציין מיקום של מספר שקופית 5">
            <a:extLst>
              <a:ext uri="{FF2B5EF4-FFF2-40B4-BE49-F238E27FC236}">
                <a16:creationId xmlns:a16="http://schemas.microsoft.com/office/drawing/2014/main" id="{57B21A1D-8FBC-467D-81DD-4C634ACF3705}"/>
              </a:ext>
            </a:extLst>
          </p:cNvPr>
          <p:cNvSpPr>
            <a:spLocks noGrp="1"/>
          </p:cNvSpPr>
          <p:nvPr>
            <p:ph type="sldNum" sz="quarter" idx="12"/>
          </p:nvPr>
        </p:nvSpPr>
        <p:spPr/>
        <p:txBody>
          <a:bodyPr/>
          <a:lstStyle/>
          <a:p>
            <a:fld id="{A87A4B64-AD93-4496-8E8A-37D6101AAA0C}" type="slidenum">
              <a:rPr lang="en-US" smtClean="0"/>
              <a:t>12</a:t>
            </a:fld>
            <a:endParaRPr lang="en-US"/>
          </a:p>
        </p:txBody>
      </p:sp>
    </p:spTree>
    <p:extLst>
      <p:ext uri="{BB962C8B-B14F-4D97-AF65-F5344CB8AC3E}">
        <p14:creationId xmlns:p14="http://schemas.microsoft.com/office/powerpoint/2010/main" val="11810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672432"/>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RG DYNAMICS EQUATION OF MOTION</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292047" y="236867"/>
                <a:ext cx="7226566" cy="6384263"/>
              </a:xfrm>
            </p:spPr>
            <p:txBody>
              <a:bodyPr anchor="t">
                <a:noAutofit/>
              </a:bodyPr>
              <a:lstStyle/>
              <a:p>
                <a:pPr>
                  <a:lnSpc>
                    <a:spcPct val="150000"/>
                  </a:lnSpc>
                  <a:tabLst>
                    <a:tab pos="3492500" algn="ctr"/>
                    <a:tab pos="6902450" algn="r"/>
                  </a:tabLst>
                </a:pPr>
                <a:r>
                  <a:rPr lang="en-US" sz="1800" dirty="0">
                    <a:latin typeface="Verdana" panose="020B0604030504040204" pitchFamily="34" charset="0"/>
                    <a:ea typeface="Verdana" panose="020B0604030504040204" pitchFamily="34" charset="0"/>
                  </a:rPr>
                  <a:t>From Euler-Lagrange equations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(6)</a:t>
                </a:r>
                <a:r>
                  <a:rPr lang="en-US" sz="1800" dirty="0">
                    <a:latin typeface="Verdana" panose="020B0604030504040204" pitchFamily="34" charset="0"/>
                    <a:ea typeface="Verdana" panose="020B0604030504040204" pitchFamily="34"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𝜇</m:t>
                        </m:r>
                      </m:sub>
                    </m:sSub>
                    <m:r>
                      <a:rPr lang="en-US" sz="1800" i="1">
                        <a:latin typeface="Cambria Math" panose="02040503050406030204" pitchFamily="18" charset="0"/>
                      </a:rPr>
                      <m:t>=</m:t>
                    </m:r>
                    <m:f>
                      <m:fPr>
                        <m:ctrlPr>
                          <a:rPr lang="aa-ET"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f>
                      <m:fPr>
                        <m:ctrlPr>
                          <a:rPr lang="aa-ET" sz="1800" i="1">
                            <a:latin typeface="Cambria Math" panose="02040503050406030204" pitchFamily="18" charset="0"/>
                          </a:rPr>
                        </m:ctrlPr>
                      </m:fPr>
                      <m:num>
                        <m:r>
                          <a:rPr lang="aa-ET" sz="1800" i="1">
                            <a:latin typeface="Cambria Math" panose="02040503050406030204" pitchFamily="18" charset="0"/>
                            <a:ea typeface="Cambria Math" panose="02040503050406030204" pitchFamily="18" charset="0"/>
                          </a:rPr>
                          <m:t>𝜕</m:t>
                        </m:r>
                      </m:num>
                      <m:den>
                        <m:r>
                          <a:rPr lang="aa-ET"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𝑥</m:t>
                            </m:r>
                          </m:e>
                          <m:sup>
                            <m:r>
                              <a:rPr lang="aa-ET" sz="1800" i="1">
                                <a:latin typeface="Cambria Math" panose="02040503050406030204" pitchFamily="18" charset="0"/>
                                <a:ea typeface="Cambria Math" panose="02040503050406030204" pitchFamily="18" charset="0"/>
                              </a:rPr>
                              <m:t>𝜇</m:t>
                            </m:r>
                          </m:sup>
                        </m:sSup>
                      </m:den>
                    </m:f>
                    <m:d>
                      <m:dPr>
                        <m:ctrlPr>
                          <a:rPr lang="aa-ET"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𝑔</m:t>
                            </m:r>
                          </m:e>
                          <m:sub>
                            <m:r>
                              <a:rPr lang="aa-ET" sz="1800" i="1">
                                <a:latin typeface="Cambria Math" panose="02040503050406030204" pitchFamily="18" charset="0"/>
                                <a:ea typeface="Cambria Math" panose="02040503050406030204" pitchFamily="18" charset="0"/>
                              </a:rPr>
                              <m:t>𝛼𝛽</m:t>
                            </m:r>
                          </m:sub>
                        </m:sSub>
                      </m:e>
                    </m:d>
                    <m:sSup>
                      <m:sSupPr>
                        <m:ctrlPr>
                          <a:rPr lang="en-US" sz="1800" i="1">
                            <a:latin typeface="Cambria Math" panose="02040503050406030204" pitchFamily="18" charset="0"/>
                            <a:ea typeface="Cambria Math" panose="02040503050406030204" pitchFamily="18" charset="0"/>
                          </a:rPr>
                        </m:ctrlPr>
                      </m:sSupPr>
                      <m:e>
                        <m:acc>
                          <m:accPr>
                            <m:chr m:val="̇"/>
                            <m:ctrlPr>
                              <a:rPr lang="aa-ET"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𝑥</m:t>
                            </m:r>
                          </m:e>
                        </m:acc>
                      </m:e>
                      <m:sup>
                        <m:r>
                          <a:rPr lang="aa-ET" sz="1800" i="1">
                            <a:latin typeface="Cambria Math" panose="02040503050406030204" pitchFamily="18" charset="0"/>
                            <a:ea typeface="Cambria Math" panose="02040503050406030204" pitchFamily="18" charset="0"/>
                          </a:rPr>
                          <m:t>𝛼</m:t>
                        </m:r>
                      </m:sup>
                    </m:sSup>
                    <m:sSup>
                      <m:sSupPr>
                        <m:ctrlPr>
                          <a:rPr lang="en-US" sz="1800" i="1">
                            <a:latin typeface="Cambria Math" panose="02040503050406030204" pitchFamily="18" charset="0"/>
                            <a:ea typeface="Cambria Math" panose="02040503050406030204" pitchFamily="18" charset="0"/>
                          </a:rPr>
                        </m:ctrlPr>
                      </m:sSupPr>
                      <m:e>
                        <m:acc>
                          <m:accPr>
                            <m:chr m:val="̇"/>
                            <m:ctrlPr>
                              <a:rPr lang="aa-ET"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𝑥</m:t>
                            </m:r>
                          </m:e>
                        </m:acc>
                      </m:e>
                      <m:sup>
                        <m:r>
                          <a:rPr lang="aa-ET" sz="1800" i="1">
                            <a:latin typeface="Cambria Math" panose="02040503050406030204" pitchFamily="18" charset="0"/>
                            <a:ea typeface="Cambria Math" panose="02040503050406030204" pitchFamily="18" charset="0"/>
                          </a:rPr>
                          <m:t>𝛽</m:t>
                        </m:r>
                      </m:sup>
                    </m:sSup>
                  </m:oMath>
                </a14:m>
                <a:r>
                  <a:rPr lang="en-US" sz="1800" dirty="0">
                    <a:latin typeface="Verdana" panose="020B0604030504040204" pitchFamily="34" charset="0"/>
                    <a:ea typeface="Verdana" panose="020B0604030504040204" pitchFamily="34" charset="0"/>
                  </a:rPr>
                  <a:t> </a:t>
                </a:r>
              </a:p>
              <a:p>
                <a:pPr>
                  <a:lnSpc>
                    <a:spcPct val="150000"/>
                  </a:lnSpc>
                  <a:tabLst>
                    <a:tab pos="3492500" algn="ctr"/>
                    <a:tab pos="6902450" algn="r"/>
                  </a:tabLst>
                </a:pPr>
                <a14:m>
                  <m:oMath xmlns:m="http://schemas.openxmlformats.org/officeDocument/2006/math">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𝑐𝑡</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0</m:t>
                        </m:r>
                      </m:sub>
                    </m:sSub>
                    <m:r>
                      <a:rPr lang="en-US" sz="1800" i="1">
                        <a:latin typeface="Cambria Math" panose="02040503050406030204" pitchFamily="18" charset="0"/>
                      </a:rPr>
                      <m:t>+</m:t>
                    </m:r>
                    <m:r>
                      <a:rPr lang="en-US" sz="1800" i="1">
                        <a:latin typeface="Cambria Math" panose="02040503050406030204" pitchFamily="18" charset="0"/>
                      </a:rPr>
                      <m:t>𝑟</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1</m:t>
                        </m:r>
                      </m:sub>
                    </m:sSub>
                    <m:r>
                      <a:rPr lang="en-US" sz="1800" i="1">
                        <a:latin typeface="Cambria Math" panose="02040503050406030204" pitchFamily="18" charset="0"/>
                      </a:rPr>
                      <m:t> </m:t>
                    </m:r>
                  </m:oMath>
                </a14:m>
                <a:endParaRPr lang="en-US" sz="1800" i="1" dirty="0">
                  <a:latin typeface="Cambria Math" panose="02040503050406030204" pitchFamily="18" charset="0"/>
                </a:endParaRPr>
              </a:p>
              <a:p>
                <a:pPr marL="0" indent="0">
                  <a:lnSpc>
                    <a:spcPct val="150000"/>
                  </a:lnSpc>
                  <a:buNone/>
                  <a:tabLst>
                    <a:tab pos="3492500" algn="ctr"/>
                    <a:tab pos="6902450" algn="r"/>
                  </a:tabLst>
                </a:pPr>
                <a:r>
                  <a:rPr lang="en-US" sz="1800" dirty="0"/>
                  <a:t>    </a:t>
                </a:r>
                <a14:m>
                  <m:oMath xmlns:m="http://schemas.openxmlformats.org/officeDocument/2006/math">
                    <m:r>
                      <a:rPr lang="en-US" sz="1800" i="1">
                        <a:latin typeface="Cambria Math" panose="02040503050406030204" pitchFamily="18" charset="0"/>
                      </a:rPr>
                      <m:t>⇒ </m:t>
                    </m:r>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rPr>
                      <m:t>=</m:t>
                    </m:r>
                    <m:r>
                      <a:rPr lang="en-US" sz="1800" i="1">
                        <a:latin typeface="Cambria Math" panose="02040503050406030204" pitchFamily="18" charset="0"/>
                      </a:rPr>
                      <m:t>𝑐</m:t>
                    </m:r>
                    <m:acc>
                      <m:accPr>
                        <m:chr m:val="̇"/>
                        <m:ctrlPr>
                          <a:rPr lang="en-US" sz="1800" i="1">
                            <a:latin typeface="Cambria Math" panose="02040503050406030204" pitchFamily="18" charset="0"/>
                          </a:rPr>
                        </m:ctrlPr>
                      </m:accPr>
                      <m:e>
                        <m:r>
                          <a:rPr lang="en-US" sz="1800" i="1">
                            <a:latin typeface="Cambria Math" panose="02040503050406030204" pitchFamily="18" charset="0"/>
                          </a:rPr>
                          <m:t>𝑡</m:t>
                        </m:r>
                      </m:e>
                    </m:acc>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0</m:t>
                        </m:r>
                      </m:sub>
                    </m:sSub>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𝑟</m:t>
                        </m:r>
                      </m:e>
                    </m:acc>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𝑟</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1</m:t>
                            </m:r>
                          </m:sub>
                        </m:sSub>
                      </m:e>
                    </m:acc>
                  </m:oMath>
                </a14:m>
                <a:r>
                  <a:rPr lang="en-US" sz="1800" dirty="0"/>
                  <a:t>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𝑐</m:t>
                    </m:r>
                    <m:acc>
                      <m:accPr>
                        <m:chr m:val="̇"/>
                        <m:ctrlPr>
                          <a:rPr lang="en-US" sz="1800" i="1">
                            <a:latin typeface="Cambria Math" panose="02040503050406030204" pitchFamily="18" charset="0"/>
                          </a:rPr>
                        </m:ctrlPr>
                      </m:accPr>
                      <m:e>
                        <m:r>
                          <a:rPr lang="en-US" sz="1800" i="1">
                            <a:latin typeface="Cambria Math" panose="02040503050406030204" pitchFamily="18" charset="0"/>
                          </a:rPr>
                          <m:t>𝑡</m:t>
                        </m:r>
                      </m:e>
                    </m:acc>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0</m:t>
                        </m:r>
                      </m:sub>
                    </m:sSub>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𝑟</m:t>
                        </m:r>
                      </m:e>
                    </m:acc>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𝑟</m:t>
                    </m:r>
                    <m:acc>
                      <m:accPr>
                        <m:chr m:val="̇"/>
                        <m:ctrlPr>
                          <a:rPr lang="en-US" sz="1800" i="1">
                            <a:latin typeface="Cambria Math" panose="02040503050406030204" pitchFamily="18" charset="0"/>
                          </a:rPr>
                        </m:ctrlPr>
                      </m:accPr>
                      <m:e>
                        <m:r>
                          <a:rPr lang="en-US" sz="1800" i="1">
                            <a:latin typeface="Cambria Math" panose="02040503050406030204" pitchFamily="18" charset="0"/>
                          </a:rPr>
                          <m:t>𝜑</m:t>
                        </m:r>
                      </m:e>
                    </m:acc>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2</m:t>
                        </m:r>
                      </m:sub>
                    </m:sSub>
                    <m:r>
                      <a:rPr lang="en-US" sz="1800" i="1">
                        <a:latin typeface="Cambria Math" panose="02040503050406030204" pitchFamily="18" charset="0"/>
                      </a:rPr>
                      <m:t>=</m:t>
                    </m:r>
                    <m:r>
                      <a:rPr lang="en-US" sz="1800" i="1" smtClean="0">
                        <a:latin typeface="Cambria Math" panose="02040503050406030204" pitchFamily="18" charset="0"/>
                      </a:rPr>
                      <m:t> </m:t>
                    </m:r>
                    <m:d>
                      <m:dPr>
                        <m:ctrlPr>
                          <a:rPr lang="en-US" sz="1800" i="1">
                            <a:latin typeface="Cambria Math" panose="02040503050406030204" pitchFamily="18" charset="0"/>
                          </a:rPr>
                        </m:ctrlPr>
                      </m:dPr>
                      <m:e>
                        <m:r>
                          <a:rPr lang="en-US" sz="1800" i="1">
                            <a:latin typeface="Cambria Math" panose="02040503050406030204" pitchFamily="18" charset="0"/>
                          </a:rPr>
                          <m:t>𝑐</m:t>
                        </m:r>
                        <m:acc>
                          <m:accPr>
                            <m:chr m:val="̇"/>
                            <m:ctrlPr>
                              <a:rPr lang="en-US" sz="1800" i="1">
                                <a:latin typeface="Cambria Math" panose="02040503050406030204" pitchFamily="18" charset="0"/>
                              </a:rPr>
                            </m:ctrlPr>
                          </m:accPr>
                          <m:e>
                            <m:r>
                              <a:rPr lang="en-US" sz="1800" i="1">
                                <a:latin typeface="Cambria Math" panose="02040503050406030204" pitchFamily="18" charset="0"/>
                              </a:rPr>
                              <m:t>𝑡</m:t>
                            </m:r>
                          </m:e>
                        </m:acc>
                        <m:r>
                          <a:rPr lang="en-US" sz="1800" i="1">
                            <a:latin typeface="Cambria Math" panose="02040503050406030204" pitchFamily="18" charset="0"/>
                          </a:rPr>
                          <m:t>, </m:t>
                        </m:r>
                        <m:acc>
                          <m:accPr>
                            <m:chr m:val="̇"/>
                            <m:ctrlPr>
                              <a:rPr lang="en-US" sz="1800" i="1">
                                <a:latin typeface="Cambria Math" panose="02040503050406030204" pitchFamily="18" charset="0"/>
                              </a:rPr>
                            </m:ctrlPr>
                          </m:accPr>
                          <m:e>
                            <m:r>
                              <a:rPr lang="en-US" sz="1800" i="1">
                                <a:latin typeface="Cambria Math" panose="02040503050406030204" pitchFamily="18" charset="0"/>
                              </a:rPr>
                              <m:t>𝑟</m:t>
                            </m:r>
                          </m:e>
                        </m:acc>
                        <m:r>
                          <a:rPr lang="en-US" sz="1800" i="1">
                            <a:latin typeface="Cambria Math" panose="02040503050406030204" pitchFamily="18" charset="0"/>
                          </a:rPr>
                          <m:t>,</m:t>
                        </m:r>
                        <m:r>
                          <a:rPr lang="en-US" sz="1800" i="1">
                            <a:latin typeface="Cambria Math" panose="02040503050406030204" pitchFamily="18" charset="0"/>
                          </a:rPr>
                          <m:t>𝑟</m:t>
                        </m:r>
                        <m:acc>
                          <m:accPr>
                            <m:chr m:val="̇"/>
                            <m:ctrlPr>
                              <a:rPr lang="en-US" sz="1800" i="1">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𝜑</m:t>
                            </m:r>
                          </m:e>
                        </m:acc>
                      </m:e>
                    </m:d>
                  </m:oMath>
                </a14:m>
                <a:r>
                  <a:rPr lang="en-US" sz="1800" dirty="0">
                    <a:latin typeface="Verdana" panose="020B0604030504040204" pitchFamily="34" charset="0"/>
                    <a:ea typeface="Verdana" panose="020B0604030504040204" pitchFamily="34" charset="0"/>
                  </a:rPr>
                  <a:t/>
                </a: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where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𝑟</m:t>
                        </m:r>
                      </m:e>
                    </m:acc>
                    <m:r>
                      <a:rPr lang="en-US" sz="1800" i="1">
                        <a:latin typeface="Cambria Math" panose="02040503050406030204" pitchFamily="18" charset="0"/>
                      </a:rPr>
                      <m:t> </m:t>
                    </m:r>
                  </m:oMath>
                </a14:m>
                <a:r>
                  <a:rPr lang="en-US" sz="1800" dirty="0">
                    <a:latin typeface="Verdana" panose="020B0604030504040204" pitchFamily="34" charset="0"/>
                    <a:ea typeface="Verdana" panose="020B0604030504040204" pitchFamily="34" charset="0"/>
                  </a:rPr>
                  <a:t>is the radial velocity and </a:t>
                </a:r>
                <a14:m>
                  <m:oMath xmlns:m="http://schemas.openxmlformats.org/officeDocument/2006/math">
                    <m:r>
                      <a:rPr lang="en-US" sz="1800" i="1">
                        <a:latin typeface="Cambria Math" panose="02040503050406030204" pitchFamily="18" charset="0"/>
                      </a:rPr>
                      <m:t>𝑟</m:t>
                    </m:r>
                    <m:acc>
                      <m:accPr>
                        <m:chr m:val="̇"/>
                        <m:ctrlPr>
                          <a:rPr lang="en-US" sz="1800" i="1">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𝜑</m:t>
                        </m:r>
                      </m:e>
                    </m:acc>
                  </m:oMath>
                </a14:m>
                <a:r>
                  <a:rPr lang="en-US" sz="1800" dirty="0">
                    <a:latin typeface="Verdana" panose="020B0604030504040204" pitchFamily="34" charset="0"/>
                    <a:ea typeface="Verdana" panose="020B0604030504040204" pitchFamily="34" charset="0"/>
                  </a:rPr>
                  <a:t> is the transverse velocity</a:t>
                </a:r>
              </a:p>
              <a:p>
                <a:pPr>
                  <a:lnSpc>
                    <a:spcPct val="150000"/>
                  </a:lnSpc>
                  <a:tabLst>
                    <a:tab pos="3492500" algn="ctr"/>
                    <a:tab pos="6902450" algn="r"/>
                  </a:tabLst>
                </a:pPr>
                <a:r>
                  <a:rPr lang="en-US" sz="1800" dirty="0">
                    <a:latin typeface="Verdana" panose="020B0604030504040204" pitchFamily="34" charset="0"/>
                    <a:ea typeface="Verdana" panose="020B0604030504040204" pitchFamily="34" charset="0"/>
                  </a:rPr>
                  <a:t>Since </a:t>
                </a:r>
                <a14:m>
                  <m:oMath xmlns:m="http://schemas.openxmlformats.org/officeDocument/2006/math">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𝑦</m:t>
                        </m:r>
                      </m:e>
                    </m:acc>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0</m:t>
                    </m:r>
                    <m:r>
                      <a:rPr lang="en-US" sz="1800" i="1">
                        <a:latin typeface="Cambria Math" panose="02040503050406030204" pitchFamily="18" charset="0"/>
                      </a:rPr>
                      <m:t>)</m:t>
                    </m:r>
                  </m:oMath>
                </a14:m>
                <a:r>
                  <a:rPr lang="en-US" sz="1800" dirty="0">
                    <a:latin typeface="Verdana" panose="020B0604030504040204" pitchFamily="34" charset="0"/>
                    <a:ea typeface="Verdana" panose="020B0604030504040204" pitchFamily="34" charset="0"/>
                  </a:rPr>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ea typeface="Cambria Math" panose="02040503050406030204" pitchFamily="18" charset="0"/>
                          </a:rPr>
                          <m:t>𝛼</m:t>
                        </m:r>
                      </m:sub>
                    </m:sSub>
                    <m:sSup>
                      <m:sSupPr>
                        <m:ctrlPr>
                          <a:rPr lang="en-US" sz="1800" i="1" dirty="0">
                            <a:latin typeface="Cambria Math" panose="02040503050406030204" pitchFamily="18" charset="0"/>
                          </a:rPr>
                        </m:ctrlPr>
                      </m:sSup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𝑥</m:t>
                            </m:r>
                          </m:e>
                        </m:acc>
                      </m:e>
                      <m:sup>
                        <m:r>
                          <a:rPr lang="en-US" sz="1800" i="1" dirty="0">
                            <a:latin typeface="Cambria Math" panose="02040503050406030204" pitchFamily="18" charset="0"/>
                            <a:ea typeface="Cambria Math" panose="02040503050406030204" pitchFamily="18" charset="0"/>
                          </a:rPr>
                          <m:t>𝛼</m:t>
                        </m:r>
                      </m:sup>
                    </m:sSup>
                    <m:r>
                      <a:rPr lang="en-US" sz="1800" i="1" dirty="0">
                        <a:latin typeface="Cambria Math" panose="02040503050406030204" pitchFamily="18" charset="0"/>
                      </a:rPr>
                      <m:t>=</m:t>
                    </m:r>
                    <m:r>
                      <a:rPr lang="en-US" sz="1800" i="1">
                        <a:latin typeface="Cambria Math" panose="02040503050406030204" pitchFamily="18" charset="0"/>
                      </a:rPr>
                      <m:t>𝑐</m:t>
                    </m:r>
                    <m:acc>
                      <m:accPr>
                        <m:chr m:val="̇"/>
                        <m:ctrlPr>
                          <a:rPr lang="en-US" sz="1800" i="1">
                            <a:latin typeface="Cambria Math" panose="02040503050406030204" pitchFamily="18" charset="0"/>
                          </a:rPr>
                        </m:ctrlPr>
                      </m:accPr>
                      <m:e>
                        <m:r>
                          <a:rPr lang="en-US" sz="1800" i="1">
                            <a:latin typeface="Cambria Math" panose="02040503050406030204" pitchFamily="18" charset="0"/>
                          </a:rPr>
                          <m:t>𝑡</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𝑟</m:t>
                        </m:r>
                      </m:e>
                    </m:acc>
                  </m:oMath>
                </a14:m>
                <a:endParaRPr lang="en-US" sz="1800" dirty="0">
                  <a:latin typeface="Verdana" panose="020B0604030504040204" pitchFamily="34" charset="0"/>
                  <a:ea typeface="Verdana" panose="020B0604030504040204" pitchFamily="34" charset="0"/>
                </a:endParaRPr>
              </a:p>
              <a:p>
                <a:pPr>
                  <a:lnSpc>
                    <a:spcPct val="150000"/>
                  </a:lnSpc>
                  <a:tabLst>
                    <a:tab pos="3492500" algn="ctr"/>
                    <a:tab pos="6902450" algn="r"/>
                  </a:tabLst>
                </a:pPr>
                <a:r>
                  <a:rPr lang="en-US" sz="1800" dirty="0">
                    <a:latin typeface="Verdana" panose="020B0604030504040204" pitchFamily="34" charset="0"/>
                    <a:ea typeface="Verdana" panose="020B0604030504040204" pitchFamily="34" charset="0"/>
                  </a:rPr>
                  <a:t>Since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𝑔</m:t>
                        </m:r>
                      </m:e>
                      <m:sub>
                        <m:r>
                          <a:rPr lang="aa-ET" sz="1800" i="1">
                            <a:latin typeface="Cambria Math" panose="02040503050406030204" pitchFamily="18" charset="0"/>
                            <a:ea typeface="Cambria Math" panose="02040503050406030204" pitchFamily="18" charset="0"/>
                          </a:rPr>
                          <m:t>𝛼𝛽</m:t>
                        </m:r>
                      </m:sub>
                    </m:sSub>
                  </m:oMath>
                </a14:m>
                <a:r>
                  <a:rPr lang="en-US" sz="1800" dirty="0">
                    <a:latin typeface="Verdana" panose="020B0604030504040204" pitchFamily="34" charset="0"/>
                    <a:ea typeface="Verdana" panose="020B0604030504040204" pitchFamily="34" charset="0"/>
                  </a:rPr>
                  <a:t> depends only on </a:t>
                </a:r>
                <a14:m>
                  <m:oMath xmlns:m="http://schemas.openxmlformats.org/officeDocument/2006/math">
                    <m:r>
                      <a:rPr lang="en-US" sz="1800" i="1">
                        <a:latin typeface="Cambria Math" panose="02040503050406030204" pitchFamily="18" charset="0"/>
                      </a:rPr>
                      <m:t>𝑟</m:t>
                    </m:r>
                  </m:oMath>
                </a14:m>
                <a:r>
                  <a:rPr lang="en-US" sz="1800" dirty="0">
                    <a:latin typeface="Verdana" panose="020B0604030504040204" pitchFamily="34" charset="0"/>
                    <a:ea typeface="Verdana" panose="020B0604030504040204" pitchFamily="34" charset="0"/>
                  </a:rPr>
                  <a:t>, the only non-zero acceleration is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1</m:t>
                        </m:r>
                      </m:sub>
                    </m:sSub>
                  </m:oMath>
                </a14:m>
                <a:endParaRPr lang="en-US" sz="1800" dirty="0">
                  <a:latin typeface="Verdana" panose="020B0604030504040204" pitchFamily="34" charset="0"/>
                  <a:ea typeface="Verdana" panose="020B0604030504040204" pitchFamily="34" charset="0"/>
                </a:endParaRPr>
              </a:p>
              <a:p>
                <a:pPr marL="0" indent="0">
                  <a:lnSpc>
                    <a:spcPct val="150000"/>
                  </a:lnSpc>
                  <a:buNone/>
                  <a:tabLst>
                    <a:tab pos="3492500" algn="ctr"/>
                    <a:tab pos="6902450" algn="r"/>
                  </a:tabLst>
                </a:pPr>
                <a:r>
                  <a:rPr lang="en-US" sz="1800" dirty="0">
                    <a:latin typeface="Verdana" panose="020B0604030504040204" pitchFamily="34" charset="0"/>
                    <a:ea typeface="Verdana" panose="020B0604030504040204" pitchFamily="34" charset="0"/>
                  </a:rPr>
                  <a:t>Using equations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(6)</a:t>
                </a:r>
                <a:r>
                  <a:rPr lang="en-US" sz="1800" dirty="0">
                    <a:latin typeface="Verdana" panose="020B0604030504040204" pitchFamily="34" charset="0"/>
                    <a:ea typeface="Verdana" panose="020B0604030504040204" pitchFamily="34" charset="0"/>
                  </a:rPr>
                  <a:t> and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(9)</a:t>
                </a:r>
                <a:r>
                  <a:rPr lang="en-US" sz="1800" dirty="0">
                    <a:latin typeface="Verdana" panose="020B0604030504040204" pitchFamily="34" charset="0"/>
                    <a:ea typeface="Verdana" panose="020B0604030504040204" pitchFamily="34" charset="0"/>
                  </a:rPr>
                  <a:t>, </a:t>
                </a:r>
              </a:p>
              <a:p>
                <a:pPr marL="0" indent="0">
                  <a:lnSpc>
                    <a:spcPct val="150000"/>
                  </a:lnSpc>
                  <a:spcBef>
                    <a:spcPts val="600"/>
                  </a:spcBef>
                  <a:buNone/>
                  <a:tabLst>
                    <a:tab pos="3492500" algn="ctr"/>
                    <a:tab pos="6902450" algn="r"/>
                  </a:tabLst>
                </a:pPr>
                <a:r>
                  <a:rPr lang="en-US" sz="1800" dirty="0">
                    <a:latin typeface="Verdana" panose="020B0604030504040204" pitchFamily="34" charset="0"/>
                    <a:ea typeface="Verdana" panose="020B0604030504040204" pitchFamily="34"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1</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panose="02040503050406030204" pitchFamily="18" charset="0"/>
                          </a:rPr>
                        </m:ctrlPr>
                      </m:sSupPr>
                      <m:e>
                        <m:r>
                          <a:rPr lang="en-US" sz="1800" i="1">
                            <a:latin typeface="Cambria Math" panose="02040503050406030204" pitchFamily="18" charset="0"/>
                          </a:rPr>
                          <m:t>𝜙</m:t>
                        </m:r>
                      </m:e>
                      <m:sup>
                        <m:r>
                          <a:rPr lang="en-US" sz="1800" i="1">
                            <a:latin typeface="Cambria Math" panose="02040503050406030204" pitchFamily="18" charset="0"/>
                          </a:rPr>
                          <m:t>′</m:t>
                        </m:r>
                      </m:sup>
                    </m:sSup>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rPr>
                          <m:t>𝑟</m:t>
                        </m:r>
                      </m:e>
                    </m:d>
                    <m:sSub>
                      <m:sSubPr>
                        <m:ctrlPr>
                          <a:rPr lang="en-US" sz="1800" i="1">
                            <a:solidFill>
                              <a:schemeClr val="bg1"/>
                            </a:solidFill>
                            <a:latin typeface="Cambria Math" panose="02040503050406030204" pitchFamily="18" charset="0"/>
                            <a:ea typeface="Cambria Math" panose="02040503050406030204" pitchFamily="18" charset="0"/>
                          </a:rPr>
                        </m:ctrlPr>
                      </m:sSub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𝑦</m:t>
                            </m:r>
                          </m:e>
                        </m:acc>
                      </m:e>
                      <m:sub>
                        <m:r>
                          <a:rPr lang="el-GR" sz="1800" i="1">
                            <a:solidFill>
                              <a:schemeClr val="bg1"/>
                            </a:solidFill>
                            <a:latin typeface="Cambria Math" panose="02040503050406030204" pitchFamily="18" charset="0"/>
                            <a:ea typeface="Cambria Math" panose="02040503050406030204" pitchFamily="18" charset="0"/>
                          </a:rPr>
                          <m:t>𝛼</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𝑦</m:t>
                            </m:r>
                          </m:e>
                        </m:acc>
                      </m:e>
                      <m:sub>
                        <m:r>
                          <a:rPr lang="aa-ET" sz="1800" i="1">
                            <a:solidFill>
                              <a:schemeClr val="bg1"/>
                            </a:solidFill>
                            <a:latin typeface="Cambria Math" panose="02040503050406030204" pitchFamily="18" charset="0"/>
                            <a:ea typeface="Cambria Math" panose="02040503050406030204" pitchFamily="18" charset="0"/>
                          </a:rPr>
                          <m:t>𝛽</m:t>
                        </m:r>
                      </m:sub>
                    </m:sSub>
                    <m:sSup>
                      <m:sSupPr>
                        <m:ctrlPr>
                          <a:rPr lang="en-US" sz="1800" i="1">
                            <a:latin typeface="Cambria Math" panose="02040503050406030204" pitchFamily="18" charset="0"/>
                            <a:ea typeface="Cambria Math" panose="02040503050406030204" pitchFamily="18" charset="0"/>
                          </a:rPr>
                        </m:ctrlPr>
                      </m:sSupPr>
                      <m:e>
                        <m:acc>
                          <m:accPr>
                            <m:chr m:val="̇"/>
                            <m:ctrlPr>
                              <a:rPr lang="aa-ET"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𝑥</m:t>
                            </m:r>
                          </m:e>
                        </m:acc>
                      </m:e>
                      <m:sup>
                        <m:r>
                          <a:rPr lang="aa-ET" sz="1800" i="1">
                            <a:latin typeface="Cambria Math" panose="02040503050406030204" pitchFamily="18" charset="0"/>
                            <a:ea typeface="Cambria Math" panose="02040503050406030204" pitchFamily="18" charset="0"/>
                          </a:rPr>
                          <m:t>𝛼</m:t>
                        </m:r>
                      </m:sup>
                    </m:sSup>
                    <m:sSup>
                      <m:sSupPr>
                        <m:ctrlPr>
                          <a:rPr lang="en-US" sz="1800" i="1">
                            <a:latin typeface="Cambria Math" panose="02040503050406030204" pitchFamily="18" charset="0"/>
                            <a:ea typeface="Cambria Math" panose="02040503050406030204" pitchFamily="18" charset="0"/>
                          </a:rPr>
                        </m:ctrlPr>
                      </m:sSupPr>
                      <m:e>
                        <m:acc>
                          <m:accPr>
                            <m:chr m:val="̇"/>
                            <m:ctrlPr>
                              <a:rPr lang="aa-ET"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𝑥</m:t>
                            </m:r>
                          </m:e>
                        </m:acc>
                      </m:e>
                      <m:sup>
                        <m:r>
                          <a:rPr lang="aa-ET" sz="1800" i="1">
                            <a:latin typeface="Cambria Math" panose="02040503050406030204" pitchFamily="18" charset="0"/>
                            <a:ea typeface="Cambria Math" panose="02040503050406030204" pitchFamily="18" charset="0"/>
                          </a:rPr>
                          <m:t>𝛽</m:t>
                        </m:r>
                      </m:sup>
                    </m:sSup>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panose="02040503050406030204" pitchFamily="18" charset="0"/>
                          </a:rPr>
                        </m:ctrlPr>
                      </m:sSupPr>
                      <m:e>
                        <m:r>
                          <a:rPr lang="en-US" sz="1800" i="1">
                            <a:latin typeface="Cambria Math" panose="02040503050406030204" pitchFamily="18" charset="0"/>
                          </a:rPr>
                          <m:t>𝜙</m:t>
                        </m:r>
                      </m:e>
                      <m:sup>
                        <m:r>
                          <a:rPr lang="en-US" sz="1800" i="1">
                            <a:latin typeface="Cambria Math" panose="02040503050406030204" pitchFamily="18" charset="0"/>
                          </a:rPr>
                          <m:t>′</m:t>
                        </m:r>
                      </m:sup>
                    </m:sSup>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rPr>
                          <m:t>𝑟</m:t>
                        </m:r>
                      </m:e>
                    </m:d>
                    <m:sSup>
                      <m:sSupPr>
                        <m:ctrlPr>
                          <a:rPr lang="en-US" sz="1800" i="1">
                            <a:solidFill>
                              <a:schemeClr val="bg1"/>
                            </a:solidFill>
                            <a:latin typeface="Cambria Math" panose="02040503050406030204" pitchFamily="18" charset="0"/>
                          </a:rPr>
                        </m:ctrlPr>
                      </m:sSupPr>
                      <m:e>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𝑐</m:t>
                            </m:r>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𝑡</m:t>
                                </m:r>
                              </m:e>
                            </m:acc>
                            <m:r>
                              <a:rPr lang="en-US" sz="1800" i="1">
                                <a:solidFill>
                                  <a:schemeClr val="bg1"/>
                                </a:solidFill>
                                <a:latin typeface="Cambria Math" panose="02040503050406030204" pitchFamily="18" charset="0"/>
                              </a:rPr>
                              <m:t>+</m:t>
                            </m:r>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𝑟</m:t>
                                </m:r>
                              </m:e>
                            </m:acc>
                          </m:e>
                        </m:d>
                      </m:e>
                      <m:sup>
                        <m:r>
                          <a:rPr lang="en-US" sz="1800" i="1">
                            <a:solidFill>
                              <a:schemeClr val="bg1"/>
                            </a:solidFill>
                            <a:latin typeface="Cambria Math" panose="02040503050406030204" pitchFamily="18" charset="0"/>
                          </a:rPr>
                          <m:t>2</m:t>
                        </m:r>
                      </m:sup>
                    </m:sSup>
                  </m:oMath>
                </a14:m>
                <a:r>
                  <a:rPr lang="en-US" sz="1800" dirty="0">
                    <a:solidFill>
                      <a:schemeClr val="bg1"/>
                    </a:solidFill>
                    <a:latin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(11.1)</a:t>
                </a:r>
              </a:p>
              <a:p>
                <a:pPr marL="0" indent="0">
                  <a:lnSpc>
                    <a:spcPct val="150000"/>
                  </a:lnSpc>
                  <a:buNone/>
                  <a:tabLst>
                    <a:tab pos="3492500" algn="ctr"/>
                    <a:tab pos="6902450" algn="r"/>
                  </a:tabLst>
                </a:pPr>
                <a:r>
                  <a:rPr lang="en-US" sz="1800" dirty="0">
                    <a:latin typeface="Verdana" panose="020B0604030504040204" pitchFamily="34" charset="0"/>
                    <a:ea typeface="Verdana" panose="020B0604030504040204" pitchFamily="34" charset="0"/>
                  </a:rPr>
                  <a:t>Since </a:t>
                </a:r>
                <a14:m>
                  <m:oMath xmlns:m="http://schemas.openxmlformats.org/officeDocument/2006/math">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𝑟</m:t>
                        </m:r>
                      </m:e>
                    </m:acc>
                    <m:r>
                      <a:rPr lang="en-US" sz="1800" i="1" dirty="0">
                        <a:latin typeface="Cambria Math" panose="02040503050406030204" pitchFamily="18" charset="0"/>
                      </a:rPr>
                      <m:t>=</m:t>
                    </m:r>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𝑡</m:t>
                        </m:r>
                      </m:e>
                    </m:acc>
                    <m:sSub>
                      <m:sSubPr>
                        <m:ctrlPr>
                          <a:rPr lang="en-US" sz="1800" i="1" dirty="0">
                            <a:latin typeface="Cambria Math" panose="02040503050406030204" pitchFamily="18" charset="0"/>
                          </a:rPr>
                        </m:ctrlPr>
                      </m:sSubPr>
                      <m:e>
                        <m:r>
                          <a:rPr lang="en-US" sz="1800" i="1" dirty="0">
                            <a:latin typeface="Cambria Math" panose="02040503050406030204" pitchFamily="18" charset="0"/>
                          </a:rPr>
                          <m:t>𝑣</m:t>
                        </m:r>
                      </m:e>
                      <m:sub>
                        <m:r>
                          <a:rPr lang="en-US" sz="1800" i="1" dirty="0">
                            <a:latin typeface="Cambria Math" panose="02040503050406030204" pitchFamily="18" charset="0"/>
                          </a:rPr>
                          <m:t>𝑟</m:t>
                        </m:r>
                      </m:sub>
                    </m:sSub>
                    <m:r>
                      <a:rPr lang="en-US" sz="1800" i="1" dirty="0">
                        <a:latin typeface="Cambria Math" panose="02040503050406030204" pitchFamily="18" charset="0"/>
                      </a:rPr>
                      <m:t>, </m:t>
                    </m:r>
                  </m:oMath>
                </a14:m>
                <a:endParaRPr lang="en-US" sz="1800" i="1" dirty="0">
                  <a:latin typeface="Cambria Math" panose="02040503050406030204" pitchFamily="18" charset="0"/>
                </a:endParaRPr>
              </a:p>
              <a:p>
                <a:pPr marL="0" indent="0">
                  <a:lnSpc>
                    <a:spcPct val="100000"/>
                  </a:lnSpc>
                  <a:spcBef>
                    <a:spcPts val="0"/>
                  </a:spcBef>
                  <a:buNone/>
                  <a:tabLst>
                    <a:tab pos="3492500" algn="ctr"/>
                    <a:tab pos="6902450" algn="r"/>
                  </a:tabLst>
                </a:pPr>
                <a:r>
                  <a:rPr lang="en-US" sz="1800" dirty="0"/>
                  <a: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𝑎</m:t>
                        </m:r>
                      </m:e>
                      <m:sub>
                        <m:r>
                          <a:rPr lang="en-US" sz="1800" i="1" dirty="0">
                            <a:latin typeface="Cambria Math" panose="02040503050406030204" pitchFamily="18" charset="0"/>
                          </a:rPr>
                          <m:t>1</m:t>
                        </m:r>
                      </m:sub>
                    </m:sSub>
                    <m:r>
                      <a:rPr lang="en-US" sz="1800" i="1" dirty="0">
                        <a:latin typeface="Cambria Math" panose="02040503050406030204" pitchFamily="18" charset="0"/>
                      </a:rPr>
                      <m:t>=</m:t>
                    </m:r>
                    <m:r>
                      <a:rPr lang="en-US" sz="1800" b="1" i="1" dirty="0">
                        <a:latin typeface="Cambria Math" panose="02040503050406030204" pitchFamily="18" charset="0"/>
                      </a:rPr>
                      <m:t>−</m:t>
                    </m:r>
                    <m:f>
                      <m:fPr>
                        <m:ctrlPr>
                          <a:rPr lang="aa-ET"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2</m:t>
                        </m:r>
                      </m:den>
                    </m:f>
                    <m:r>
                      <a:rPr lang="en-US" sz="1800" b="0" i="1" dirty="0">
                        <a:latin typeface="Cambria Math" panose="02040503050406030204" pitchFamily="18" charset="0"/>
                        <a:ea typeface="Cambria Math" panose="02040503050406030204" pitchFamily="18" charset="0"/>
                      </a:rPr>
                      <m:t>𝜙</m:t>
                    </m:r>
                    <m:r>
                      <a:rPr lang="en-US" sz="1800" i="1">
                        <a:latin typeface="Cambria Math" panose="02040503050406030204" pitchFamily="18" charset="0"/>
                      </a:rPr>
                      <m:t>′</m:t>
                    </m:r>
                    <m:d>
                      <m:dPr>
                        <m:ctrlPr>
                          <a:rPr lang="en-US" sz="1800" b="1" i="1" dirty="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rPr>
                          <m:t>𝑟</m:t>
                        </m:r>
                      </m:e>
                    </m:d>
                    <m:sSup>
                      <m:sSupPr>
                        <m:ctrlPr>
                          <a:rPr lang="en-US" sz="1800" b="1" i="1" dirty="0">
                            <a:solidFill>
                              <a:schemeClr val="bg1"/>
                            </a:solidFill>
                            <a:latin typeface="Cambria Math" panose="02040503050406030204" pitchFamily="18" charset="0"/>
                            <a:ea typeface="Cambria Math" panose="02040503050406030204" pitchFamily="18" charset="0"/>
                          </a:rPr>
                        </m:ctrlPr>
                      </m:sSupPr>
                      <m:e>
                        <m:sSup>
                          <m:sSupPr>
                            <m:ctrlPr>
                              <a:rPr lang="en-US" sz="1800" i="1" dirty="0">
                                <a:solidFill>
                                  <a:schemeClr val="bg1"/>
                                </a:solidFill>
                                <a:latin typeface="Cambria Math" panose="02040503050406030204" pitchFamily="18" charset="0"/>
                              </a:rPr>
                            </m:ctrlPr>
                          </m:sSupPr>
                          <m:e>
                            <m:r>
                              <a:rPr lang="en-US" sz="1800" i="1" dirty="0">
                                <a:solidFill>
                                  <a:schemeClr val="bg1"/>
                                </a:solidFill>
                                <a:latin typeface="Cambria Math" panose="02040503050406030204" pitchFamily="18" charset="0"/>
                              </a:rPr>
                              <m:t>𝑐</m:t>
                            </m:r>
                          </m:e>
                          <m:sup>
                            <m:r>
                              <a:rPr lang="en-US" sz="1800" i="1" dirty="0">
                                <a:solidFill>
                                  <a:schemeClr val="bg1"/>
                                </a:solidFill>
                                <a:latin typeface="Cambria Math" panose="02040503050406030204" pitchFamily="18" charset="0"/>
                              </a:rPr>
                              <m:t>2</m:t>
                            </m:r>
                          </m:sup>
                        </m:sSup>
                        <m:sSup>
                          <m:sSupPr>
                            <m:ctrlPr>
                              <a:rPr lang="en-US" sz="1800" i="1" dirty="0">
                                <a:solidFill>
                                  <a:schemeClr val="bg1"/>
                                </a:solidFill>
                                <a:latin typeface="Cambria Math" panose="02040503050406030204" pitchFamily="18" charset="0"/>
                              </a:rPr>
                            </m:ctrlPr>
                          </m:sSupPr>
                          <m:e>
                            <m:acc>
                              <m:accPr>
                                <m:chr m:val="̇"/>
                                <m:ctrlPr>
                                  <a:rPr lang="aa-ET" sz="1800" i="1" dirty="0">
                                    <a:solidFill>
                                      <a:schemeClr val="bg1"/>
                                    </a:solidFill>
                                    <a:latin typeface="Cambria Math" panose="02040503050406030204" pitchFamily="18" charset="0"/>
                                  </a:rPr>
                                </m:ctrlPr>
                              </m:accPr>
                              <m:e>
                                <m:r>
                                  <a:rPr lang="en-US" sz="1800" i="1" dirty="0">
                                    <a:solidFill>
                                      <a:schemeClr val="bg1"/>
                                    </a:solidFill>
                                    <a:latin typeface="Cambria Math" panose="02040503050406030204" pitchFamily="18" charset="0"/>
                                  </a:rPr>
                                  <m:t>𝑡</m:t>
                                </m:r>
                              </m:e>
                            </m:acc>
                          </m:e>
                          <m:sup>
                            <m:r>
                              <a:rPr lang="en-US" sz="1800" i="1" dirty="0">
                                <a:solidFill>
                                  <a:schemeClr val="bg1"/>
                                </a:solidFill>
                                <a:latin typeface="Cambria Math" panose="02040503050406030204" pitchFamily="18" charset="0"/>
                              </a:rPr>
                              <m:t>2</m:t>
                            </m:r>
                          </m:sup>
                        </m:sSup>
                        <m:d>
                          <m:dPr>
                            <m:ctrlPr>
                              <a:rPr lang="en-US" sz="1800" b="1" i="1" dirty="0">
                                <a:solidFill>
                                  <a:schemeClr val="bg1"/>
                                </a:solidFill>
                                <a:latin typeface="Cambria Math" panose="02040503050406030204" pitchFamily="18" charset="0"/>
                                <a:ea typeface="Cambria Math" panose="02040503050406030204" pitchFamily="18" charset="0"/>
                              </a:rPr>
                            </m:ctrlPr>
                          </m:dPr>
                          <m:e>
                            <m:r>
                              <a:rPr lang="en-US" sz="1800" i="1" dirty="0">
                                <a:solidFill>
                                  <a:schemeClr val="bg1"/>
                                </a:solidFill>
                                <a:latin typeface="Cambria Math" panose="02040503050406030204" pitchFamily="18" charset="0"/>
                                <a:ea typeface="Cambria Math" panose="02040503050406030204" pitchFamily="18" charset="0"/>
                              </a:rPr>
                              <m:t>1</m:t>
                            </m:r>
                            <m:r>
                              <a:rPr lang="en-US" sz="1800" b="1" i="1" dirty="0">
                                <a:solidFill>
                                  <a:schemeClr val="bg1"/>
                                </a:solidFill>
                                <a:latin typeface="Cambria Math" panose="02040503050406030204" pitchFamily="18" charset="0"/>
                              </a:rPr>
                              <m:t>+</m:t>
                            </m:r>
                            <m:f>
                              <m:fPr>
                                <m:ctrlPr>
                                  <a:rPr lang="en-US" sz="1800" i="1" dirty="0">
                                    <a:solidFill>
                                      <a:schemeClr val="bg1"/>
                                    </a:solidFill>
                                    <a:latin typeface="Cambria Math" panose="02040503050406030204" pitchFamily="18" charset="0"/>
                                    <a:ea typeface="Cambria Math" panose="02040503050406030204" pitchFamily="18" charset="0"/>
                                  </a:rPr>
                                </m:ctrlPr>
                              </m:fPr>
                              <m:num>
                                <m:sSub>
                                  <m:sSubPr>
                                    <m:ctrlPr>
                                      <a:rPr lang="en-US" sz="1800" i="1" dirty="0">
                                        <a:solidFill>
                                          <a:schemeClr val="bg1"/>
                                        </a:solidFill>
                                        <a:latin typeface="Cambria Math" panose="02040503050406030204" pitchFamily="18" charset="0"/>
                                      </a:rPr>
                                    </m:ctrlPr>
                                  </m:sSubPr>
                                  <m:e>
                                    <m:r>
                                      <a:rPr lang="en-US" sz="1800" i="1" dirty="0">
                                        <a:solidFill>
                                          <a:schemeClr val="bg1"/>
                                        </a:solidFill>
                                        <a:latin typeface="Cambria Math" panose="02040503050406030204" pitchFamily="18" charset="0"/>
                                      </a:rPr>
                                      <m:t>𝑣</m:t>
                                    </m:r>
                                  </m:e>
                                  <m:sub>
                                    <m:r>
                                      <a:rPr lang="en-US" sz="1800" i="1" dirty="0">
                                        <a:solidFill>
                                          <a:schemeClr val="bg1"/>
                                        </a:solidFill>
                                        <a:latin typeface="Cambria Math" panose="02040503050406030204" pitchFamily="18" charset="0"/>
                                      </a:rPr>
                                      <m:t>𝑟</m:t>
                                    </m:r>
                                  </m:sub>
                                </m:sSub>
                              </m:num>
                              <m:den>
                                <m:r>
                                  <a:rPr lang="en-US" sz="1800" i="1" dirty="0">
                                    <a:solidFill>
                                      <a:schemeClr val="bg1"/>
                                    </a:solidFill>
                                    <a:latin typeface="Cambria Math" panose="02040503050406030204" pitchFamily="18" charset="0"/>
                                  </a:rPr>
                                  <m:t>𝑐</m:t>
                                </m:r>
                              </m:den>
                            </m:f>
                          </m:e>
                        </m:d>
                      </m:e>
                      <m:sup>
                        <m:r>
                          <a:rPr lang="en-US" sz="1800" i="1" dirty="0">
                            <a:solidFill>
                              <a:schemeClr val="bg1"/>
                            </a:solidFill>
                            <a:latin typeface="Cambria Math" panose="02040503050406030204" pitchFamily="18" charset="0"/>
                          </a:rPr>
                          <m:t>2</m:t>
                        </m:r>
                      </m:sup>
                    </m:sSup>
                  </m:oMath>
                </a14:m>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(11.2)</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292047" y="236867"/>
                <a:ext cx="7226566" cy="6384263"/>
              </a:xfrm>
              <a:blipFill>
                <a:blip r:embed="rId2"/>
                <a:stretch>
                  <a:fillRect l="-675"/>
                </a:stretch>
              </a:blipFill>
            </p:spPr>
            <p:txBody>
              <a:bodyPr/>
              <a:lstStyle/>
              <a:p>
                <a:r>
                  <a:rPr lang="he-IL">
                    <a:noFill/>
                  </a:rPr>
                  <a:t> </a:t>
                </a:r>
              </a:p>
            </p:txBody>
          </p:sp>
        </mc:Fallback>
      </mc:AlternateContent>
      <p:pic>
        <p:nvPicPr>
          <p:cNvPr id="11" name="Picture 34" descr="The planet earth taken from the outer space">
            <a:extLst>
              <a:ext uri="{FF2B5EF4-FFF2-40B4-BE49-F238E27FC236}">
                <a16:creationId xmlns:a16="http://schemas.microsoft.com/office/drawing/2014/main" id="{99D38EB0-45A7-4E21-8767-D06088F9FF25}"/>
              </a:ext>
            </a:extLst>
          </p:cNvPr>
          <p:cNvPicPr>
            <a:picLocks noChangeAspect="1"/>
          </p:cNvPicPr>
          <p:nvPr/>
        </p:nvPicPr>
        <p:blipFill rotWithShape="1">
          <a:blip r:embed="rId3"/>
          <a:srcRect l="60510" t="1" r="34547" b="1"/>
          <a:stretch/>
        </p:blipFill>
        <p:spPr>
          <a:xfrm>
            <a:off x="11669434" y="-10142"/>
            <a:ext cx="519518" cy="6857990"/>
          </a:xfrm>
          <a:prstGeom prst="rect">
            <a:avLst/>
          </a:prstGeom>
        </p:spPr>
      </p:pic>
      <p:sp>
        <p:nvSpPr>
          <p:cNvPr id="6" name="מציין מיקום של מספר שקופית 5">
            <a:extLst>
              <a:ext uri="{FF2B5EF4-FFF2-40B4-BE49-F238E27FC236}">
                <a16:creationId xmlns:a16="http://schemas.microsoft.com/office/drawing/2014/main" id="{84B2B003-51BD-4AD6-A276-73C0E9C82040}"/>
              </a:ext>
            </a:extLst>
          </p:cNvPr>
          <p:cNvSpPr>
            <a:spLocks noGrp="1"/>
          </p:cNvSpPr>
          <p:nvPr>
            <p:ph type="sldNum" sz="quarter" idx="12"/>
          </p:nvPr>
        </p:nvSpPr>
        <p:spPr/>
        <p:txBody>
          <a:bodyPr/>
          <a:lstStyle/>
          <a:p>
            <a:fld id="{A87A4B64-AD93-4496-8E8A-37D6101AAA0C}" type="slidenum">
              <a:rPr lang="en-US" smtClean="0"/>
              <a:t>13</a:t>
            </a:fld>
            <a:endParaRPr lang="en-US"/>
          </a:p>
        </p:txBody>
      </p:sp>
    </p:spTree>
    <p:extLst>
      <p:ext uri="{BB962C8B-B14F-4D97-AF65-F5344CB8AC3E}">
        <p14:creationId xmlns:p14="http://schemas.microsoft.com/office/powerpoint/2010/main" val="14796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672432"/>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THE NEWTONIAN LIMIT </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105065" y="144618"/>
                <a:ext cx="7561322" cy="6723520"/>
              </a:xfrm>
            </p:spPr>
            <p:txBody>
              <a:bodyPr anchor="t">
                <a:noAutofit/>
              </a:bodyPr>
              <a:lstStyle/>
              <a:p>
                <a:pPr marL="0" indent="0" algn="ctr">
                  <a:lnSpc>
                    <a:spcPct val="120000"/>
                  </a:lnSpc>
                  <a:buNone/>
                  <a:tabLst>
                    <a:tab pos="3679825" algn="ctr"/>
                    <a:tab pos="7259638" algn="r"/>
                  </a:tabLst>
                </a:pPr>
                <a:r>
                  <a:rPr lang="en-US" sz="1700" dirty="0">
                    <a:latin typeface="Verdana" panose="020B0604030504040204" pitchFamily="34" charset="0"/>
                    <a:ea typeface="Verdana" panose="020B0604030504040204" pitchFamily="34" charset="0"/>
                  </a:rPr>
                  <a:t>Newtonian limit: </a:t>
                </a:r>
              </a:p>
              <a:p>
                <a:pPr marL="0" indent="0" algn="ctr">
                  <a:lnSpc>
                    <a:spcPct val="120000"/>
                  </a:lnSpc>
                  <a:buNone/>
                  <a:tabLst>
                    <a:tab pos="3679825" algn="ctr"/>
                    <a:tab pos="7259638" algn="r"/>
                  </a:tabLst>
                </a:pPr>
                <a:r>
                  <a:rPr lang="en-US" sz="1700" b="1" dirty="0">
                    <a:latin typeface="Verdana" panose="020B0604030504040204" pitchFamily="34" charset="0"/>
                    <a:ea typeface="Verdana" panose="020B0604030504040204" pitchFamily="34" charset="0"/>
                  </a:rPr>
                  <a:t>Acceleration of any object </a:t>
                </a:r>
                <a14:m>
                  <m:oMath xmlns:m="http://schemas.openxmlformats.org/officeDocument/2006/math">
                    <m:r>
                      <a:rPr lang="en-US" sz="1700" b="1" i="1">
                        <a:latin typeface="Cambria Math" panose="02040503050406030204" pitchFamily="18" charset="0"/>
                      </a:rPr>
                      <m:t>𝑶</m:t>
                    </m:r>
                  </m:oMath>
                </a14:m>
                <a:r>
                  <a:rPr lang="en-US" sz="1700" b="1" dirty="0">
                    <a:latin typeface="Verdana" panose="020B0604030504040204" pitchFamily="34" charset="0"/>
                    <a:ea typeface="Verdana" panose="020B0604030504040204" pitchFamily="34" charset="0"/>
                  </a:rPr>
                  <a:t> with zero initial velocity is classical</a:t>
                </a:r>
              </a:p>
              <a:p>
                <a:pPr>
                  <a:lnSpc>
                    <a:spcPct val="120000"/>
                  </a:lnSpc>
                  <a:tabLst>
                    <a:tab pos="3679825" algn="ctr"/>
                    <a:tab pos="7259638" algn="r"/>
                  </a:tabLst>
                </a:pPr>
                <a:r>
                  <a:rPr lang="en-US" sz="1700" dirty="0">
                    <a:latin typeface="Verdana" panose="020B0604030504040204" pitchFamily="34" charset="0"/>
                    <a:ea typeface="Verdana" panose="020B0604030504040204" pitchFamily="34" charset="0"/>
                  </a:rPr>
                  <a:t>For </a:t>
                </a:r>
                <a14:m>
                  <m:oMath xmlns:m="http://schemas.openxmlformats.org/officeDocument/2006/math">
                    <m:r>
                      <a:rPr lang="en-US" sz="1700" i="1">
                        <a:latin typeface="Cambria Math" panose="02040503050406030204" pitchFamily="18" charset="0"/>
                      </a:rPr>
                      <m:t>𝑂</m:t>
                    </m:r>
                    <m:r>
                      <a:rPr lang="en-US" sz="1700" i="1">
                        <a:latin typeface="Cambria Math" panose="02040503050406030204" pitchFamily="18" charset="0"/>
                      </a:rPr>
                      <m:t>:</m:t>
                    </m:r>
                  </m:oMath>
                </a14:m>
                <a:r>
                  <a:rPr lang="en-US" sz="1700" dirty="0">
                    <a:latin typeface="Verdana" panose="020B0604030504040204" pitchFamily="34" charset="0"/>
                    <a:ea typeface="Verdana" panose="020B0604030504040204" pitchFamily="34" charset="0"/>
                  </a:rPr>
                  <a:t> </a:t>
                </a:r>
                <a14:m>
                  <m:oMath xmlns:m="http://schemas.openxmlformats.org/officeDocument/2006/math">
                    <m:sSub>
                      <m:sSubPr>
                        <m:ctrlPr>
                          <a:rPr lang="en-US" sz="1700" i="1" dirty="0">
                            <a:latin typeface="Cambria Math" panose="02040503050406030204" pitchFamily="18" charset="0"/>
                          </a:rPr>
                        </m:ctrlPr>
                      </m:sSubPr>
                      <m:e>
                        <m:r>
                          <a:rPr lang="en-US" sz="1700" i="1" dirty="0">
                            <a:latin typeface="Cambria Math" panose="02040503050406030204" pitchFamily="18" charset="0"/>
                          </a:rPr>
                          <m:t>𝑣</m:t>
                        </m:r>
                      </m:e>
                      <m:sub>
                        <m:r>
                          <a:rPr lang="en-US" sz="1700" i="1" dirty="0">
                            <a:latin typeface="Cambria Math" panose="02040503050406030204" pitchFamily="18" charset="0"/>
                          </a:rPr>
                          <m:t>𝑟</m:t>
                        </m:r>
                      </m:sub>
                    </m:sSub>
                    <m:r>
                      <a:rPr lang="en-US" sz="1700" i="1" dirty="0">
                        <a:latin typeface="Cambria Math" panose="02040503050406030204" pitchFamily="18" charset="0"/>
                      </a:rPr>
                      <m:t>=</m:t>
                    </m:r>
                    <m:r>
                      <a:rPr lang="en-US" sz="1700" i="1" dirty="0">
                        <a:latin typeface="Cambria Math" panose="02040503050406030204" pitchFamily="18" charset="0"/>
                      </a:rPr>
                      <m:t>0</m:t>
                    </m:r>
                    <m:r>
                      <a:rPr lang="en-US" sz="1700" i="1" dirty="0">
                        <a:latin typeface="Cambria Math" panose="02040503050406030204" pitchFamily="18" charset="0"/>
                      </a:rPr>
                      <m:t>,  </m:t>
                    </m:r>
                    <m:sSub>
                      <m:sSubPr>
                        <m:ctrlPr>
                          <a:rPr lang="en-US" sz="1700" i="1" dirty="0">
                            <a:latin typeface="Cambria Math" panose="02040503050406030204" pitchFamily="18" charset="0"/>
                          </a:rPr>
                        </m:ctrlPr>
                      </m:sSubPr>
                      <m:e>
                        <m:r>
                          <a:rPr lang="en-US" sz="1700" i="1" dirty="0">
                            <a:latin typeface="Cambria Math" panose="02040503050406030204" pitchFamily="18" charset="0"/>
                          </a:rPr>
                          <m:t>𝑎</m:t>
                        </m:r>
                      </m:e>
                      <m:sub>
                        <m:r>
                          <a:rPr lang="en-US" sz="1700" i="1" dirty="0">
                            <a:latin typeface="Cambria Math" panose="02040503050406030204" pitchFamily="18" charset="0"/>
                          </a:rPr>
                          <m:t>1</m:t>
                        </m:r>
                      </m:sub>
                    </m:sSub>
                    <m:r>
                      <a:rPr lang="en-US" sz="1700" i="1" dirty="0">
                        <a:latin typeface="Cambria Math" panose="02040503050406030204" pitchFamily="18" charset="0"/>
                      </a:rPr>
                      <m:t>≡−</m:t>
                    </m:r>
                    <m:f>
                      <m:fPr>
                        <m:ctrlPr>
                          <a:rPr lang="en-US" sz="1700" i="1" dirty="0">
                            <a:latin typeface="Cambria Math" panose="02040503050406030204" pitchFamily="18" charset="0"/>
                          </a:rPr>
                        </m:ctrlPr>
                      </m:fPr>
                      <m:num>
                        <m:sSup>
                          <m:sSupPr>
                            <m:ctrlPr>
                              <a:rPr lang="en-US" sz="1700" i="1" dirty="0">
                                <a:latin typeface="Cambria Math" panose="02040503050406030204" pitchFamily="18" charset="0"/>
                              </a:rPr>
                            </m:ctrlPr>
                          </m:sSupPr>
                          <m:e>
                            <m:r>
                              <a:rPr lang="en-US" sz="1700" i="1" dirty="0">
                                <a:latin typeface="Cambria Math" panose="02040503050406030204" pitchFamily="18" charset="0"/>
                              </a:rPr>
                              <m:t>𝑑</m:t>
                            </m:r>
                          </m:e>
                          <m:sup>
                            <m:r>
                              <a:rPr lang="en-US" sz="1700" i="1" dirty="0">
                                <a:latin typeface="Cambria Math" panose="02040503050406030204" pitchFamily="18" charset="0"/>
                              </a:rPr>
                              <m:t>2</m:t>
                            </m:r>
                          </m:sup>
                        </m:sSup>
                        <m:r>
                          <a:rPr lang="en-US" sz="1700" i="1" dirty="0">
                            <a:latin typeface="Cambria Math" panose="02040503050406030204" pitchFamily="18" charset="0"/>
                          </a:rPr>
                          <m:t>𝑟</m:t>
                        </m:r>
                      </m:num>
                      <m:den>
                        <m:r>
                          <a:rPr lang="en-US" sz="1700" i="1" dirty="0">
                            <a:latin typeface="Cambria Math" panose="02040503050406030204" pitchFamily="18" charset="0"/>
                          </a:rPr>
                          <m:t>𝑑</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𝜏</m:t>
                            </m:r>
                          </m:e>
                          <m:sup>
                            <m:r>
                              <a:rPr lang="en-US" sz="1700" i="1" dirty="0">
                                <a:latin typeface="Cambria Math" panose="02040503050406030204" pitchFamily="18" charset="0"/>
                              </a:rPr>
                              <m:t>2</m:t>
                            </m:r>
                          </m:sup>
                        </m:sSup>
                      </m:den>
                    </m:f>
                    <m:r>
                      <a:rPr lang="en-US" sz="1700" dirty="0">
                        <a:latin typeface="Cambria Math" panose="02040503050406030204" pitchFamily="18" charset="0"/>
                      </a:rPr>
                      <m:t>=−</m:t>
                    </m:r>
                    <m:d>
                      <m:dPr>
                        <m:ctrlPr>
                          <a:rPr lang="en-US" sz="1700" i="1" dirty="0">
                            <a:latin typeface="Cambria Math" panose="02040503050406030204" pitchFamily="18" charset="0"/>
                          </a:rPr>
                        </m:ctrlPr>
                      </m:dPr>
                      <m:e>
                        <m:f>
                          <m:fPr>
                            <m:ctrlPr>
                              <a:rPr lang="en-US" sz="1700" i="1" dirty="0">
                                <a:latin typeface="Cambria Math" panose="02040503050406030204" pitchFamily="18" charset="0"/>
                              </a:rPr>
                            </m:ctrlPr>
                          </m:fPr>
                          <m:num>
                            <m:r>
                              <m:rPr>
                                <m:sty m:val="p"/>
                              </m:rPr>
                              <a:rPr lang="en-US" sz="1700" dirty="0">
                                <a:latin typeface="Cambria Math" panose="02040503050406030204" pitchFamily="18" charset="0"/>
                              </a:rPr>
                              <m:t>d</m:t>
                            </m:r>
                          </m:num>
                          <m:den>
                            <m:r>
                              <m:rPr>
                                <m:sty m:val="p"/>
                              </m:rPr>
                              <a:rPr lang="en-US" sz="1700" dirty="0">
                                <a:latin typeface="Cambria Math" panose="02040503050406030204" pitchFamily="18" charset="0"/>
                              </a:rPr>
                              <m:t>d</m:t>
                            </m:r>
                            <m:r>
                              <a:rPr lang="en-US" sz="1700" i="1" dirty="0">
                                <a:latin typeface="Cambria Math" panose="02040503050406030204" pitchFamily="18" charset="0"/>
                              </a:rPr>
                              <m:t>𝜏</m:t>
                            </m:r>
                          </m:den>
                        </m:f>
                        <m:d>
                          <m:dPr>
                            <m:ctrlPr>
                              <a:rPr lang="en-US" sz="1700" i="1" dirty="0">
                                <a:latin typeface="Cambria Math" panose="02040503050406030204" pitchFamily="18" charset="0"/>
                              </a:rPr>
                            </m:ctrlPr>
                          </m:dPr>
                          <m:e>
                            <m:f>
                              <m:fPr>
                                <m:ctrlPr>
                                  <a:rPr lang="en-US" sz="1700" i="1" dirty="0">
                                    <a:latin typeface="Cambria Math" panose="02040503050406030204" pitchFamily="18" charset="0"/>
                                  </a:rPr>
                                </m:ctrlPr>
                              </m:fPr>
                              <m:num>
                                <m:r>
                                  <m:rPr>
                                    <m:sty m:val="p"/>
                                  </m:rPr>
                                  <a:rPr lang="en-US" sz="1700" dirty="0">
                                    <a:latin typeface="Cambria Math" panose="02040503050406030204" pitchFamily="18" charset="0"/>
                                  </a:rPr>
                                  <m:t>dt</m:t>
                                </m:r>
                              </m:num>
                              <m:den>
                                <m:r>
                                  <m:rPr>
                                    <m:sty m:val="p"/>
                                  </m:rPr>
                                  <a:rPr lang="en-US" sz="1700" dirty="0">
                                    <a:latin typeface="Cambria Math" panose="02040503050406030204" pitchFamily="18" charset="0"/>
                                  </a:rPr>
                                  <m:t>d</m:t>
                                </m:r>
                                <m:r>
                                  <a:rPr lang="en-US" sz="1700" i="1" dirty="0">
                                    <a:latin typeface="Cambria Math" panose="02040503050406030204" pitchFamily="18" charset="0"/>
                                  </a:rPr>
                                  <m:t>𝜏</m:t>
                                </m:r>
                              </m:den>
                            </m:f>
                            <m:r>
                              <a:rPr lang="en-US" sz="1700" i="1" dirty="0">
                                <a:latin typeface="Cambria Math" panose="02040503050406030204" pitchFamily="18" charset="0"/>
                              </a:rPr>
                              <m:t>⋅</m:t>
                            </m:r>
                            <m:f>
                              <m:fPr>
                                <m:ctrlPr>
                                  <a:rPr lang="en-US" sz="1700" i="1" dirty="0">
                                    <a:latin typeface="Cambria Math" panose="02040503050406030204" pitchFamily="18" charset="0"/>
                                  </a:rPr>
                                </m:ctrlPr>
                              </m:fPr>
                              <m:num>
                                <m:r>
                                  <a:rPr lang="en-US" sz="1700" i="1" dirty="0">
                                    <a:latin typeface="Cambria Math" panose="02040503050406030204" pitchFamily="18" charset="0"/>
                                  </a:rPr>
                                  <m:t>𝑑𝑟</m:t>
                                </m:r>
                              </m:num>
                              <m:den>
                                <m:r>
                                  <a:rPr lang="en-US" sz="1700" i="1" dirty="0">
                                    <a:latin typeface="Cambria Math" panose="02040503050406030204" pitchFamily="18" charset="0"/>
                                  </a:rPr>
                                  <m:t>𝑑𝑡</m:t>
                                </m:r>
                              </m:den>
                            </m:f>
                          </m:e>
                        </m:d>
                        <m:r>
                          <a:rPr lang="en-US" sz="1700" i="1" dirty="0">
                            <a:latin typeface="Cambria Math" panose="02040503050406030204" pitchFamily="18" charset="0"/>
                          </a:rPr>
                          <m:t>+</m:t>
                        </m:r>
                        <m:sSup>
                          <m:sSupPr>
                            <m:ctrlPr>
                              <a:rPr lang="en-US" sz="1700" i="1" dirty="0">
                                <a:latin typeface="Cambria Math" panose="02040503050406030204" pitchFamily="18" charset="0"/>
                              </a:rPr>
                            </m:ctrlPr>
                          </m:sSupPr>
                          <m:e>
                            <m:d>
                              <m:dPr>
                                <m:ctrlPr>
                                  <a:rPr lang="en-US" sz="1700" i="1" dirty="0">
                                    <a:latin typeface="Cambria Math" panose="02040503050406030204" pitchFamily="18" charset="0"/>
                                  </a:rPr>
                                </m:ctrlPr>
                              </m:dPr>
                              <m:e>
                                <m:f>
                                  <m:fPr>
                                    <m:ctrlPr>
                                      <a:rPr lang="en-US" sz="1700" i="1" dirty="0">
                                        <a:latin typeface="Cambria Math" panose="02040503050406030204" pitchFamily="18" charset="0"/>
                                      </a:rPr>
                                    </m:ctrlPr>
                                  </m:fPr>
                                  <m:num>
                                    <m:r>
                                      <a:rPr lang="en-US" sz="1700" i="1" dirty="0">
                                        <a:latin typeface="Cambria Math" panose="02040503050406030204" pitchFamily="18" charset="0"/>
                                      </a:rPr>
                                      <m:t>𝑑𝑡</m:t>
                                    </m:r>
                                  </m:num>
                                  <m:den>
                                    <m:r>
                                      <a:rPr lang="en-US" sz="1700" i="1" dirty="0">
                                        <a:latin typeface="Cambria Math" panose="02040503050406030204" pitchFamily="18" charset="0"/>
                                      </a:rPr>
                                      <m:t>𝑑</m:t>
                                    </m:r>
                                    <m:r>
                                      <a:rPr lang="en-US" sz="1700" i="1" dirty="0">
                                        <a:latin typeface="Cambria Math" panose="02040503050406030204" pitchFamily="18" charset="0"/>
                                      </a:rPr>
                                      <m:t>𝜏</m:t>
                                    </m:r>
                                  </m:den>
                                </m:f>
                              </m:e>
                            </m:d>
                          </m:e>
                          <m:sup>
                            <m:r>
                              <a:rPr lang="en-US" sz="1700" i="1" dirty="0">
                                <a:latin typeface="Cambria Math" panose="02040503050406030204" pitchFamily="18" charset="0"/>
                              </a:rPr>
                              <m:t>2</m:t>
                            </m:r>
                          </m:sup>
                        </m:sSup>
                        <m:r>
                          <a:rPr lang="en-US" sz="1700" i="1" dirty="0">
                            <a:latin typeface="Cambria Math" panose="02040503050406030204" pitchFamily="18" charset="0"/>
                          </a:rPr>
                          <m:t>⋅</m:t>
                        </m:r>
                        <m:f>
                          <m:fPr>
                            <m:ctrlPr>
                              <a:rPr lang="en-US" sz="1700" i="1" dirty="0">
                                <a:latin typeface="Cambria Math" panose="02040503050406030204" pitchFamily="18" charset="0"/>
                              </a:rPr>
                            </m:ctrlPr>
                          </m:fPr>
                          <m:num>
                            <m:sSup>
                              <m:sSupPr>
                                <m:ctrlPr>
                                  <a:rPr lang="en-US" sz="1700" i="1" dirty="0">
                                    <a:latin typeface="Cambria Math" panose="02040503050406030204" pitchFamily="18" charset="0"/>
                                  </a:rPr>
                                </m:ctrlPr>
                              </m:sSupPr>
                              <m:e>
                                <m:r>
                                  <a:rPr lang="en-US" sz="1700" i="1" dirty="0">
                                    <a:latin typeface="Cambria Math" panose="02040503050406030204" pitchFamily="18" charset="0"/>
                                  </a:rPr>
                                  <m:t>𝑑</m:t>
                                </m:r>
                              </m:e>
                              <m:sup>
                                <m:r>
                                  <a:rPr lang="en-US" sz="1700" i="1" dirty="0">
                                    <a:latin typeface="Cambria Math" panose="02040503050406030204" pitchFamily="18" charset="0"/>
                                  </a:rPr>
                                  <m:t>2</m:t>
                                </m:r>
                              </m:sup>
                            </m:sSup>
                            <m:r>
                              <a:rPr lang="en-US" sz="1700" i="1" dirty="0">
                                <a:latin typeface="Cambria Math" panose="02040503050406030204" pitchFamily="18" charset="0"/>
                              </a:rPr>
                              <m:t>𝑟</m:t>
                            </m:r>
                          </m:num>
                          <m:den>
                            <m:r>
                              <a:rPr lang="en-US" sz="1700" i="1" dirty="0">
                                <a:latin typeface="Cambria Math" panose="02040503050406030204" pitchFamily="18" charset="0"/>
                              </a:rPr>
                              <m:t>𝑑</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𝑡</m:t>
                                </m:r>
                              </m:e>
                              <m:sup>
                                <m:r>
                                  <a:rPr lang="en-US" sz="1700" i="1" dirty="0">
                                    <a:latin typeface="Cambria Math" panose="02040503050406030204" pitchFamily="18" charset="0"/>
                                  </a:rPr>
                                  <m:t>2</m:t>
                                </m:r>
                              </m:sup>
                            </m:sSup>
                          </m:den>
                        </m:f>
                      </m:e>
                    </m:d>
                  </m:oMath>
                </a14:m>
                <a:r>
                  <a:rPr lang="en-US" sz="1700" dirty="0">
                    <a:latin typeface="Verdana" panose="020B0604030504040204" pitchFamily="34" charset="0"/>
                    <a:ea typeface="Verdana" panose="020B0604030504040204" pitchFamily="34" charset="0"/>
                  </a:rPr>
                  <a:t> </a:t>
                </a:r>
                <a:br>
                  <a:rPr lang="en-US" sz="1700" dirty="0">
                    <a:latin typeface="Verdana" panose="020B0604030504040204" pitchFamily="34" charset="0"/>
                    <a:ea typeface="Verdana" panose="020B0604030504040204" pitchFamily="34" charset="0"/>
                  </a:rPr>
                </a:br>
                <a:r>
                  <a:rPr lang="en-US" sz="1700" dirty="0">
                    <a:latin typeface="Verdana" panose="020B0604030504040204" pitchFamily="34" charset="0"/>
                    <a:ea typeface="Verdana" panose="020B0604030504040204" pitchFamily="34" charset="0"/>
                  </a:rPr>
                  <a:t>for Newtonian limit </a:t>
                </a:r>
                <a14:m>
                  <m:oMath xmlns:m="http://schemas.openxmlformats.org/officeDocument/2006/math">
                    <m:d>
                      <m:dPr>
                        <m:ctrlPr>
                          <a:rPr lang="en-US" sz="1700" i="1" dirty="0">
                            <a:latin typeface="Cambria Math" panose="02040503050406030204" pitchFamily="18" charset="0"/>
                          </a:rPr>
                        </m:ctrlPr>
                      </m:dPr>
                      <m:e>
                        <m:f>
                          <m:fPr>
                            <m:ctrlPr>
                              <a:rPr lang="en-US" sz="1700" i="1" dirty="0">
                                <a:latin typeface="Cambria Math" panose="02040503050406030204" pitchFamily="18" charset="0"/>
                              </a:rPr>
                            </m:ctrlPr>
                          </m:fPr>
                          <m:num>
                            <m:r>
                              <a:rPr lang="en-US" sz="1700" i="1" dirty="0">
                                <a:latin typeface="Cambria Math" panose="02040503050406030204" pitchFamily="18" charset="0"/>
                              </a:rPr>
                              <m:t>𝑑𝑟</m:t>
                            </m:r>
                          </m:num>
                          <m:den>
                            <m:r>
                              <a:rPr lang="en-US" sz="1700" i="1" dirty="0">
                                <a:latin typeface="Cambria Math" panose="02040503050406030204" pitchFamily="18" charset="0"/>
                              </a:rPr>
                              <m:t>𝑑𝑡</m:t>
                            </m:r>
                          </m:den>
                        </m:f>
                      </m:e>
                    </m:d>
                    <m:r>
                      <a:rPr lang="en-US" sz="1700" i="1" dirty="0">
                        <a:latin typeface="Cambria Math" panose="02040503050406030204" pitchFamily="18" charset="0"/>
                      </a:rPr>
                      <m:t>=</m:t>
                    </m:r>
                    <m:r>
                      <a:rPr lang="en-US" sz="1700" i="1" dirty="0">
                        <a:latin typeface="Cambria Math" panose="02040503050406030204" pitchFamily="18" charset="0"/>
                      </a:rPr>
                      <m:t>0</m:t>
                    </m:r>
                    <m:r>
                      <a:rPr lang="en-US" sz="1700" b="0" i="1" dirty="0" smtClean="0">
                        <a:latin typeface="Cambria Math" panose="02040503050406030204" pitchFamily="18" charset="0"/>
                      </a:rPr>
                      <m:t> </m:t>
                    </m:r>
                    <m:r>
                      <a:rPr lang="en-US" sz="1700" i="1" dirty="0">
                        <a:latin typeface="Cambria Math" panose="02040503050406030204" pitchFamily="18" charset="0"/>
                      </a:rPr>
                      <m:t>⟹</m:t>
                    </m:r>
                    <m:sSub>
                      <m:sSubPr>
                        <m:ctrlPr>
                          <a:rPr lang="en-US" sz="1700" i="1" dirty="0">
                            <a:latin typeface="Cambria Math" panose="02040503050406030204" pitchFamily="18" charset="0"/>
                          </a:rPr>
                        </m:ctrlPr>
                      </m:sSubPr>
                      <m:e>
                        <m:r>
                          <a:rPr lang="en-US" sz="1700" i="1" dirty="0">
                            <a:latin typeface="Cambria Math" panose="02040503050406030204" pitchFamily="18" charset="0"/>
                          </a:rPr>
                          <m:t>𝑎</m:t>
                        </m:r>
                      </m:e>
                      <m:sub>
                        <m:r>
                          <a:rPr lang="en-US" sz="1700" i="1" dirty="0">
                            <a:latin typeface="Cambria Math" panose="02040503050406030204" pitchFamily="18" charset="0"/>
                          </a:rPr>
                          <m:t>1</m:t>
                        </m:r>
                      </m:sub>
                    </m:sSub>
                    <m:r>
                      <a:rPr lang="en-US" sz="1700" i="1" dirty="0">
                        <a:latin typeface="Cambria Math" panose="02040503050406030204" pitchFamily="18" charset="0"/>
                      </a:rPr>
                      <m:t> =</m:t>
                    </m:r>
                    <m:sSup>
                      <m:sSupPr>
                        <m:ctrlPr>
                          <a:rPr lang="en-US" sz="1700" i="1" dirty="0">
                            <a:latin typeface="Cambria Math" panose="02040503050406030204" pitchFamily="18" charset="0"/>
                          </a:rPr>
                        </m:ctrlPr>
                      </m:sSupPr>
                      <m:e>
                        <m:d>
                          <m:dPr>
                            <m:ctrlPr>
                              <a:rPr lang="en-US" sz="1700" i="1" dirty="0">
                                <a:latin typeface="Cambria Math" panose="02040503050406030204" pitchFamily="18" charset="0"/>
                              </a:rPr>
                            </m:ctrlPr>
                          </m:dPr>
                          <m:e>
                            <m:f>
                              <m:fPr>
                                <m:ctrlPr>
                                  <a:rPr lang="en-US" sz="1700" i="1" dirty="0">
                                    <a:latin typeface="Cambria Math" panose="02040503050406030204" pitchFamily="18" charset="0"/>
                                  </a:rPr>
                                </m:ctrlPr>
                              </m:fPr>
                              <m:num>
                                <m:r>
                                  <a:rPr lang="en-US" sz="1700" i="1" dirty="0">
                                    <a:latin typeface="Cambria Math" panose="02040503050406030204" pitchFamily="18" charset="0"/>
                                  </a:rPr>
                                  <m:t>𝑑𝑡</m:t>
                                </m:r>
                              </m:num>
                              <m:den>
                                <m:r>
                                  <a:rPr lang="en-US" sz="1700" i="1" dirty="0">
                                    <a:latin typeface="Cambria Math" panose="02040503050406030204" pitchFamily="18" charset="0"/>
                                  </a:rPr>
                                  <m:t>𝑑</m:t>
                                </m:r>
                                <m:r>
                                  <a:rPr lang="en-US" sz="1700" i="1" dirty="0">
                                    <a:latin typeface="Cambria Math" panose="02040503050406030204" pitchFamily="18" charset="0"/>
                                  </a:rPr>
                                  <m:t>𝜏</m:t>
                                </m:r>
                              </m:den>
                            </m:f>
                          </m:e>
                        </m:d>
                      </m:e>
                      <m:sup>
                        <m:r>
                          <a:rPr lang="en-US" sz="1700" i="1" dirty="0">
                            <a:latin typeface="Cambria Math" panose="02040503050406030204" pitchFamily="18" charset="0"/>
                          </a:rPr>
                          <m:t>2</m:t>
                        </m:r>
                      </m:sup>
                    </m:sSup>
                    <m:r>
                      <a:rPr lang="en-US" sz="1700" i="1" dirty="0">
                        <a:latin typeface="Cambria Math" panose="02040503050406030204" pitchFamily="18" charset="0"/>
                      </a:rPr>
                      <m:t>⋅</m:t>
                    </m:r>
                    <m:f>
                      <m:fPr>
                        <m:ctrlPr>
                          <a:rPr lang="en-US" sz="1700" i="1" dirty="0">
                            <a:latin typeface="Cambria Math" panose="02040503050406030204" pitchFamily="18" charset="0"/>
                          </a:rPr>
                        </m:ctrlPr>
                      </m:fPr>
                      <m:num>
                        <m:sSup>
                          <m:sSupPr>
                            <m:ctrlPr>
                              <a:rPr lang="en-US" sz="1700" i="1" dirty="0">
                                <a:latin typeface="Cambria Math" panose="02040503050406030204" pitchFamily="18" charset="0"/>
                              </a:rPr>
                            </m:ctrlPr>
                          </m:sSupPr>
                          <m:e>
                            <m:r>
                              <a:rPr lang="en-US" sz="1700" i="1" dirty="0">
                                <a:latin typeface="Cambria Math" panose="02040503050406030204" pitchFamily="18" charset="0"/>
                              </a:rPr>
                              <m:t>𝑑</m:t>
                            </m:r>
                          </m:e>
                          <m:sup>
                            <m:r>
                              <a:rPr lang="en-US" sz="1700" i="1" dirty="0">
                                <a:latin typeface="Cambria Math" panose="02040503050406030204" pitchFamily="18" charset="0"/>
                              </a:rPr>
                              <m:t>2</m:t>
                            </m:r>
                          </m:sup>
                        </m:sSup>
                        <m:r>
                          <a:rPr lang="en-US" sz="1700" i="1" dirty="0">
                            <a:latin typeface="Cambria Math" panose="02040503050406030204" pitchFamily="18" charset="0"/>
                          </a:rPr>
                          <m:t>𝑟</m:t>
                        </m:r>
                      </m:num>
                      <m:den>
                        <m:r>
                          <a:rPr lang="en-US" sz="1700" i="1" dirty="0">
                            <a:latin typeface="Cambria Math" panose="02040503050406030204" pitchFamily="18" charset="0"/>
                          </a:rPr>
                          <m:t>𝑑</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𝑡</m:t>
                            </m:r>
                          </m:e>
                          <m:sup>
                            <m:r>
                              <a:rPr lang="en-US" sz="1700" i="1" dirty="0">
                                <a:latin typeface="Cambria Math" panose="02040503050406030204" pitchFamily="18" charset="0"/>
                              </a:rPr>
                              <m:t>2</m:t>
                            </m:r>
                          </m:sup>
                        </m:sSup>
                      </m:den>
                    </m:f>
                    <m:r>
                      <a:rPr lang="en-US" sz="1700" dirty="0">
                        <a:latin typeface="Cambria Math" panose="02040503050406030204" pitchFamily="18" charset="0"/>
                      </a:rPr>
                      <m:t>, </m:t>
                    </m:r>
                    <m:r>
                      <a:rPr lang="en-US" sz="1700" i="1" dirty="0">
                        <a:latin typeface="Cambria Math" panose="02040503050406030204" pitchFamily="18" charset="0"/>
                      </a:rPr>
                      <m:t> </m:t>
                    </m:r>
                    <m:sSup>
                      <m:sSupPr>
                        <m:ctrlPr>
                          <a:rPr lang="en-US" sz="1700" i="1">
                            <a:latin typeface="Cambria Math" panose="02040503050406030204" pitchFamily="18" charset="0"/>
                          </a:rPr>
                        </m:ctrlPr>
                      </m:sSupPr>
                      <m:e>
                        <m:acc>
                          <m:accPr>
                            <m:chr m:val="̇"/>
                            <m:ctrlPr>
                              <a:rPr lang="en-US" sz="1700" i="1">
                                <a:latin typeface="Cambria Math" panose="02040503050406030204" pitchFamily="18" charset="0"/>
                              </a:rPr>
                            </m:ctrlPr>
                          </m:accPr>
                          <m:e>
                            <m:r>
                              <a:rPr lang="en-US" sz="1700" i="1">
                                <a:latin typeface="Cambria Math" panose="02040503050406030204" pitchFamily="18" charset="0"/>
                              </a:rPr>
                              <m:t>𝑡</m:t>
                            </m:r>
                          </m:e>
                        </m:acc>
                      </m:e>
                      <m:sup>
                        <m:r>
                          <a:rPr lang="en-US" sz="1700" i="1">
                            <a:latin typeface="Cambria Math" panose="02040503050406030204" pitchFamily="18" charset="0"/>
                          </a:rPr>
                          <m:t>2</m:t>
                        </m:r>
                      </m:sup>
                    </m:sSup>
                    <m:r>
                      <a:rPr lang="en-US" sz="1700" i="1" dirty="0">
                        <a:latin typeface="Cambria Math" panose="02040503050406030204" pitchFamily="18" charset="0"/>
                      </a:rPr>
                      <m:t>≡</m:t>
                    </m:r>
                    <m:sSup>
                      <m:sSupPr>
                        <m:ctrlPr>
                          <a:rPr lang="en-US" sz="1700" i="1" dirty="0">
                            <a:latin typeface="Cambria Math" panose="02040503050406030204" pitchFamily="18" charset="0"/>
                          </a:rPr>
                        </m:ctrlPr>
                      </m:sSupPr>
                      <m:e>
                        <m:d>
                          <m:dPr>
                            <m:ctrlPr>
                              <a:rPr lang="en-US" sz="1700" i="1" dirty="0">
                                <a:latin typeface="Cambria Math" panose="02040503050406030204" pitchFamily="18" charset="0"/>
                              </a:rPr>
                            </m:ctrlPr>
                          </m:dPr>
                          <m:e>
                            <m:f>
                              <m:fPr>
                                <m:ctrlPr>
                                  <a:rPr lang="en-US" sz="1700" i="1" dirty="0">
                                    <a:latin typeface="Cambria Math" panose="02040503050406030204" pitchFamily="18" charset="0"/>
                                  </a:rPr>
                                </m:ctrlPr>
                              </m:fPr>
                              <m:num>
                                <m:r>
                                  <a:rPr lang="en-US" sz="1700" i="1" dirty="0">
                                    <a:latin typeface="Cambria Math" panose="02040503050406030204" pitchFamily="18" charset="0"/>
                                  </a:rPr>
                                  <m:t>𝑑𝑡</m:t>
                                </m:r>
                              </m:num>
                              <m:den>
                                <m:r>
                                  <a:rPr lang="en-US" sz="1700" i="1" dirty="0">
                                    <a:latin typeface="Cambria Math" panose="02040503050406030204" pitchFamily="18" charset="0"/>
                                  </a:rPr>
                                  <m:t>𝑑</m:t>
                                </m:r>
                                <m:r>
                                  <a:rPr lang="en-US" sz="1700" i="1" dirty="0">
                                    <a:latin typeface="Cambria Math" panose="02040503050406030204" pitchFamily="18" charset="0"/>
                                  </a:rPr>
                                  <m:t>𝜏</m:t>
                                </m:r>
                              </m:den>
                            </m:f>
                          </m:e>
                        </m:d>
                      </m:e>
                      <m:sup>
                        <m:r>
                          <a:rPr lang="en-US" sz="1700" i="1" dirty="0">
                            <a:latin typeface="Cambria Math" panose="02040503050406030204" pitchFamily="18" charset="0"/>
                          </a:rPr>
                          <m:t>2</m:t>
                        </m:r>
                      </m:sup>
                    </m:sSup>
                  </m:oMath>
                </a14:m>
                <a:r>
                  <a:rPr lang="en-US" sz="1700" dirty="0">
                    <a:latin typeface="Verdana" panose="020B0604030504040204" pitchFamily="34" charset="0"/>
                    <a:ea typeface="Verdana" panose="020B0604030504040204" pitchFamily="34" charset="0"/>
                  </a:rPr>
                  <a:t>   </a:t>
                </a:r>
                <a:endParaRPr lang="en-US" sz="1700" i="1" dirty="0">
                  <a:latin typeface="Cambria Math" panose="02040503050406030204" pitchFamily="18" charset="0"/>
                </a:endParaRPr>
              </a:p>
              <a:p>
                <a:pPr marL="0" indent="0">
                  <a:lnSpc>
                    <a:spcPct val="120000"/>
                  </a:lnSpc>
                  <a:buNone/>
                  <a:tabLst>
                    <a:tab pos="3679825" algn="ctr"/>
                    <a:tab pos="7259638" algn="r"/>
                  </a:tabLst>
                </a:pPr>
                <a:r>
                  <a:rPr lang="en-US" sz="1700" dirty="0"/>
                  <a:t>	</a:t>
                </a:r>
                <a14:m>
                  <m:oMath xmlns:m="http://schemas.openxmlformats.org/officeDocument/2006/math">
                    <m:r>
                      <a:rPr lang="en-US" sz="1700" i="1" dirty="0">
                        <a:latin typeface="Cambria Math" panose="02040503050406030204" pitchFamily="18" charset="0"/>
                      </a:rPr>
                      <m:t>⟹ </m:t>
                    </m:r>
                    <m:f>
                      <m:fPr>
                        <m:ctrlPr>
                          <a:rPr lang="en-US" sz="1700" i="1" dirty="0">
                            <a:latin typeface="Cambria Math" panose="02040503050406030204" pitchFamily="18" charset="0"/>
                          </a:rPr>
                        </m:ctrlPr>
                      </m:fPr>
                      <m:num>
                        <m:sSup>
                          <m:sSupPr>
                            <m:ctrlPr>
                              <a:rPr lang="en-US" sz="1700" i="1" dirty="0">
                                <a:latin typeface="Cambria Math" panose="02040503050406030204" pitchFamily="18" charset="0"/>
                              </a:rPr>
                            </m:ctrlPr>
                          </m:sSupPr>
                          <m:e>
                            <m:r>
                              <a:rPr lang="en-US" sz="1700" i="1" dirty="0">
                                <a:latin typeface="Cambria Math" panose="02040503050406030204" pitchFamily="18" charset="0"/>
                              </a:rPr>
                              <m:t>𝑑</m:t>
                            </m:r>
                          </m:e>
                          <m:sup>
                            <m:r>
                              <a:rPr lang="en-US" sz="1700" i="1" dirty="0">
                                <a:latin typeface="Cambria Math" panose="02040503050406030204" pitchFamily="18" charset="0"/>
                              </a:rPr>
                              <m:t>2</m:t>
                            </m:r>
                          </m:sup>
                        </m:sSup>
                        <m:r>
                          <a:rPr lang="en-US" sz="1700" i="1" dirty="0">
                            <a:latin typeface="Cambria Math" panose="02040503050406030204" pitchFamily="18" charset="0"/>
                          </a:rPr>
                          <m:t>𝑟</m:t>
                        </m:r>
                      </m:num>
                      <m:den>
                        <m:r>
                          <a:rPr lang="en-US" sz="1700" i="1" dirty="0">
                            <a:latin typeface="Cambria Math" panose="02040503050406030204" pitchFamily="18" charset="0"/>
                          </a:rPr>
                          <m:t>𝑑</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𝑡</m:t>
                            </m:r>
                          </m:e>
                          <m:sup>
                            <m:r>
                              <a:rPr lang="en-US" sz="1700" i="1" dirty="0">
                                <a:latin typeface="Cambria Math" panose="02040503050406030204" pitchFamily="18" charset="0"/>
                              </a:rPr>
                              <m:t>2</m:t>
                            </m:r>
                          </m:sup>
                        </m:sSup>
                      </m:den>
                    </m:f>
                    <m:r>
                      <a:rPr lang="en-US" sz="1700" dirty="0">
                        <a:latin typeface="Cambria Math" panose="02040503050406030204" pitchFamily="18" charset="0"/>
                      </a:rPr>
                      <m:t>=−</m:t>
                    </m:r>
                    <m:f>
                      <m:fPr>
                        <m:ctrlPr>
                          <a:rPr lang="en-US" sz="1700" i="1" dirty="0">
                            <a:latin typeface="Cambria Math" panose="02040503050406030204" pitchFamily="18" charset="0"/>
                          </a:rPr>
                        </m:ctrlPr>
                      </m:fPr>
                      <m:num>
                        <m:r>
                          <a:rPr lang="en-US" sz="1700" i="1" dirty="0">
                            <a:latin typeface="Cambria Math" panose="02040503050406030204" pitchFamily="18" charset="0"/>
                          </a:rPr>
                          <m:t>1</m:t>
                        </m:r>
                      </m:num>
                      <m:den>
                        <m:sSup>
                          <m:sSupPr>
                            <m:ctrlPr>
                              <a:rPr lang="en-US" sz="1700" i="1" dirty="0">
                                <a:latin typeface="Cambria Math" panose="02040503050406030204" pitchFamily="18" charset="0"/>
                              </a:rPr>
                            </m:ctrlPr>
                          </m:sSupPr>
                          <m:e>
                            <m:acc>
                              <m:accPr>
                                <m:chr m:val="̇"/>
                                <m:ctrlPr>
                                  <a:rPr lang="aa-ET" sz="1700" i="1" dirty="0">
                                    <a:latin typeface="Cambria Math" panose="02040503050406030204" pitchFamily="18" charset="0"/>
                                  </a:rPr>
                                </m:ctrlPr>
                              </m:accPr>
                              <m:e>
                                <m:r>
                                  <a:rPr lang="en-US" sz="1700" i="1" dirty="0">
                                    <a:latin typeface="Cambria Math" panose="02040503050406030204" pitchFamily="18" charset="0"/>
                                  </a:rPr>
                                  <m:t>𝑡</m:t>
                                </m:r>
                              </m:e>
                            </m:acc>
                          </m:e>
                          <m:sup>
                            <m:r>
                              <a:rPr lang="en-US" sz="1700" i="1" dirty="0">
                                <a:latin typeface="Cambria Math" panose="02040503050406030204" pitchFamily="18" charset="0"/>
                              </a:rPr>
                              <m:t>2</m:t>
                            </m:r>
                          </m:sup>
                        </m:sSup>
                      </m:den>
                    </m:f>
                    <m:sSub>
                      <m:sSubPr>
                        <m:ctrlPr>
                          <a:rPr lang="en-US" sz="1700" i="1" dirty="0">
                            <a:latin typeface="Cambria Math" panose="02040503050406030204" pitchFamily="18" charset="0"/>
                          </a:rPr>
                        </m:ctrlPr>
                      </m:sSubPr>
                      <m:e>
                        <m:r>
                          <a:rPr lang="en-US" sz="1700" i="1" dirty="0">
                            <a:latin typeface="Cambria Math" panose="02040503050406030204" pitchFamily="18" charset="0"/>
                          </a:rPr>
                          <m:t>𝑎</m:t>
                        </m:r>
                      </m:e>
                      <m:sub>
                        <m:r>
                          <a:rPr lang="en-US" sz="1700" i="1" dirty="0">
                            <a:latin typeface="Cambria Math" panose="02040503050406030204" pitchFamily="18" charset="0"/>
                          </a:rPr>
                          <m:t>1</m:t>
                        </m:r>
                      </m:sub>
                    </m:sSub>
                    <m:r>
                      <a:rPr lang="en-US" sz="1700" i="1" dirty="0">
                        <a:latin typeface="Cambria Math" panose="02040503050406030204" pitchFamily="18" charset="0"/>
                      </a:rPr>
                      <m:t>=</m:t>
                    </m:r>
                    <m:f>
                      <m:fPr>
                        <m:ctrlPr>
                          <a:rPr lang="aa-ET" sz="1700" i="1" dirty="0">
                            <a:latin typeface="Cambria Math" panose="02040503050406030204" pitchFamily="18" charset="0"/>
                          </a:rPr>
                        </m:ctrlPr>
                      </m:fPr>
                      <m:num>
                        <m:sSup>
                          <m:sSupPr>
                            <m:ctrlPr>
                              <a:rPr lang="en-US" sz="1700" i="1" dirty="0">
                                <a:latin typeface="Cambria Math" panose="02040503050406030204" pitchFamily="18" charset="0"/>
                              </a:rPr>
                            </m:ctrlPr>
                          </m:sSupPr>
                          <m:e>
                            <m:r>
                              <a:rPr lang="en-US" sz="1700" i="1" dirty="0">
                                <a:latin typeface="Cambria Math" panose="02040503050406030204" pitchFamily="18" charset="0"/>
                              </a:rPr>
                              <m:t>𝑐</m:t>
                            </m:r>
                          </m:e>
                          <m:sup>
                            <m:r>
                              <a:rPr lang="en-US" sz="1700" i="1" dirty="0">
                                <a:latin typeface="Cambria Math" panose="02040503050406030204" pitchFamily="18" charset="0"/>
                              </a:rPr>
                              <m:t>2</m:t>
                            </m:r>
                          </m:sup>
                        </m:sSup>
                      </m:num>
                      <m:den>
                        <m:r>
                          <a:rPr lang="en-US" sz="1700" i="1" dirty="0">
                            <a:latin typeface="Cambria Math" panose="02040503050406030204" pitchFamily="18" charset="0"/>
                          </a:rPr>
                          <m:t>2</m:t>
                        </m:r>
                      </m:den>
                    </m:f>
                    <m:sSup>
                      <m:sSupPr>
                        <m:ctrlPr>
                          <a:rPr lang="en-US" sz="1700" i="1">
                            <a:latin typeface="Cambria Math" panose="02040503050406030204" pitchFamily="18" charset="0"/>
                          </a:rPr>
                        </m:ctrlPr>
                      </m:sSupPr>
                      <m:e>
                        <m:r>
                          <a:rPr lang="en-US" sz="1700" i="1">
                            <a:latin typeface="Cambria Math" panose="02040503050406030204" pitchFamily="18" charset="0"/>
                          </a:rPr>
                          <m:t>𝜙</m:t>
                        </m:r>
                      </m:e>
                      <m:sup>
                        <m:r>
                          <a:rPr lang="en-US" sz="1700" i="1">
                            <a:latin typeface="Cambria Math" panose="02040503050406030204" pitchFamily="18" charset="0"/>
                          </a:rPr>
                          <m:t>′</m:t>
                        </m:r>
                      </m:sup>
                    </m:sSup>
                    <m:d>
                      <m:dPr>
                        <m:ctrlPr>
                          <a:rPr lang="en-US" sz="1700" b="1" i="1" dirty="0">
                            <a:solidFill>
                              <a:schemeClr val="bg1"/>
                            </a:solidFill>
                            <a:latin typeface="Cambria Math" panose="02040503050406030204" pitchFamily="18" charset="0"/>
                            <a:ea typeface="Cambria Math" panose="02040503050406030204" pitchFamily="18" charset="0"/>
                          </a:rPr>
                        </m:ctrlPr>
                      </m:dPr>
                      <m:e>
                        <m:r>
                          <a:rPr lang="en-US" sz="1700" i="1">
                            <a:solidFill>
                              <a:schemeClr val="bg1"/>
                            </a:solidFill>
                            <a:latin typeface="Cambria Math" panose="02040503050406030204" pitchFamily="18" charset="0"/>
                          </a:rPr>
                          <m:t>𝑟</m:t>
                        </m:r>
                      </m:e>
                    </m:d>
                  </m:oMath>
                </a14:m>
                <a:r>
                  <a:rPr lang="en-US" sz="1700" dirty="0">
                    <a:solidFill>
                      <a:schemeClr val="bg1"/>
                    </a:solidFill>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(12)</a:t>
                </a:r>
              </a:p>
              <a:p>
                <a:pPr>
                  <a:lnSpc>
                    <a:spcPct val="100000"/>
                  </a:lnSpc>
                  <a:tabLst>
                    <a:tab pos="3679825" algn="ctr"/>
                    <a:tab pos="7259638" algn="r"/>
                  </a:tabLst>
                </a:pPr>
                <a:r>
                  <a:rPr lang="en-US" sz="1700" dirty="0">
                    <a:solidFill>
                      <a:schemeClr val="bg1"/>
                    </a:solidFill>
                    <a:latin typeface="Verdana" panose="020B0604030504040204" pitchFamily="34" charset="0"/>
                    <a:ea typeface="Verdana" panose="020B0604030504040204" pitchFamily="34" charset="0"/>
                  </a:rPr>
                  <a:t>For an object of mass </a:t>
                </a:r>
                <a14:m>
                  <m:oMath xmlns:m="http://schemas.openxmlformats.org/officeDocument/2006/math">
                    <m:r>
                      <a:rPr lang="en-US" sz="1700" i="1">
                        <a:solidFill>
                          <a:schemeClr val="bg1"/>
                        </a:solidFill>
                        <a:latin typeface="Cambria Math" panose="02040503050406030204" pitchFamily="18" charset="0"/>
                        <a:ea typeface="Verdana" panose="020B0604030504040204" pitchFamily="34" charset="0"/>
                      </a:rPr>
                      <m:t>𝑚</m:t>
                    </m:r>
                  </m:oMath>
                </a14:m>
                <a:r>
                  <a:rPr lang="en-US" sz="1700" dirty="0">
                    <a:solidFill>
                      <a:schemeClr val="bg1"/>
                    </a:solidFill>
                    <a:latin typeface="Verdana" panose="020B0604030504040204" pitchFamily="34" charset="0"/>
                    <a:ea typeface="Verdana" panose="020B0604030504040204" pitchFamily="34" charset="0"/>
                  </a:rPr>
                  <a:t> and source of mass </a:t>
                </a:r>
                <a14:m>
                  <m:oMath xmlns:m="http://schemas.openxmlformats.org/officeDocument/2006/math">
                    <m:r>
                      <a:rPr lang="en-US" sz="1700" i="1">
                        <a:solidFill>
                          <a:schemeClr val="bg1"/>
                        </a:solidFill>
                        <a:latin typeface="Cambria Math" panose="02040503050406030204" pitchFamily="18" charset="0"/>
                        <a:ea typeface="Verdana" panose="020B0604030504040204" pitchFamily="34" charset="0"/>
                      </a:rPr>
                      <m:t>𝑀</m:t>
                    </m:r>
                  </m:oMath>
                </a14:m>
                <a:r>
                  <a:rPr lang="en-US" sz="1700" dirty="0">
                    <a:solidFill>
                      <a:schemeClr val="bg1"/>
                    </a:solidFill>
                    <a:latin typeface="Verdana" panose="020B0604030504040204" pitchFamily="34" charset="0"/>
                    <a:ea typeface="Verdana" panose="020B0604030504040204" pitchFamily="34" charset="0"/>
                  </a:rPr>
                  <a:t>, the classical potential </a:t>
                </a:r>
                <a14:m>
                  <m:oMath xmlns:m="http://schemas.openxmlformats.org/officeDocument/2006/math">
                    <m:r>
                      <a:rPr lang="en-US" sz="1700" i="1">
                        <a:solidFill>
                          <a:schemeClr val="bg1"/>
                        </a:solidFill>
                        <a:latin typeface="Cambria Math" panose="02040503050406030204" pitchFamily="18" charset="0"/>
                        <a:ea typeface="Verdana" panose="020B0604030504040204" pitchFamily="34" charset="0"/>
                      </a:rPr>
                      <m:t>𝑈</m:t>
                    </m:r>
                    <m:r>
                      <a:rPr lang="en-US" sz="1700" i="1">
                        <a:solidFill>
                          <a:schemeClr val="bg1"/>
                        </a:solidFill>
                        <a:latin typeface="Cambria Math" panose="02040503050406030204" pitchFamily="18" charset="0"/>
                        <a:ea typeface="Verdana" panose="020B0604030504040204" pitchFamily="34" charset="0"/>
                      </a:rPr>
                      <m:t>=−</m:t>
                    </m:r>
                    <m:f>
                      <m:fPr>
                        <m:ctrlPr>
                          <a:rPr lang="en-US" sz="1700" i="1">
                            <a:solidFill>
                              <a:schemeClr val="bg1"/>
                            </a:solidFill>
                            <a:latin typeface="Cambria Math" panose="02040503050406030204" pitchFamily="18" charset="0"/>
                            <a:ea typeface="Verdana" panose="020B0604030504040204" pitchFamily="34" charset="0"/>
                          </a:rPr>
                        </m:ctrlPr>
                      </m:fPr>
                      <m:num>
                        <m:r>
                          <a:rPr lang="en-US" sz="1700" i="1">
                            <a:solidFill>
                              <a:schemeClr val="bg1"/>
                            </a:solidFill>
                            <a:latin typeface="Cambria Math" panose="02040503050406030204" pitchFamily="18" charset="0"/>
                            <a:ea typeface="Verdana" panose="020B0604030504040204" pitchFamily="34" charset="0"/>
                          </a:rPr>
                          <m:t>𝐺𝑀𝑚</m:t>
                        </m:r>
                      </m:num>
                      <m:den>
                        <m:r>
                          <a:rPr lang="en-US" sz="1700" i="1">
                            <a:solidFill>
                              <a:schemeClr val="bg1"/>
                            </a:solidFill>
                            <a:latin typeface="Cambria Math" panose="02040503050406030204" pitchFamily="18" charset="0"/>
                            <a:ea typeface="Verdana" panose="020B0604030504040204" pitchFamily="34" charset="0"/>
                          </a:rPr>
                          <m:t>𝑟</m:t>
                        </m:r>
                      </m:den>
                    </m:f>
                  </m:oMath>
                </a14:m>
                <a:endParaRPr lang="en-US" sz="1700" dirty="0">
                  <a:solidFill>
                    <a:schemeClr val="bg1"/>
                  </a:solidFill>
                  <a:latin typeface="Verdana" panose="020B0604030504040204" pitchFamily="34" charset="0"/>
                  <a:ea typeface="Verdana" panose="020B0604030504040204" pitchFamily="34" charset="0"/>
                </a:endParaRPr>
              </a:p>
              <a:p>
                <a:pPr>
                  <a:lnSpc>
                    <a:spcPct val="100000"/>
                  </a:lnSpc>
                  <a:tabLst>
                    <a:tab pos="3679825" algn="ctr"/>
                    <a:tab pos="7259638" algn="r"/>
                  </a:tabLst>
                </a:pPr>
                <a:r>
                  <a:rPr lang="en-US" sz="1700" dirty="0">
                    <a:latin typeface="Verdana" panose="020B0604030504040204" pitchFamily="34" charset="0"/>
                    <a:ea typeface="Verdana" panose="020B0604030504040204" pitchFamily="34" charset="0"/>
                  </a:rPr>
                  <a:t>Classical acceleration (Newton’s second law):</a:t>
                </a:r>
              </a:p>
              <a:p>
                <a:pPr marL="0" indent="0" algn="just">
                  <a:lnSpc>
                    <a:spcPct val="100000"/>
                  </a:lnSpc>
                  <a:buNone/>
                  <a:tabLst>
                    <a:tab pos="3679825" algn="ctr"/>
                    <a:tab pos="7259638" algn="r"/>
                  </a:tabLst>
                </a:pPr>
                <a:r>
                  <a:rPr lang="en-US" sz="1700" dirty="0"/>
                  <a:t>	</a:t>
                </a:r>
                <a14:m>
                  <m:oMath xmlns:m="http://schemas.openxmlformats.org/officeDocument/2006/math">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𝑑</m:t>
                            </m:r>
                          </m:e>
                          <m:sup>
                            <m:r>
                              <a:rPr lang="en-US" sz="1800" i="1">
                                <a:latin typeface="Cambria Math" panose="02040503050406030204" pitchFamily="18" charset="0"/>
                              </a:rPr>
                              <m:t>2</m:t>
                            </m:r>
                          </m:sup>
                        </m:sSup>
                        <m:r>
                          <a:rPr lang="en-US" sz="1800" i="1">
                            <a:latin typeface="Cambria Math" panose="02040503050406030204" pitchFamily="18" charset="0"/>
                          </a:rPr>
                          <m:t>𝑟</m:t>
                        </m:r>
                      </m:num>
                      <m:den>
                        <m:r>
                          <a:rPr lang="en-US" sz="1800" i="1">
                            <a:latin typeface="Cambria Math" panose="02040503050406030204" pitchFamily="18" charset="0"/>
                          </a:rPr>
                          <m:t>𝑑</m:t>
                        </m:r>
                        <m:sSup>
                          <m:sSupPr>
                            <m:ctrlPr>
                              <a:rPr lang="en-US" sz="1800" i="1">
                                <a:latin typeface="Cambria Math" panose="02040503050406030204" pitchFamily="18" charset="0"/>
                              </a:rPr>
                            </m:ctrlPr>
                          </m:sSupPr>
                          <m:e>
                            <m:r>
                              <a:rPr lang="en-US" sz="1800" i="1">
                                <a:latin typeface="Cambria Math" panose="02040503050406030204" pitchFamily="18" charset="0"/>
                              </a:rPr>
                              <m:t>𝑡</m:t>
                            </m:r>
                          </m:e>
                          <m:sup>
                            <m:r>
                              <a:rPr lang="en-US" sz="1800" i="1">
                                <a:latin typeface="Cambria Math" panose="02040503050406030204" pitchFamily="18" charset="0"/>
                              </a:rPr>
                              <m:t>2</m:t>
                            </m:r>
                          </m:sup>
                        </m:sSup>
                      </m:den>
                    </m:f>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𝑈</m:t>
                            </m:r>
                          </m:e>
                          <m:sup>
                            <m:r>
                              <a:rPr lang="en-US" sz="1800" i="1">
                                <a:latin typeface="Cambria Math" panose="02040503050406030204" pitchFamily="18" charset="0"/>
                              </a:rPr>
                              <m:t>′</m:t>
                            </m:r>
                          </m:sup>
                        </m:sSup>
                        <m:d>
                          <m:dPr>
                            <m:ctrlPr>
                              <a:rPr lang="en-US" sz="1800" i="1">
                                <a:latin typeface="Cambria Math" panose="02040503050406030204" pitchFamily="18" charset="0"/>
                              </a:rPr>
                            </m:ctrlPr>
                          </m:dPr>
                          <m:e>
                            <m:r>
                              <a:rPr lang="en-US" sz="1800" i="1">
                                <a:latin typeface="Cambria Math" panose="02040503050406030204" pitchFamily="18" charset="0"/>
                              </a:rPr>
                              <m:t>𝑟</m:t>
                            </m:r>
                          </m:e>
                        </m:d>
                      </m:num>
                      <m:den>
                        <m:r>
                          <a:rPr lang="en-US" sz="1800" i="1">
                            <a:latin typeface="Cambria Math" panose="02040503050406030204" pitchFamily="18" charset="0"/>
                          </a:rPr>
                          <m:t>𝑚</m:t>
                        </m:r>
                      </m:den>
                    </m:f>
                  </m:oMath>
                </a14:m>
                <a:r>
                  <a:rPr lang="en-US" sz="1700" dirty="0">
                    <a:solidFill>
                      <a:srgbClr val="FFCF47"/>
                    </a:solidFill>
                    <a:latin typeface="Cambria Math" panose="02040503050406030204" pitchFamily="18"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(13)</a:t>
                </a:r>
              </a:p>
              <a:p>
                <a:pPr marL="0" indent="0">
                  <a:lnSpc>
                    <a:spcPct val="100000"/>
                  </a:lnSpc>
                  <a:buClr>
                    <a:schemeClr val="tx1"/>
                  </a:buClr>
                  <a:buNone/>
                  <a:tabLst>
                    <a:tab pos="3679825" algn="ctr"/>
                    <a:tab pos="7259638" algn="r"/>
                  </a:tabLst>
                </a:pPr>
                <a:r>
                  <a:rPr lang="en-US" sz="1700" dirty="0"/>
                  <a:t>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𝜙</m:t>
                        </m:r>
                      </m:e>
                      <m:sup>
                        <m:r>
                          <a:rPr lang="en-US" sz="1800" i="1">
                            <a:latin typeface="Cambria Math" panose="02040503050406030204" pitchFamily="18" charset="0"/>
                          </a:rPr>
                          <m:t>′</m:t>
                        </m:r>
                      </m:sup>
                    </m:sSup>
                    <m:r>
                      <a:rPr lang="en-US" sz="1800" i="1">
                        <a:latin typeface="Cambria Math" panose="02040503050406030204" pitchFamily="18" charset="0"/>
                      </a:rPr>
                      <m:t>=−</m:t>
                    </m:r>
                    <m:f>
                      <m:fPr>
                        <m:ctrlPr>
                          <a:rPr lang="aa-ET"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2</m:t>
                        </m:r>
                      </m:num>
                      <m:den>
                        <m:r>
                          <a:rPr lang="en-US" sz="1800" i="1">
                            <a:latin typeface="Cambria Math" panose="02040503050406030204" pitchFamily="18" charset="0"/>
                            <a:ea typeface="Cambria Math" panose="02040503050406030204" pitchFamily="18" charset="0"/>
                          </a:rPr>
                          <m:t>𝑚</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𝑐</m:t>
                            </m:r>
                          </m:e>
                          <m:sup>
                            <m:r>
                              <a:rPr lang="en-US" sz="1800" i="1">
                                <a:latin typeface="Cambria Math" panose="02040503050406030204" pitchFamily="18" charset="0"/>
                                <a:ea typeface="Cambria Math" panose="02040503050406030204" pitchFamily="18" charset="0"/>
                              </a:rPr>
                              <m:t>2</m:t>
                            </m:r>
                          </m:sup>
                        </m:sSup>
                      </m:den>
                    </m:f>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𝑈</m:t>
                        </m:r>
                      </m:e>
                      <m:sup>
                        <m:r>
                          <a:rPr lang="en-US" sz="1800" i="1">
                            <a:latin typeface="Cambria Math" panose="02040503050406030204" pitchFamily="18" charset="0"/>
                            <a:ea typeface="Cambria Math" panose="02040503050406030204" pitchFamily="18" charset="0"/>
                          </a:rPr>
                          <m:t>′</m:t>
                        </m:r>
                      </m:sup>
                    </m:sSup>
                  </m:oMath>
                </a14:m>
                <a:r>
                  <a:rPr lang="en-US" sz="1700" dirty="0">
                    <a:solidFill>
                      <a:schemeClr val="bg1"/>
                    </a:solidFill>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(14)</a:t>
                </a:r>
              </a:p>
              <a:p>
                <a:pPr marL="0" indent="0">
                  <a:lnSpc>
                    <a:spcPct val="100000"/>
                  </a:lnSpc>
                  <a:spcBef>
                    <a:spcPts val="0"/>
                  </a:spcBef>
                  <a:buClr>
                    <a:schemeClr val="tx1"/>
                  </a:buClr>
                  <a:buNone/>
                  <a:tabLst>
                    <a:tab pos="3679825" algn="ctr"/>
                    <a:tab pos="7259638" algn="r"/>
                  </a:tabLst>
                </a:pPr>
                <a:r>
                  <a:rPr lang="en-US" sz="1700" dirty="0">
                    <a:solidFill>
                      <a:schemeClr val="bg1"/>
                    </a:solidFill>
                    <a:latin typeface="Verdana" panose="020B0604030504040204" pitchFamily="34" charset="0"/>
                    <a:ea typeface="Verdana" panose="020B0604030504040204" pitchFamily="34" charset="0"/>
                  </a:rPr>
                  <a:t/>
                </a:r>
                <a:br>
                  <a:rPr lang="en-US" sz="1700" dirty="0">
                    <a:solidFill>
                      <a:schemeClr val="bg1"/>
                    </a:solidFill>
                    <a:latin typeface="Verdana" panose="020B0604030504040204" pitchFamily="34" charset="0"/>
                    <a:ea typeface="Verdana" panose="020B0604030504040204" pitchFamily="34" charset="0"/>
                  </a:rPr>
                </a:br>
                <a:r>
                  <a:rPr lang="en-US" sz="1700" dirty="0">
                    <a:solidFill>
                      <a:schemeClr val="bg1"/>
                    </a:solidFill>
                    <a:latin typeface="Verdana" panose="020B0604030504040204" pitchFamily="34" charset="0"/>
                    <a:ea typeface="Verdana" panose="020B0604030504040204" pitchFamily="34" charset="0"/>
                  </a:rPr>
                  <a:t>Integrating and assuming zero at infinity,</a:t>
                </a:r>
              </a:p>
              <a:p>
                <a:pPr marL="0" indent="0">
                  <a:lnSpc>
                    <a:spcPct val="150000"/>
                  </a:lnSpc>
                  <a:buClr>
                    <a:schemeClr val="tx1"/>
                  </a:buClr>
                  <a:buNone/>
                  <a:tabLst>
                    <a:tab pos="3679825" algn="ctr"/>
                    <a:tab pos="7259638" algn="r"/>
                  </a:tabLst>
                </a:pPr>
                <a:r>
                  <a:rPr lang="en-US" sz="1700" dirty="0"/>
                  <a:t>	</a:t>
                </a:r>
                <a14:m>
                  <m:oMath xmlns:m="http://schemas.openxmlformats.org/officeDocument/2006/math">
                    <m:r>
                      <a:rPr lang="en-US" sz="1800" i="1">
                        <a:latin typeface="Cambria Math" panose="02040503050406030204" pitchFamily="18" charset="0"/>
                      </a:rPr>
                      <m:t>𝜙</m:t>
                    </m:r>
                    <m:r>
                      <a:rPr lang="en-US" sz="1800" i="1">
                        <a:latin typeface="Cambria Math" panose="02040503050406030204" pitchFamily="18" charset="0"/>
                        <a:ea typeface="Cambria Math" panose="02040503050406030204" pitchFamily="18" charset="0"/>
                      </a:rPr>
                      <m:t>=−</m:t>
                    </m:r>
                    <m:f>
                      <m:fPr>
                        <m:ctrlPr>
                          <a:rPr lang="aa-ET"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2</m:t>
                        </m:r>
                      </m:num>
                      <m:den>
                        <m:r>
                          <a:rPr lang="en-US" sz="1800" i="1">
                            <a:latin typeface="Cambria Math" panose="02040503050406030204" pitchFamily="18" charset="0"/>
                            <a:ea typeface="Cambria Math" panose="02040503050406030204" pitchFamily="18" charset="0"/>
                          </a:rPr>
                          <m:t>𝑚</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𝑐</m:t>
                            </m:r>
                          </m:e>
                          <m:sup>
                            <m:r>
                              <a:rPr lang="en-US" sz="1800" i="1">
                                <a:latin typeface="Cambria Math" panose="02040503050406030204" pitchFamily="18" charset="0"/>
                                <a:ea typeface="Cambria Math" panose="02040503050406030204" pitchFamily="18" charset="0"/>
                              </a:rPr>
                              <m:t>2</m:t>
                            </m:r>
                          </m:sup>
                        </m:sSup>
                      </m:den>
                    </m:f>
                    <m:r>
                      <a:rPr lang="en-US" sz="1800" i="1">
                        <a:latin typeface="Cambria Math" panose="02040503050406030204" pitchFamily="18" charset="0"/>
                        <a:ea typeface="Cambria Math" panose="02040503050406030204" pitchFamily="18" charset="0"/>
                      </a:rPr>
                      <m:t>𝑈</m:t>
                    </m:r>
                    <m:r>
                      <a:rPr lang="en-US" sz="1800" i="1">
                        <a:latin typeface="Cambria Math" panose="02040503050406030204" pitchFamily="18" charset="0"/>
                        <a:ea typeface="Cambria Math" panose="02040503050406030204" pitchFamily="18" charset="0"/>
                      </a:rPr>
                      <m:t>=</m:t>
                    </m:r>
                    <m:f>
                      <m:fPr>
                        <m:ctrlPr>
                          <a:rPr lang="aa-ET"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𝐺𝑀</m:t>
                        </m:r>
                      </m:num>
                      <m:den>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𝑐</m:t>
                            </m:r>
                          </m:e>
                          <m:sup>
                            <m:r>
                              <a:rPr lang="en-US" sz="1800" i="1">
                                <a:solidFill>
                                  <a:schemeClr val="bg1"/>
                                </a:solidFill>
                                <a:latin typeface="Cambria Math" panose="02040503050406030204" pitchFamily="18" charset="0"/>
                              </a:rPr>
                              <m:t>2</m:t>
                            </m:r>
                          </m:sup>
                        </m:sSup>
                      </m:den>
                    </m:f>
                    <m:f>
                      <m:fPr>
                        <m:ctrlPr>
                          <a:rPr lang="aa-ET"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1</m:t>
                        </m:r>
                      </m:num>
                      <m:den>
                        <m:r>
                          <a:rPr lang="en-US" sz="1800" i="1">
                            <a:solidFill>
                              <a:schemeClr val="bg1"/>
                            </a:solidFill>
                            <a:latin typeface="Cambria Math" panose="02040503050406030204" pitchFamily="18" charset="0"/>
                          </a:rPr>
                          <m:t>𝑟</m:t>
                        </m:r>
                      </m:den>
                    </m:f>
                  </m:oMath>
                </a14:m>
                <a:r>
                  <a:rPr lang="en-US" sz="1700" dirty="0">
                    <a:solidFill>
                      <a:prstClr val="black"/>
                    </a:solidFill>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(15)</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105065" y="144618"/>
                <a:ext cx="7561322" cy="6723520"/>
              </a:xfrm>
              <a:blipFill>
                <a:blip r:embed="rId2"/>
                <a:stretch>
                  <a:fillRect l="-483" t="-91"/>
                </a:stretch>
              </a:blipFill>
            </p:spPr>
            <p:txBody>
              <a:bodyPr/>
              <a:lstStyle/>
              <a:p>
                <a:r>
                  <a:rPr lang="he-IL">
                    <a:noFill/>
                  </a:rPr>
                  <a:t> </a:t>
                </a:r>
              </a:p>
            </p:txBody>
          </p:sp>
        </mc:Fallback>
      </mc:AlternateContent>
      <p:pic>
        <p:nvPicPr>
          <p:cNvPr id="11" name="Picture 34" descr="The planet earth taken from the outer space">
            <a:extLst>
              <a:ext uri="{FF2B5EF4-FFF2-40B4-BE49-F238E27FC236}">
                <a16:creationId xmlns:a16="http://schemas.microsoft.com/office/drawing/2014/main" id="{201428FE-BA0E-4B6C-9461-59DA95D18466}"/>
              </a:ext>
            </a:extLst>
          </p:cNvPr>
          <p:cNvPicPr>
            <a:picLocks noChangeAspect="1"/>
          </p:cNvPicPr>
          <p:nvPr/>
        </p:nvPicPr>
        <p:blipFill rotWithShape="1">
          <a:blip r:embed="rId3"/>
          <a:srcRect l="60510" t="1" r="34547" b="1"/>
          <a:stretch/>
        </p:blipFill>
        <p:spPr>
          <a:xfrm>
            <a:off x="11669434" y="-10142"/>
            <a:ext cx="519518" cy="6857990"/>
          </a:xfrm>
          <a:prstGeom prst="rect">
            <a:avLst/>
          </a:prstGeom>
        </p:spPr>
      </p:pic>
      <p:sp>
        <p:nvSpPr>
          <p:cNvPr id="6" name="מציין מיקום של מספר שקופית 5">
            <a:extLst>
              <a:ext uri="{FF2B5EF4-FFF2-40B4-BE49-F238E27FC236}">
                <a16:creationId xmlns:a16="http://schemas.microsoft.com/office/drawing/2014/main" id="{0FD581BD-9234-4A91-8117-9FCA77C672EA}"/>
              </a:ext>
            </a:extLst>
          </p:cNvPr>
          <p:cNvSpPr>
            <a:spLocks noGrp="1"/>
          </p:cNvSpPr>
          <p:nvPr>
            <p:ph type="sldNum" sz="quarter" idx="12"/>
          </p:nvPr>
        </p:nvSpPr>
        <p:spPr/>
        <p:txBody>
          <a:bodyPr/>
          <a:lstStyle/>
          <a:p>
            <a:fld id="{A87A4B64-AD93-4496-8E8A-37D6101AAA0C}" type="slidenum">
              <a:rPr lang="en-US" smtClean="0"/>
              <a:t>14</a:t>
            </a:fld>
            <a:endParaRPr lang="en-US"/>
          </a:p>
        </p:txBody>
      </p:sp>
    </p:spTree>
    <p:extLst>
      <p:ext uri="{BB962C8B-B14F-4D97-AF65-F5344CB8AC3E}">
        <p14:creationId xmlns:p14="http://schemas.microsoft.com/office/powerpoint/2010/main" val="23654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672432"/>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THE METRIC OF A SPHERICAL SYMMETRIC BODY</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293494" y="234174"/>
                <a:ext cx="7372892" cy="6613687"/>
              </a:xfrm>
            </p:spPr>
            <p:txBody>
              <a:bodyPr anchor="t">
                <a:noAutofit/>
              </a:bodyPr>
              <a:lstStyle/>
              <a:p>
                <a:pPr lvl="0">
                  <a:lnSpc>
                    <a:spcPct val="150000"/>
                  </a:lnSpc>
                  <a:buClr>
                    <a:schemeClr val="tx1"/>
                  </a:buClr>
                  <a:tabLst>
                    <a:tab pos="3594100" algn="ctr"/>
                    <a:tab pos="6991350" algn="r"/>
                  </a:tabLst>
                </a:pPr>
                <a:r>
                  <a:rPr lang="en-US" sz="1800" dirty="0">
                    <a:solidFill>
                      <a:schemeClr val="bg1"/>
                    </a:solidFill>
                    <a:latin typeface="Verdana" panose="020B0604030504040204" pitchFamily="34" charset="0"/>
                    <a:ea typeface="Verdana" panose="020B0604030504040204" pitchFamily="34" charset="0"/>
                  </a:rPr>
                  <a:t>Denote Schwarzschild radius</a:t>
                </a:r>
              </a:p>
              <a:p>
                <a:pPr marL="0" lvl="0" indent="0">
                  <a:lnSpc>
                    <a:spcPct val="150000"/>
                  </a:lnSpc>
                  <a:buClr>
                    <a:schemeClr val="tx1"/>
                  </a:buClr>
                  <a:buNone/>
                  <a:tabLst>
                    <a:tab pos="3594100" algn="ctr"/>
                    <a:tab pos="6991350" algn="r"/>
                  </a:tabLst>
                </a:pPr>
                <a:r>
                  <a:rPr lang="en-US" sz="1800" dirty="0">
                    <a:solidFill>
                      <a:schemeClr val="bg1"/>
                    </a:solidFill>
                  </a:rPr>
                  <a:t>	</a:t>
                </a:r>
                <a14:m>
                  <m:oMath xmlns:m="http://schemas.openxmlformats.org/officeDocument/2006/math">
                    <m:sSub>
                      <m:sSubPr>
                        <m:ctrlPr>
                          <a:rPr lang="en-US" sz="1800" i="1" dirty="0">
                            <a:solidFill>
                              <a:schemeClr val="bg1"/>
                            </a:solidFill>
                            <a:latin typeface="Cambria Math" panose="02040503050406030204" pitchFamily="18" charset="0"/>
                          </a:rPr>
                        </m:ctrlPr>
                      </m:sSubPr>
                      <m:e>
                        <m:r>
                          <a:rPr lang="en-US" sz="1800" i="1" dirty="0">
                            <a:solidFill>
                              <a:schemeClr val="bg1"/>
                            </a:solidFill>
                            <a:latin typeface="Cambria Math" panose="02040503050406030204" pitchFamily="18" charset="0"/>
                          </a:rPr>
                          <m:t>𝑟</m:t>
                        </m:r>
                      </m:e>
                      <m:sub>
                        <m:r>
                          <a:rPr lang="en-US" sz="1800" i="1" dirty="0">
                            <a:solidFill>
                              <a:schemeClr val="bg1"/>
                            </a:solidFill>
                            <a:latin typeface="Cambria Math" panose="02040503050406030204" pitchFamily="18" charset="0"/>
                          </a:rPr>
                          <m:t>𝑠</m:t>
                        </m:r>
                      </m:sub>
                    </m:sSub>
                    <m:r>
                      <a:rPr lang="en-US" sz="1800" i="1" dirty="0">
                        <a:solidFill>
                          <a:schemeClr val="bg1"/>
                        </a:solidFill>
                        <a:latin typeface="Cambria Math" panose="02040503050406030204" pitchFamily="18" charset="0"/>
                      </a:rPr>
                      <m:t>≡</m:t>
                    </m:r>
                    <m:f>
                      <m:fPr>
                        <m:ctrlPr>
                          <a:rPr lang="aa-ET"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𝐺𝑀</m:t>
                        </m:r>
                      </m:num>
                      <m:den>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𝑐</m:t>
                            </m:r>
                          </m:e>
                          <m:sup>
                            <m:r>
                              <a:rPr lang="en-US" sz="1800" i="1">
                                <a:solidFill>
                                  <a:schemeClr val="bg1"/>
                                </a:solidFill>
                                <a:latin typeface="Cambria Math" panose="02040503050406030204" pitchFamily="18" charset="0"/>
                              </a:rPr>
                              <m:t>2</m:t>
                            </m:r>
                          </m:sup>
                        </m:sSup>
                      </m:den>
                    </m:f>
                  </m:oMath>
                </a14:m>
                <a:r>
                  <a:rPr lang="en-US" sz="1800" dirty="0">
                    <a:solidFill>
                      <a:prstClr val="black"/>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(16)</a:t>
                </a:r>
              </a:p>
              <a:p>
                <a:pPr lvl="0">
                  <a:lnSpc>
                    <a:spcPct val="150000"/>
                  </a:lnSpc>
                  <a:buClr>
                    <a:schemeClr val="tx1"/>
                  </a:buClr>
                  <a:tabLst>
                    <a:tab pos="3594100" algn="ctr"/>
                    <a:tab pos="6991350" algn="r"/>
                  </a:tabLst>
                </a:pPr>
                <a:r>
                  <a:rPr lang="en-US" sz="1800" dirty="0">
                    <a:solidFill>
                      <a:schemeClr val="bg1"/>
                    </a:solidFill>
                    <a:latin typeface="Verdana" panose="020B0604030504040204" pitchFamily="34" charset="0"/>
                    <a:ea typeface="Verdana" panose="020B0604030504040204" pitchFamily="34" charset="0"/>
                  </a:rPr>
                  <a:t>Dimensionless gravitational potential energy</a:t>
                </a:r>
              </a:p>
              <a:p>
                <a:pPr marL="0" lvl="0" indent="0">
                  <a:lnSpc>
                    <a:spcPct val="150000"/>
                  </a:lnSpc>
                  <a:buClr>
                    <a:schemeClr val="tx1"/>
                  </a:buClr>
                  <a:buNone/>
                  <a:tabLst>
                    <a:tab pos="3594100" algn="ctr"/>
                    <a:tab pos="6991350" algn="r"/>
                  </a:tabLst>
                </a:pPr>
                <a:r>
                  <a:rPr lang="en-US" sz="1800" dirty="0">
                    <a:solidFill>
                      <a:schemeClr val="bg1"/>
                    </a:solidFill>
                    <a:ea typeface="Cambria Math" panose="02040503050406030204" pitchFamily="18" charset="0"/>
                  </a:rPr>
                  <a:t>	</a:t>
                </a:r>
                <a14:m>
                  <m:oMath xmlns:m="http://schemas.openxmlformats.org/officeDocument/2006/math">
                    <m:r>
                      <a:rPr lang="aa-ET" sz="1800" i="1">
                        <a:solidFill>
                          <a:schemeClr val="bg1"/>
                        </a:solidFill>
                        <a:latin typeface="Cambria Math" panose="02040503050406030204" pitchFamily="18" charset="0"/>
                        <a:ea typeface="Cambria Math" panose="02040503050406030204" pitchFamily="18" charset="0"/>
                      </a:rPr>
                      <m:t>𝜙</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𝑟</m:t>
                        </m:r>
                      </m:e>
                    </m:d>
                    <m:r>
                      <a:rPr lang="en-US" sz="1800" i="1">
                        <a:solidFill>
                          <a:schemeClr val="bg1"/>
                        </a:solidFill>
                        <a:latin typeface="Cambria Math" panose="02040503050406030204" pitchFamily="18" charset="0"/>
                        <a:ea typeface="Cambria Math" panose="02040503050406030204" pitchFamily="18" charset="0"/>
                      </a:rPr>
                      <m:t>=</m:t>
                    </m:r>
                    <m:f>
                      <m:fPr>
                        <m:ctrlPr>
                          <a:rPr lang="aa-ET" sz="1800" i="1">
                            <a:solidFill>
                              <a:schemeClr val="bg1"/>
                            </a:solidFill>
                            <a:latin typeface="Cambria Math" panose="02040503050406030204" pitchFamily="18" charset="0"/>
                          </a:rPr>
                        </m:ctrlPr>
                      </m:fPr>
                      <m:num>
                        <m:sSub>
                          <m:sSubPr>
                            <m:ctrlPr>
                              <a:rPr lang="en-US" sz="1800" i="1" dirty="0">
                                <a:solidFill>
                                  <a:schemeClr val="bg1"/>
                                </a:solidFill>
                                <a:latin typeface="Cambria Math" panose="02040503050406030204" pitchFamily="18" charset="0"/>
                              </a:rPr>
                            </m:ctrlPr>
                          </m:sSubPr>
                          <m:e>
                            <m:r>
                              <a:rPr lang="en-US" sz="1800" i="1" dirty="0">
                                <a:solidFill>
                                  <a:schemeClr val="bg1"/>
                                </a:solidFill>
                                <a:latin typeface="Cambria Math" panose="02040503050406030204" pitchFamily="18" charset="0"/>
                              </a:rPr>
                              <m:t>𝑟</m:t>
                            </m:r>
                          </m:e>
                          <m:sub>
                            <m:r>
                              <a:rPr lang="en-US" sz="1800" i="1" dirty="0">
                                <a:solidFill>
                                  <a:schemeClr val="bg1"/>
                                </a:solidFill>
                                <a:latin typeface="Cambria Math" panose="02040503050406030204" pitchFamily="18" charset="0"/>
                              </a:rPr>
                              <m:t>𝑠</m:t>
                            </m:r>
                          </m:sub>
                        </m:sSub>
                      </m:num>
                      <m:den>
                        <m:r>
                          <a:rPr lang="en-US" sz="1800" i="1">
                            <a:solidFill>
                              <a:schemeClr val="bg1"/>
                            </a:solidFill>
                            <a:latin typeface="Cambria Math" panose="02040503050406030204" pitchFamily="18" charset="0"/>
                          </a:rPr>
                          <m:t>𝑟</m:t>
                        </m:r>
                      </m:den>
                    </m:f>
                  </m:oMath>
                </a14:m>
                <a:r>
                  <a:rPr lang="en-US" sz="1800" dirty="0">
                    <a:solidFill>
                      <a:prstClr val="black"/>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(17)</a:t>
                </a:r>
                <a:endParaRPr lang="he-IL" sz="1800" b="1" dirty="0">
                  <a:solidFill>
                    <a:schemeClr val="accent4">
                      <a:lumMod val="60000"/>
                      <a:lumOff val="40000"/>
                    </a:schemeClr>
                  </a:solidFill>
                  <a:latin typeface="Cambria Math" panose="02040503050406030204" pitchFamily="18" charset="0"/>
                  <a:ea typeface="Cambria Math" panose="02040503050406030204" pitchFamily="18" charset="0"/>
                </a:endParaRPr>
              </a:p>
              <a:p>
                <a:pPr>
                  <a:lnSpc>
                    <a:spcPct val="150000"/>
                  </a:lnSpc>
                  <a:buClr>
                    <a:schemeClr val="tx1"/>
                  </a:buClr>
                  <a:tabLst>
                    <a:tab pos="3594100" algn="ctr"/>
                    <a:tab pos="6991350" algn="r"/>
                  </a:tabLst>
                </a:pPr>
                <a:r>
                  <a:rPr lang="en-US" sz="1800" dirty="0">
                    <a:latin typeface="Verdana" panose="020B0604030504040204" pitchFamily="34" charset="0"/>
                    <a:ea typeface="Verdana" panose="020B0604030504040204" pitchFamily="34" charset="0"/>
                  </a:rPr>
                  <a:t>From </a:t>
                </a:r>
                <a:r>
                  <a:rPr lang="en-US" sz="1800" dirty="0">
                    <a:solidFill>
                      <a:schemeClr val="bg1"/>
                    </a:solidFill>
                    <a:latin typeface="Verdana" panose="020B0604030504040204" pitchFamily="34" charset="0"/>
                    <a:ea typeface="Verdana" panose="020B0604030504040204" pitchFamily="34" charset="0"/>
                  </a:rPr>
                  <a:t>equation</a:t>
                </a:r>
                <a:r>
                  <a:rPr lang="en-US" sz="1800" dirty="0">
                    <a:solidFill>
                      <a:schemeClr val="bg1">
                        <a:lumMod val="65000"/>
                      </a:schemeClr>
                    </a:solidFill>
                    <a:latin typeface="Verdana" panose="020B0604030504040204" pitchFamily="34" charset="0"/>
                    <a:ea typeface="Verdana" panose="020B0604030504040204" pitchFamily="34" charset="0"/>
                  </a:rPr>
                  <a:t> </a:t>
                </a:r>
                <a:r>
                  <a:rPr lang="en-US" sz="1800" dirty="0">
                    <a:solidFill>
                      <a:schemeClr val="bg1"/>
                    </a:solidFill>
                    <a:latin typeface="Verdana" panose="020B0604030504040204" pitchFamily="34" charset="0"/>
                    <a:ea typeface="Verdana" panose="020B0604030504040204" pitchFamily="34" charset="0"/>
                  </a:rPr>
                  <a:t>(17), </a:t>
                </a:r>
                <a:r>
                  <a:rPr lang="en-US" sz="1800" dirty="0">
                    <a:latin typeface="Verdana" panose="020B0604030504040204" pitchFamily="34" charset="0"/>
                    <a:ea typeface="Verdana" panose="020B0604030504040204" pitchFamily="34" charset="0"/>
                  </a:rPr>
                  <a:t>the RG metric is</a:t>
                </a:r>
              </a:p>
              <a:p>
                <a:pPr marL="0" indent="0">
                  <a:lnSpc>
                    <a:spcPct val="150000"/>
                  </a:lnSpc>
                  <a:buClr>
                    <a:schemeClr val="tx1"/>
                  </a:buClr>
                  <a:buNone/>
                  <a:tabLst>
                    <a:tab pos="3594100" algn="ctr"/>
                    <a:tab pos="6991350" algn="r"/>
                  </a:tabLst>
                </a:pP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𝑔</m:t>
                        </m:r>
                      </m:e>
                      <m:sub>
                        <m:r>
                          <a:rPr lang="aa-ET" sz="1800" i="1">
                            <a:latin typeface="Cambria Math" panose="02040503050406030204" pitchFamily="18" charset="0"/>
                            <a:ea typeface="Cambria Math" panose="02040503050406030204" pitchFamily="18" charset="0"/>
                          </a:rPr>
                          <m:t>𝛼𝛽</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aa-ET" sz="1800" i="1">
                            <a:latin typeface="Cambria Math" panose="02040503050406030204" pitchFamily="18" charset="0"/>
                            <a:ea typeface="Cambria Math" panose="02040503050406030204" pitchFamily="18" charset="0"/>
                          </a:rPr>
                          <m:t>𝜂</m:t>
                        </m:r>
                      </m:e>
                      <m:sub>
                        <m:r>
                          <a:rPr lang="aa-ET" sz="1800" i="1">
                            <a:latin typeface="Cambria Math" panose="02040503050406030204" pitchFamily="18" charset="0"/>
                            <a:ea typeface="Cambria Math" panose="02040503050406030204" pitchFamily="18" charset="0"/>
                          </a:rPr>
                          <m:t>𝛼𝛽</m:t>
                        </m:r>
                      </m:sub>
                    </m:sSub>
                    <m:r>
                      <a:rPr lang="en-US" sz="1800" i="1">
                        <a:solidFill>
                          <a:schemeClr val="bg1"/>
                        </a:solidFill>
                        <a:latin typeface="Cambria Math" panose="02040503050406030204" pitchFamily="18" charset="0"/>
                        <a:ea typeface="Cambria Math" panose="02040503050406030204" pitchFamily="18" charset="0"/>
                      </a:rPr>
                      <m:t>−</m:t>
                    </m:r>
                    <m:f>
                      <m:fPr>
                        <m:ctrlPr>
                          <a:rPr lang="aa-ET" sz="1800" i="1">
                            <a:solidFill>
                              <a:schemeClr val="bg1"/>
                            </a:solidFill>
                            <a:latin typeface="Cambria Math" panose="02040503050406030204" pitchFamily="18" charset="0"/>
                          </a:rPr>
                        </m:ctrlPr>
                      </m:fPr>
                      <m:num>
                        <m:sSub>
                          <m:sSubPr>
                            <m:ctrlPr>
                              <a:rPr lang="en-US" sz="1800" i="1" dirty="0">
                                <a:solidFill>
                                  <a:schemeClr val="bg1"/>
                                </a:solidFill>
                                <a:latin typeface="Cambria Math" panose="02040503050406030204" pitchFamily="18" charset="0"/>
                              </a:rPr>
                            </m:ctrlPr>
                          </m:sSubPr>
                          <m:e>
                            <m:r>
                              <a:rPr lang="en-US" sz="1800" i="1" dirty="0">
                                <a:solidFill>
                                  <a:schemeClr val="bg1"/>
                                </a:solidFill>
                                <a:latin typeface="Cambria Math" panose="02040503050406030204" pitchFamily="18" charset="0"/>
                              </a:rPr>
                              <m:t>𝑟</m:t>
                            </m:r>
                          </m:e>
                          <m:sub>
                            <m:r>
                              <a:rPr lang="en-US" sz="1800" i="1" dirty="0">
                                <a:solidFill>
                                  <a:schemeClr val="bg1"/>
                                </a:solidFill>
                                <a:latin typeface="Cambria Math" panose="02040503050406030204" pitchFamily="18" charset="0"/>
                              </a:rPr>
                              <m:t>𝑠</m:t>
                            </m:r>
                          </m:sub>
                        </m:sSub>
                      </m:num>
                      <m:den>
                        <m:r>
                          <a:rPr lang="en-US" sz="1800" i="1">
                            <a:solidFill>
                              <a:schemeClr val="bg1"/>
                            </a:solidFill>
                            <a:latin typeface="Cambria Math" panose="02040503050406030204" pitchFamily="18" charset="0"/>
                          </a:rPr>
                          <m:t>𝑟</m:t>
                        </m:r>
                      </m:den>
                    </m:f>
                    <m:sSub>
                      <m:sSubPr>
                        <m:ctrlPr>
                          <a:rPr lang="en-US" sz="1800" i="1">
                            <a:solidFill>
                              <a:schemeClr val="bg1"/>
                            </a:solidFill>
                            <a:latin typeface="Cambria Math" panose="02040503050406030204" pitchFamily="18" charset="0"/>
                            <a:ea typeface="Cambria Math" panose="02040503050406030204" pitchFamily="18" charset="0"/>
                          </a:rPr>
                        </m:ctrlPr>
                      </m:sSub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𝑦</m:t>
                            </m:r>
                          </m:e>
                        </m:acc>
                      </m:e>
                      <m:sub>
                        <m:r>
                          <a:rPr lang="el-GR" sz="1800" i="1">
                            <a:solidFill>
                              <a:schemeClr val="bg1"/>
                            </a:solidFill>
                            <a:latin typeface="Cambria Math" panose="02040503050406030204" pitchFamily="18" charset="0"/>
                            <a:ea typeface="Cambria Math" panose="02040503050406030204" pitchFamily="18" charset="0"/>
                          </a:rPr>
                          <m:t>𝛼</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𝑦</m:t>
                            </m:r>
                          </m:e>
                        </m:acc>
                      </m:e>
                      <m:sub>
                        <m:r>
                          <a:rPr lang="aa-ET" sz="1800" i="1">
                            <a:solidFill>
                              <a:schemeClr val="bg1"/>
                            </a:solidFill>
                            <a:latin typeface="Cambria Math" panose="02040503050406030204" pitchFamily="18" charset="0"/>
                            <a:ea typeface="Cambria Math" panose="02040503050406030204" pitchFamily="18" charset="0"/>
                          </a:rPr>
                          <m:t>𝛽</m:t>
                        </m:r>
                      </m:sub>
                    </m:sSub>
                  </m:oMath>
                </a14:m>
                <a:r>
                  <a:rPr lang="en-US" sz="1800" dirty="0">
                    <a:solidFill>
                      <a:prstClr val="black"/>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(18)</a:t>
                </a:r>
              </a:p>
              <a:p>
                <a:pPr>
                  <a:lnSpc>
                    <a:spcPct val="150000"/>
                  </a:lnSpc>
                  <a:buClr>
                    <a:schemeClr val="tx1"/>
                  </a:buClr>
                  <a:tabLst>
                    <a:tab pos="3594100" algn="ctr"/>
                    <a:tab pos="6991350" algn="r"/>
                  </a:tabLst>
                </a:pPr>
                <a:r>
                  <a:rPr lang="en-US" sz="1800" dirty="0">
                    <a:latin typeface="Verdana" panose="020B0604030504040204" pitchFamily="34" charset="0"/>
                    <a:ea typeface="Verdana" panose="020B0604030504040204" pitchFamily="34" charset="0"/>
                  </a:rPr>
                  <a:t>Lagrangian</a:t>
                </a:r>
              </a:p>
              <a:p>
                <a:pPr marL="0" indent="0">
                  <a:lnSpc>
                    <a:spcPct val="150000"/>
                  </a:lnSpc>
                  <a:buClr>
                    <a:schemeClr val="tx1"/>
                  </a:buClr>
                  <a:buNone/>
                  <a:tabLst>
                    <a:tab pos="3594100" algn="ctr"/>
                    <a:tab pos="6991350" algn="r"/>
                  </a:tabLst>
                </a:pPr>
                <a:r>
                  <a:rPr lang="en-US" sz="1800" dirty="0"/>
                  <a:t>	</a:t>
                </a:r>
                <a14:m>
                  <m:oMath xmlns:m="http://schemas.openxmlformats.org/officeDocument/2006/math">
                    <m:r>
                      <a:rPr lang="en-US" sz="1800" i="1">
                        <a:latin typeface="Cambria Math" panose="02040503050406030204" pitchFamily="18" charset="0"/>
                      </a:rPr>
                      <m:t>𝐿</m:t>
                    </m:r>
                    <m:r>
                      <a:rPr lang="en-US" sz="1800" i="1">
                        <a:latin typeface="Cambria Math" panose="02040503050406030204" pitchFamily="18" charset="0"/>
                      </a:rPr>
                      <m:t>=</m:t>
                    </m:r>
                    <m:r>
                      <a:rPr lang="en-US" sz="1800" i="1">
                        <a:latin typeface="Cambria Math" panose="02040503050406030204" pitchFamily="18" charset="0"/>
                      </a:rPr>
                      <m:t>𝑐</m:t>
                    </m:r>
                    <m:rad>
                      <m:radPr>
                        <m:degHide m:val="on"/>
                        <m:ctrlPr>
                          <a:rPr lang="en-US" sz="1800" i="1">
                            <a:latin typeface="Cambria Math" panose="02040503050406030204" pitchFamily="18" charset="0"/>
                          </a:rPr>
                        </m:ctrlPr>
                      </m:radPr>
                      <m:deg/>
                      <m:e>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𝜙</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𝑟</m:t>
                                </m:r>
                              </m:e>
                            </m:d>
                          </m:e>
                        </m:d>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𝑐</m:t>
                            </m:r>
                          </m:e>
                          <m:sup>
                            <m:r>
                              <a:rPr lang="en-US" sz="1800" i="1">
                                <a:solidFill>
                                  <a:schemeClr val="bg1"/>
                                </a:solidFill>
                                <a:latin typeface="Cambria Math" panose="02040503050406030204" pitchFamily="18" charset="0"/>
                              </a:rPr>
                              <m:t>2</m:t>
                            </m:r>
                          </m:sup>
                        </m:sSup>
                        <m:sSup>
                          <m:sSupPr>
                            <m:ctrlPr>
                              <a:rPr lang="en-US" sz="1800" i="1">
                                <a:solidFill>
                                  <a:schemeClr val="bg1"/>
                                </a:solidFill>
                                <a:latin typeface="Cambria Math" panose="02040503050406030204" pitchFamily="18" charset="0"/>
                              </a:rPr>
                            </m:ctrlPr>
                          </m:sSupPr>
                          <m:e>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𝑡</m:t>
                                </m:r>
                              </m:e>
                            </m:acc>
                          </m:e>
                          <m:sup>
                            <m:r>
                              <a:rPr lang="en-US" sz="1800" i="1">
                                <a:solidFill>
                                  <a:schemeClr val="bg1"/>
                                </a:solidFill>
                                <a:latin typeface="Cambria Math" panose="02040503050406030204" pitchFamily="18" charset="0"/>
                              </a:rPr>
                              <m:t>2</m:t>
                            </m:r>
                          </m:sup>
                        </m:sSup>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𝑐</m:t>
                        </m:r>
                        <m:r>
                          <a:rPr lang="en-US" sz="1800" i="1">
                            <a:solidFill>
                              <a:schemeClr val="bg1"/>
                            </a:solidFill>
                            <a:latin typeface="Cambria Math" panose="02040503050406030204" pitchFamily="18" charset="0"/>
                          </a:rPr>
                          <m:t>𝜙</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𝑟</m:t>
                            </m:r>
                          </m:e>
                        </m:d>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𝑡</m:t>
                            </m:r>
                          </m:e>
                        </m:acc>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𝑟</m:t>
                            </m:r>
                          </m:e>
                        </m:acc>
                        <m:r>
                          <a:rPr lang="en-US" sz="1800" i="1">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𝜙</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𝑟</m:t>
                                </m:r>
                              </m:e>
                            </m:d>
                          </m:e>
                        </m:d>
                        <m:sSup>
                          <m:sSupPr>
                            <m:ctrlPr>
                              <a:rPr lang="en-US" sz="1800" i="1">
                                <a:solidFill>
                                  <a:schemeClr val="bg1"/>
                                </a:solidFill>
                                <a:latin typeface="Cambria Math" panose="02040503050406030204" pitchFamily="18" charset="0"/>
                              </a:rPr>
                            </m:ctrlPr>
                          </m:sSupPr>
                          <m:e>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𝑟</m:t>
                                </m:r>
                              </m:e>
                            </m:acc>
                          </m:e>
                          <m:sup>
                            <m:r>
                              <a:rPr lang="en-US" sz="1800" i="1">
                                <a:solidFill>
                                  <a:schemeClr val="bg1"/>
                                </a:solidFill>
                                <a:latin typeface="Cambria Math" panose="02040503050406030204" pitchFamily="18" charset="0"/>
                              </a:rPr>
                              <m:t>2</m:t>
                            </m:r>
                          </m:sup>
                        </m:sSup>
                        <m:r>
                          <a:rPr lang="en-US" sz="1800" i="1">
                            <a:solidFill>
                              <a:schemeClr val="bg1"/>
                            </a:solidFill>
                            <a:latin typeface="Cambria Math" panose="02040503050406030204" pitchFamily="18" charset="0"/>
                          </a:rPr>
                          <m:t>−</m:t>
                        </m:r>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𝑟</m:t>
                            </m:r>
                          </m:e>
                          <m:sup>
                            <m:r>
                              <a:rPr lang="en-US" sz="1800" i="1">
                                <a:solidFill>
                                  <a:schemeClr val="bg1"/>
                                </a:solidFill>
                                <a:latin typeface="Cambria Math" panose="02040503050406030204" pitchFamily="18" charset="0"/>
                              </a:rPr>
                              <m:t>2</m:t>
                            </m:r>
                          </m:sup>
                        </m:sSup>
                        <m:sSup>
                          <m:sSupPr>
                            <m:ctrlPr>
                              <a:rPr lang="en-US" sz="1800" i="1">
                                <a:solidFill>
                                  <a:schemeClr val="bg1"/>
                                </a:solidFill>
                                <a:latin typeface="Cambria Math" panose="02040503050406030204" pitchFamily="18" charset="0"/>
                              </a:rPr>
                            </m:ctrlPr>
                          </m:sSupPr>
                          <m:e>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𝜑</m:t>
                                </m:r>
                              </m:e>
                            </m:acc>
                          </m:e>
                          <m:sup>
                            <m:r>
                              <a:rPr lang="en-US" sz="1800" i="1">
                                <a:solidFill>
                                  <a:schemeClr val="bg1"/>
                                </a:solidFill>
                                <a:latin typeface="Cambria Math" panose="02040503050406030204" pitchFamily="18" charset="0"/>
                              </a:rPr>
                              <m:t>2</m:t>
                            </m:r>
                          </m:sup>
                        </m:sSup>
                      </m:e>
                    </m:rad>
                  </m:oMath>
                </a14:m>
                <a:r>
                  <a:rPr lang="en-US" sz="1800" dirty="0">
                    <a:solidFill>
                      <a:prstClr val="black"/>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(19)</a:t>
                </a:r>
              </a:p>
              <a:p>
                <a:pPr>
                  <a:lnSpc>
                    <a:spcPct val="150000"/>
                  </a:lnSpc>
                  <a:buClr>
                    <a:schemeClr val="tx1"/>
                  </a:buClr>
                  <a:tabLst>
                    <a:tab pos="3594100" algn="ctr"/>
                    <a:tab pos="6991350" algn="r"/>
                  </a:tabLst>
                </a:pPr>
                <a:r>
                  <a:rPr lang="en-US" sz="1800" dirty="0">
                    <a:latin typeface="Verdana" panose="020B0604030504040204" pitchFamily="34" charset="0"/>
                    <a:ea typeface="Verdana" panose="020B0604030504040204" pitchFamily="34" charset="0"/>
                  </a:rPr>
                  <a:t>Conservation law from E-L:</a:t>
                </a:r>
              </a:p>
              <a:p>
                <a:pPr marL="0" indent="0">
                  <a:lnSpc>
                    <a:spcPct val="150000"/>
                  </a:lnSpc>
                  <a:buClr>
                    <a:schemeClr val="tx1"/>
                  </a:buClr>
                  <a:buNone/>
                  <a:tabLst>
                    <a:tab pos="3594100" algn="ctr"/>
                    <a:tab pos="6991350" algn="r"/>
                  </a:tabLst>
                </a:pPr>
                <a:r>
                  <a:rPr lang="en-US" sz="1800" dirty="0"/>
                  <a:t>	</a:t>
                </a:r>
                <a14:m>
                  <m:oMath xmlns:m="http://schemas.openxmlformats.org/officeDocument/2006/math">
                    <m:f>
                      <m:fPr>
                        <m:ctrlPr>
                          <a:rPr lang="aa-ET" sz="1800" i="1">
                            <a:latin typeface="Cambria Math" panose="02040503050406030204" pitchFamily="18" charset="0"/>
                          </a:rPr>
                        </m:ctrlPr>
                      </m:fPr>
                      <m:num>
                        <m:r>
                          <a:rPr lang="aa-ET"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𝐿</m:t>
                        </m:r>
                      </m:num>
                      <m:den>
                        <m:r>
                          <a:rPr lang="aa-ET"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𝑥</m:t>
                            </m:r>
                          </m:e>
                          <m:sup>
                            <m:r>
                              <a:rPr lang="aa-ET" sz="1800" i="1">
                                <a:latin typeface="Cambria Math" panose="02040503050406030204" pitchFamily="18" charset="0"/>
                                <a:ea typeface="Cambria Math" panose="02040503050406030204" pitchFamily="18" charset="0"/>
                              </a:rPr>
                              <m:t>𝛼</m:t>
                            </m:r>
                          </m:sup>
                        </m:sSup>
                      </m:den>
                    </m:f>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ea typeface="Cambria Math" panose="02040503050406030204" pitchFamily="18" charset="0"/>
                          </a:rPr>
                        </m:ctrlPr>
                      </m:dPr>
                      <m:e>
                        <m:r>
                          <m:rPr>
                            <m:nor/>
                          </m:rPr>
                          <a:rPr lang="en-US" sz="1800" dirty="0">
                            <a:latin typeface="Verdana" panose="020B0604030504040204" pitchFamily="34" charset="0"/>
                            <a:ea typeface="Verdana" panose="020B0604030504040204" pitchFamily="34" charset="0"/>
                          </a:rPr>
                          <m:t>momentum</m:t>
                        </m:r>
                      </m:e>
                    </m:d>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𝛼</m:t>
                        </m:r>
                      </m:sub>
                    </m:sSub>
                    <m:r>
                      <a:rPr lang="en-US" sz="1800" i="1">
                        <a:latin typeface="Cambria Math" panose="02040503050406030204" pitchFamily="18" charset="0"/>
                        <a:ea typeface="Cambria Math" panose="02040503050406030204" pitchFamily="18" charset="0"/>
                      </a:rPr>
                      <m:t>= </m:t>
                    </m:r>
                    <m:f>
                      <m:fPr>
                        <m:ctrlPr>
                          <a:rPr lang="aa-ET" sz="1800" i="1">
                            <a:latin typeface="Cambria Math" panose="02040503050406030204" pitchFamily="18" charset="0"/>
                          </a:rPr>
                        </m:ctrlPr>
                      </m:fPr>
                      <m:num>
                        <m:r>
                          <a:rPr lang="aa-ET"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𝐿</m:t>
                        </m:r>
                      </m:num>
                      <m:den>
                        <m:r>
                          <a:rPr lang="aa-ET"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acc>
                              <m:accPr>
                                <m:chr m:val="̇"/>
                                <m:ctrlPr>
                                  <a:rPr lang="aa-ET"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𝑥</m:t>
                                </m:r>
                              </m:e>
                            </m:acc>
                          </m:e>
                          <m:sup>
                            <m:r>
                              <a:rPr lang="aa-ET" sz="1800" i="1">
                                <a:latin typeface="Cambria Math" panose="02040503050406030204" pitchFamily="18" charset="0"/>
                                <a:ea typeface="Cambria Math" panose="02040503050406030204" pitchFamily="18" charset="0"/>
                              </a:rPr>
                              <m:t>𝛼</m:t>
                            </m:r>
                          </m:sup>
                        </m:sSup>
                      </m:den>
                    </m:f>
                    <m:r>
                      <a:rPr lang="en-US" sz="1800">
                        <a:latin typeface="Cambria Math" panose="02040503050406030204" pitchFamily="18" charset="0"/>
                        <a:ea typeface="Cambria Math" panose="02040503050406030204" pitchFamily="18" charset="0"/>
                      </a:rPr>
                      <m:t>=</m:t>
                    </m:r>
                    <m:r>
                      <m:rPr>
                        <m:sty m:val="p"/>
                      </m:rPr>
                      <a:rPr lang="en-US" sz="1800">
                        <a:latin typeface="Cambria Math" panose="02040503050406030204" pitchFamily="18" charset="0"/>
                        <a:ea typeface="Cambria Math" panose="02040503050406030204" pitchFamily="18" charset="0"/>
                      </a:rPr>
                      <m:t>const</m:t>
                    </m:r>
                    <m:r>
                      <a:rPr lang="en-US" sz="1800">
                        <a:latin typeface="Cambria Math" panose="02040503050406030204" pitchFamily="18" charset="0"/>
                        <a:ea typeface="Cambria Math" panose="02040503050406030204" pitchFamily="18" charset="0"/>
                      </a:rPr>
                      <m:t> </m:t>
                    </m:r>
                  </m:oMath>
                </a14:m>
                <a:endParaRPr lang="he-IL" sz="1800" dirty="0">
                  <a:latin typeface="Verdana" panose="020B0604030504040204" pitchFamily="34" charset="0"/>
                  <a:ea typeface="Verdana" panose="020B0604030504040204" pitchFamily="34" charset="0"/>
                </a:endParaRP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293494" y="234174"/>
                <a:ext cx="7372892" cy="6613687"/>
              </a:xfrm>
              <a:blipFill>
                <a:blip r:embed="rId2"/>
                <a:stretch>
                  <a:fillRect l="-496"/>
                </a:stretch>
              </a:blipFill>
            </p:spPr>
            <p:txBody>
              <a:bodyPr/>
              <a:lstStyle/>
              <a:p>
                <a:r>
                  <a:rPr lang="he-IL">
                    <a:noFill/>
                  </a:rPr>
                  <a:t> </a:t>
                </a:r>
              </a:p>
            </p:txBody>
          </p:sp>
        </mc:Fallback>
      </mc:AlternateContent>
      <p:pic>
        <p:nvPicPr>
          <p:cNvPr id="11" name="Picture 34" descr="The planet earth taken from the outer space">
            <a:extLst>
              <a:ext uri="{FF2B5EF4-FFF2-40B4-BE49-F238E27FC236}">
                <a16:creationId xmlns:a16="http://schemas.microsoft.com/office/drawing/2014/main" id="{AB735D3E-4CFE-4CDD-9E41-67B5E8E4A794}"/>
              </a:ext>
            </a:extLst>
          </p:cNvPr>
          <p:cNvPicPr>
            <a:picLocks noChangeAspect="1"/>
          </p:cNvPicPr>
          <p:nvPr/>
        </p:nvPicPr>
        <p:blipFill rotWithShape="1">
          <a:blip r:embed="rId3"/>
          <a:srcRect l="60510" t="1" r="34547" b="1"/>
          <a:stretch/>
        </p:blipFill>
        <p:spPr>
          <a:xfrm>
            <a:off x="11669434" y="-10142"/>
            <a:ext cx="519518" cy="6857990"/>
          </a:xfrm>
          <a:prstGeom prst="rect">
            <a:avLst/>
          </a:prstGeom>
        </p:spPr>
      </p:pic>
      <p:sp>
        <p:nvSpPr>
          <p:cNvPr id="6" name="מציין מיקום של מספר שקופית 5">
            <a:extLst>
              <a:ext uri="{FF2B5EF4-FFF2-40B4-BE49-F238E27FC236}">
                <a16:creationId xmlns:a16="http://schemas.microsoft.com/office/drawing/2014/main" id="{B97FB18C-72A0-44C1-BA77-A2A7E7A85DFD}"/>
              </a:ext>
            </a:extLst>
          </p:cNvPr>
          <p:cNvSpPr>
            <a:spLocks noGrp="1"/>
          </p:cNvSpPr>
          <p:nvPr>
            <p:ph type="sldNum" sz="quarter" idx="12"/>
          </p:nvPr>
        </p:nvSpPr>
        <p:spPr/>
        <p:txBody>
          <a:bodyPr/>
          <a:lstStyle/>
          <a:p>
            <a:fld id="{A87A4B64-AD93-4496-8E8A-37D6101AAA0C}" type="slidenum">
              <a:rPr lang="en-US" smtClean="0"/>
              <a:t>15</a:t>
            </a:fld>
            <a:endParaRPr lang="en-US"/>
          </a:p>
        </p:txBody>
      </p:sp>
    </p:spTree>
    <p:extLst>
      <p:ext uri="{BB962C8B-B14F-4D97-AF65-F5344CB8AC3E}">
        <p14:creationId xmlns:p14="http://schemas.microsoft.com/office/powerpoint/2010/main" val="19005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672432"/>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EVOLUTION EQUATION</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088984" y="234161"/>
                <a:ext cx="7529284" cy="6613687"/>
              </a:xfrm>
            </p:spPr>
            <p:txBody>
              <a:bodyPr anchor="t">
                <a:noAutofit/>
              </a:bodyPr>
              <a:lstStyle/>
              <a:p>
                <a:pPr>
                  <a:lnSpc>
                    <a:spcPct val="120000"/>
                  </a:lnSpc>
                  <a:spcBef>
                    <a:spcPts val="600"/>
                  </a:spcBef>
                  <a:tabLst>
                    <a:tab pos="3683000" algn="ctr"/>
                    <a:tab pos="7259638" algn="r"/>
                  </a:tabLst>
                </a:pPr>
                <a14:m>
                  <m:oMath xmlns:m="http://schemas.openxmlformats.org/officeDocument/2006/math">
                    <m:f>
                      <m:fPr>
                        <m:ctrlPr>
                          <a:rPr lang="aa-ET" sz="1700" i="1" smtClean="0">
                            <a:latin typeface="Cambria Math" panose="02040503050406030204" pitchFamily="18" charset="0"/>
                          </a:rPr>
                        </m:ctrlPr>
                      </m:fPr>
                      <m:num>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𝐿</m:t>
                        </m:r>
                      </m:num>
                      <m:den>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den>
                    </m:f>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0</m:t>
                    </m:r>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𝑝</m:t>
                        </m:r>
                      </m:e>
                      <m:sub>
                        <m:r>
                          <a:rPr lang="en-US" sz="1700" i="1">
                            <a:latin typeface="Cambria Math" panose="02040503050406030204" pitchFamily="18" charset="0"/>
                            <a:ea typeface="Cambria Math" panose="02040503050406030204" pitchFamily="18" charset="0"/>
                          </a:rPr>
                          <m:t>𝑡</m:t>
                        </m:r>
                      </m:sub>
                    </m:sSub>
                    <m:r>
                      <a:rPr lang="en-US" sz="1700" i="1">
                        <a:latin typeface="Cambria Math" panose="02040503050406030204" pitchFamily="18" charset="0"/>
                        <a:ea typeface="Cambria Math" panose="02040503050406030204" pitchFamily="18" charset="0"/>
                      </a:rPr>
                      <m:t> </m:t>
                    </m:r>
                  </m:oMath>
                </a14:m>
                <a:r>
                  <a:rPr lang="en-US" sz="1700" dirty="0">
                    <a:latin typeface="Verdana" panose="020B0604030504040204" pitchFamily="34" charset="0"/>
                    <a:ea typeface="Verdana" panose="020B0604030504040204" pitchFamily="34" charset="0"/>
                  </a:rPr>
                  <a:t>is a constant of motion, </a:t>
                </a:r>
                <a14:m>
                  <m:oMath xmlns:m="http://schemas.openxmlformats.org/officeDocument/2006/math">
                    <m:r>
                      <a:rPr lang="en-US" sz="1700">
                        <a:latin typeface="Cambria Math" panose="02040503050406030204" pitchFamily="18" charset="0"/>
                      </a:rPr>
                      <m:t> </m:t>
                    </m:r>
                  </m:oMath>
                </a14:m>
                <a:endParaRPr lang="en-US" sz="1700" dirty="0">
                  <a:latin typeface="Cambria Math" panose="02040503050406030204" pitchFamily="18" charset="0"/>
                </a:endParaRPr>
              </a:p>
              <a:p>
                <a:pPr marL="0" indent="0">
                  <a:lnSpc>
                    <a:spcPct val="120000"/>
                  </a:lnSpc>
                  <a:spcBef>
                    <a:spcPts val="600"/>
                  </a:spcBef>
                  <a:buNone/>
                  <a:tabLst>
                    <a:tab pos="3683000" algn="ctr"/>
                    <a:tab pos="7259638" algn="r"/>
                  </a:tabLst>
                </a:pPr>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𝑝</m:t>
                        </m:r>
                      </m:e>
                      <m:sub>
                        <m:r>
                          <a:rPr lang="en-US" sz="1700" i="1">
                            <a:latin typeface="Cambria Math" panose="02040503050406030204" pitchFamily="18" charset="0"/>
                          </a:rPr>
                          <m:t>𝑡</m:t>
                        </m:r>
                      </m:sub>
                    </m:sSub>
                    <m:r>
                      <a:rPr lang="en-US" sz="1700" i="1">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𝑐</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𝑐𝑜𝑛𝑠𝑡</m:t>
                    </m:r>
                  </m:oMath>
                </a14:m>
                <a:r>
                  <a:rPr lang="en-US" sz="1700" i="1" dirty="0">
                    <a:solidFill>
                      <a:schemeClr val="bg1"/>
                    </a:solidFill>
                    <a:latin typeface="Cambria Math" panose="02040503050406030204" pitchFamily="18"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(20)</a:t>
                </a:r>
              </a:p>
              <a:p>
                <a:pPr>
                  <a:lnSpc>
                    <a:spcPct val="120000"/>
                  </a:lnSpc>
                  <a:spcBef>
                    <a:spcPts val="600"/>
                  </a:spcBef>
                  <a:tabLst>
                    <a:tab pos="3683000" algn="ctr"/>
                    <a:tab pos="7259638" algn="r"/>
                  </a:tabLst>
                </a:pPr>
                <a:r>
                  <a:rPr lang="en-US" sz="1700" dirty="0">
                    <a:solidFill>
                      <a:schemeClr val="bg1"/>
                    </a:solidFill>
                    <a:latin typeface="Verdana" panose="020B0604030504040204" pitchFamily="34" charset="0"/>
                    <a:ea typeface="Verdana" panose="020B0604030504040204" pitchFamily="34" charset="0"/>
                  </a:rPr>
                  <a:t>To obtain a constant of motion depending only on the state </a:t>
                </a:r>
                <a14:m>
                  <m:oMath xmlns:m="http://schemas.openxmlformats.org/officeDocument/2006/math">
                    <m:r>
                      <a:rPr lang="en-US" sz="1700" i="1">
                        <a:solidFill>
                          <a:schemeClr val="bg1"/>
                        </a:solidFill>
                        <a:latin typeface="Cambria Math" panose="02040503050406030204" pitchFamily="18" charset="0"/>
                        <a:ea typeface="Verdana" panose="020B0604030504040204" pitchFamily="34" charset="0"/>
                      </a:rPr>
                      <m:t>(</m:t>
                    </m:r>
                    <m:r>
                      <a:rPr lang="en-US" sz="1700" i="1">
                        <a:solidFill>
                          <a:schemeClr val="bg1"/>
                        </a:solidFill>
                        <a:latin typeface="Cambria Math" panose="02040503050406030204" pitchFamily="18" charset="0"/>
                        <a:ea typeface="Verdana" panose="020B0604030504040204" pitchFamily="34" charset="0"/>
                      </a:rPr>
                      <m:t>𝑟</m:t>
                    </m:r>
                    <m:r>
                      <a:rPr lang="en-US" sz="1700" i="1">
                        <a:solidFill>
                          <a:schemeClr val="bg1"/>
                        </a:solidFill>
                        <a:latin typeface="Cambria Math" panose="02040503050406030204" pitchFamily="18" charset="0"/>
                        <a:ea typeface="Verdana" panose="020B0604030504040204" pitchFamily="34" charset="0"/>
                      </a:rPr>
                      <m:t>, </m:t>
                    </m:r>
                    <m:acc>
                      <m:accPr>
                        <m:chr m:val="̇"/>
                        <m:ctrlPr>
                          <a:rPr lang="en-US" sz="1700" i="1">
                            <a:solidFill>
                              <a:schemeClr val="bg1"/>
                            </a:solidFill>
                            <a:latin typeface="Cambria Math" panose="02040503050406030204" pitchFamily="18" charset="0"/>
                            <a:ea typeface="Verdana" panose="020B0604030504040204" pitchFamily="34" charset="0"/>
                          </a:rPr>
                        </m:ctrlPr>
                      </m:accPr>
                      <m:e>
                        <m:r>
                          <a:rPr lang="en-US" sz="1700" i="1">
                            <a:solidFill>
                              <a:schemeClr val="bg1"/>
                            </a:solidFill>
                            <a:latin typeface="Cambria Math" panose="02040503050406030204" pitchFamily="18" charset="0"/>
                            <a:ea typeface="Verdana" panose="020B0604030504040204" pitchFamily="34" charset="0"/>
                          </a:rPr>
                          <m:t>𝑟</m:t>
                        </m:r>
                      </m:e>
                    </m:acc>
                    <m:r>
                      <a:rPr lang="en-US" sz="1700" i="1">
                        <a:solidFill>
                          <a:schemeClr val="bg1"/>
                        </a:solidFill>
                        <a:latin typeface="Cambria Math" panose="02040503050406030204" pitchFamily="18" charset="0"/>
                        <a:ea typeface="Verdana" panose="020B0604030504040204" pitchFamily="34" charset="0"/>
                      </a:rPr>
                      <m:t>)</m:t>
                    </m:r>
                  </m:oMath>
                </a14:m>
                <a:r>
                  <a:rPr lang="en-US" sz="1700" dirty="0">
                    <a:solidFill>
                      <a:schemeClr val="bg1"/>
                    </a:solidFill>
                    <a:latin typeface="Verdana" panose="020B0604030504040204" pitchFamily="34" charset="0"/>
                    <a:ea typeface="Verdana" panose="020B0604030504040204" pitchFamily="34" charset="0"/>
                  </a:rPr>
                  <a:t> and not time </a:t>
                </a:r>
                <a14:m>
                  <m:oMath xmlns:m="http://schemas.openxmlformats.org/officeDocument/2006/math">
                    <m:r>
                      <a:rPr lang="en-US" sz="1700" i="1">
                        <a:solidFill>
                          <a:schemeClr val="bg1"/>
                        </a:solidFill>
                        <a:latin typeface="Cambria Math" panose="02040503050406030204" pitchFamily="18" charset="0"/>
                        <a:ea typeface="Verdana" panose="020B0604030504040204" pitchFamily="34" charset="0"/>
                      </a:rPr>
                      <m:t>(</m:t>
                    </m:r>
                    <m:acc>
                      <m:accPr>
                        <m:chr m:val="̇"/>
                        <m:ctrlPr>
                          <a:rPr lang="en-US" sz="1700" i="1">
                            <a:solidFill>
                              <a:schemeClr val="bg1"/>
                            </a:solidFill>
                            <a:latin typeface="Cambria Math" panose="02040503050406030204" pitchFamily="18" charset="0"/>
                            <a:ea typeface="Verdana" panose="020B0604030504040204" pitchFamily="34" charset="0"/>
                          </a:rPr>
                        </m:ctrlPr>
                      </m:accPr>
                      <m:e>
                        <m:r>
                          <a:rPr lang="en-US" sz="1700" i="1">
                            <a:solidFill>
                              <a:schemeClr val="bg1"/>
                            </a:solidFill>
                            <a:latin typeface="Cambria Math" panose="02040503050406030204" pitchFamily="18" charset="0"/>
                            <a:ea typeface="Verdana" panose="020B0604030504040204" pitchFamily="34" charset="0"/>
                          </a:rPr>
                          <m:t>𝑡</m:t>
                        </m:r>
                      </m:e>
                    </m:acc>
                    <m:r>
                      <a:rPr lang="en-US" sz="1700" i="1">
                        <a:solidFill>
                          <a:schemeClr val="bg1"/>
                        </a:solidFill>
                        <a:latin typeface="Cambria Math" panose="02040503050406030204" pitchFamily="18" charset="0"/>
                        <a:ea typeface="Verdana" panose="020B0604030504040204" pitchFamily="34" charset="0"/>
                      </a:rPr>
                      <m:t>)</m:t>
                    </m:r>
                  </m:oMath>
                </a14:m>
                <a:r>
                  <a:rPr lang="en-US" sz="1700" dirty="0">
                    <a:solidFill>
                      <a:schemeClr val="bg1"/>
                    </a:solidFill>
                    <a:latin typeface="Verdana" panose="020B0604030504040204" pitchFamily="34" charset="0"/>
                    <a:ea typeface="Verdana" panose="020B0604030504040204" pitchFamily="34" charset="0"/>
                  </a:rPr>
                  <a:t> </a:t>
                </a:r>
                <a14:m>
                  <m:oMath xmlns:m="http://schemas.openxmlformats.org/officeDocument/2006/math">
                    <m:r>
                      <a:rPr lang="en-US" sz="1700" i="1" dirty="0">
                        <a:solidFill>
                          <a:schemeClr val="bg1"/>
                        </a:solidFill>
                        <a:latin typeface="Cambria Math" panose="02040503050406030204" pitchFamily="18" charset="0"/>
                        <a:ea typeface="Verdana" panose="020B0604030504040204" pitchFamily="34" charset="0"/>
                      </a:rPr>
                      <m:t>→</m:t>
                    </m:r>
                  </m:oMath>
                </a14:m>
                <a:r>
                  <a:rPr lang="en-US" sz="1700" dirty="0">
                    <a:solidFill>
                      <a:schemeClr val="bg1"/>
                    </a:solidFill>
                    <a:latin typeface="Verdana" panose="020B0604030504040204" pitchFamily="34" charset="0"/>
                    <a:ea typeface="Verdana" panose="020B0604030504040204" pitchFamily="34" charset="0"/>
                  </a:rPr>
                  <a:t> (energy)</a:t>
                </a:r>
              </a:p>
              <a:p>
                <a:pPr marL="0" indent="0" defTabSz="919163">
                  <a:lnSpc>
                    <a:spcPct val="120000"/>
                  </a:lnSpc>
                  <a:spcBef>
                    <a:spcPts val="600"/>
                  </a:spcBef>
                  <a:buNone/>
                  <a:tabLst>
                    <a:tab pos="3683000" algn="ctr"/>
                    <a:tab pos="7259638" algn="r"/>
                  </a:tabLst>
                </a:pPr>
                <a14:m>
                  <m:oMath xmlns:m="http://schemas.openxmlformats.org/officeDocument/2006/math">
                    <m:r>
                      <a:rPr lang="en-US" sz="1650" i="1">
                        <a:solidFill>
                          <a:schemeClr val="bg1"/>
                        </a:solidFill>
                        <a:latin typeface="Cambria Math" panose="02040503050406030204" pitchFamily="18" charset="0"/>
                      </a:rPr>
                      <m:t>⟹</m:t>
                    </m:r>
                    <m:sSup>
                      <m:sSupPr>
                        <m:ctrlPr>
                          <a:rPr lang="en-US" sz="1650" i="1">
                            <a:latin typeface="Cambria Math" panose="02040503050406030204" pitchFamily="18" charset="0"/>
                          </a:rPr>
                        </m:ctrlPr>
                      </m:sSupPr>
                      <m:e>
                        <m:d>
                          <m:dPr>
                            <m:ctrlPr>
                              <a:rPr lang="en-US" sz="1650" i="1">
                                <a:latin typeface="Cambria Math" panose="02040503050406030204" pitchFamily="18" charset="0"/>
                              </a:rPr>
                            </m:ctrlPr>
                          </m:dPr>
                          <m:e>
                            <m:f>
                              <m:fPr>
                                <m:ctrlPr>
                                  <a:rPr lang="en-US" sz="1650" i="1">
                                    <a:latin typeface="Cambria Math" panose="02040503050406030204" pitchFamily="18" charset="0"/>
                                  </a:rPr>
                                </m:ctrlPr>
                              </m:fPr>
                              <m:num>
                                <m:sSub>
                                  <m:sSubPr>
                                    <m:ctrlPr>
                                      <a:rPr lang="en-US" sz="1650" i="1">
                                        <a:latin typeface="Cambria Math" panose="02040503050406030204" pitchFamily="18" charset="0"/>
                                      </a:rPr>
                                    </m:ctrlPr>
                                  </m:sSubPr>
                                  <m:e>
                                    <m:r>
                                      <a:rPr lang="en-US" sz="1650" i="1">
                                        <a:latin typeface="Cambria Math" panose="02040503050406030204" pitchFamily="18" charset="0"/>
                                      </a:rPr>
                                      <m:t>𝑝</m:t>
                                    </m:r>
                                  </m:e>
                                  <m:sub>
                                    <m:r>
                                      <a:rPr lang="en-US" sz="1650" i="1">
                                        <a:latin typeface="Cambria Math" panose="02040503050406030204" pitchFamily="18" charset="0"/>
                                      </a:rPr>
                                      <m:t>𝑡</m:t>
                                    </m:r>
                                  </m:sub>
                                </m:sSub>
                              </m:num>
                              <m:den>
                                <m:r>
                                  <a:rPr lang="en-US" sz="1650" i="1">
                                    <a:latin typeface="Cambria Math" panose="02040503050406030204" pitchFamily="18" charset="0"/>
                                  </a:rPr>
                                  <m:t>𝑐</m:t>
                                </m:r>
                              </m:den>
                            </m:f>
                          </m:e>
                        </m:d>
                      </m:e>
                      <m:sup>
                        <m:r>
                          <a:rPr lang="en-US" sz="1650" i="1">
                            <a:latin typeface="Cambria Math" panose="02040503050406030204" pitchFamily="18" charset="0"/>
                          </a:rPr>
                          <m:t>2</m:t>
                        </m:r>
                      </m:sup>
                    </m:sSup>
                    <m:r>
                      <a:rPr lang="en-US" sz="1650" i="1">
                        <a:latin typeface="Cambria Math" panose="02040503050406030204" pitchFamily="18" charset="0"/>
                      </a:rPr>
                      <m:t>=</m:t>
                    </m:r>
                    <m:sSup>
                      <m:sSupPr>
                        <m:ctrlPr>
                          <a:rPr lang="en-US" sz="1650" i="1">
                            <a:solidFill>
                              <a:schemeClr val="bg1"/>
                            </a:solidFill>
                            <a:latin typeface="Cambria Math" panose="02040503050406030204" pitchFamily="18" charset="0"/>
                          </a:rPr>
                        </m:ctrlPr>
                      </m:sSupPr>
                      <m:e>
                        <m:r>
                          <a:rPr lang="en-US" sz="1650" i="1">
                            <a:solidFill>
                              <a:schemeClr val="bg1"/>
                            </a:solidFill>
                            <a:latin typeface="Cambria Math" panose="02040503050406030204" pitchFamily="18" charset="0"/>
                          </a:rPr>
                          <m:t> </m:t>
                        </m:r>
                        <m:sSup>
                          <m:sSupPr>
                            <m:ctrlPr>
                              <a:rPr lang="en-US" sz="1650" i="1">
                                <a:solidFill>
                                  <a:schemeClr val="bg1"/>
                                </a:solidFill>
                                <a:latin typeface="Cambria Math" panose="02040503050406030204" pitchFamily="18" charset="0"/>
                              </a:rPr>
                            </m:ctrlPr>
                          </m:sSupPr>
                          <m:e>
                            <m:d>
                              <m:dPr>
                                <m:ctrlPr>
                                  <a:rPr lang="en-US" sz="1650" i="1">
                                    <a:solidFill>
                                      <a:schemeClr val="bg1"/>
                                    </a:solidFill>
                                    <a:latin typeface="Cambria Math" panose="02040503050406030204" pitchFamily="18" charset="0"/>
                                  </a:rPr>
                                </m:ctrlPr>
                              </m:dPr>
                              <m:e>
                                <m:r>
                                  <a:rPr lang="en-US" sz="1650" i="1">
                                    <a:solidFill>
                                      <a:schemeClr val="bg1"/>
                                    </a:solidFill>
                                    <a:latin typeface="Cambria Math" panose="02040503050406030204" pitchFamily="18" charset="0"/>
                                  </a:rPr>
                                  <m:t>1</m:t>
                                </m:r>
                                <m:r>
                                  <a:rPr lang="en-US" sz="1650" i="1">
                                    <a:solidFill>
                                      <a:schemeClr val="bg1"/>
                                    </a:solidFill>
                                    <a:latin typeface="Cambria Math" panose="02040503050406030204" pitchFamily="18" charset="0"/>
                                  </a:rPr>
                                  <m:t>−</m:t>
                                </m:r>
                                <m:r>
                                  <a:rPr lang="en-US" sz="1650" i="1">
                                    <a:solidFill>
                                      <a:schemeClr val="bg1"/>
                                    </a:solidFill>
                                    <a:latin typeface="Cambria Math" panose="02040503050406030204" pitchFamily="18" charset="0"/>
                                  </a:rPr>
                                  <m:t>𝜙</m:t>
                                </m:r>
                                <m:d>
                                  <m:dPr>
                                    <m:ctrlPr>
                                      <a:rPr lang="en-US" sz="1650" i="1">
                                        <a:solidFill>
                                          <a:schemeClr val="bg1"/>
                                        </a:solidFill>
                                        <a:latin typeface="Cambria Math" panose="02040503050406030204" pitchFamily="18" charset="0"/>
                                      </a:rPr>
                                    </m:ctrlPr>
                                  </m:dPr>
                                  <m:e>
                                    <m:r>
                                      <a:rPr lang="en-US" sz="1650" i="1">
                                        <a:solidFill>
                                          <a:schemeClr val="bg1"/>
                                        </a:solidFill>
                                        <a:latin typeface="Cambria Math" panose="02040503050406030204" pitchFamily="18" charset="0"/>
                                      </a:rPr>
                                      <m:t>𝑟</m:t>
                                    </m:r>
                                  </m:e>
                                </m:d>
                              </m:e>
                            </m:d>
                          </m:e>
                          <m:sup>
                            <m:r>
                              <a:rPr lang="en-US" sz="1650" i="1">
                                <a:solidFill>
                                  <a:schemeClr val="bg1"/>
                                </a:solidFill>
                                <a:latin typeface="Cambria Math" panose="02040503050406030204" pitchFamily="18" charset="0"/>
                              </a:rPr>
                              <m:t>2</m:t>
                            </m:r>
                          </m:sup>
                        </m:sSup>
                        <m:r>
                          <a:rPr lang="en-US" sz="1650" i="1">
                            <a:solidFill>
                              <a:schemeClr val="bg1"/>
                            </a:solidFill>
                            <a:latin typeface="Cambria Math" panose="02040503050406030204" pitchFamily="18" charset="0"/>
                          </a:rPr>
                          <m:t>  </m:t>
                        </m:r>
                        <m:r>
                          <a:rPr lang="en-US" sz="1650" i="1">
                            <a:solidFill>
                              <a:schemeClr val="bg1"/>
                            </a:solidFill>
                            <a:latin typeface="Cambria Math" panose="02040503050406030204" pitchFamily="18" charset="0"/>
                          </a:rPr>
                          <m:t>𝑐</m:t>
                        </m:r>
                      </m:e>
                      <m:sup>
                        <m:r>
                          <a:rPr lang="en-US" sz="1650" i="1">
                            <a:solidFill>
                              <a:schemeClr val="bg1"/>
                            </a:solidFill>
                            <a:latin typeface="Cambria Math" panose="02040503050406030204" pitchFamily="18" charset="0"/>
                          </a:rPr>
                          <m:t>2</m:t>
                        </m:r>
                      </m:sup>
                    </m:sSup>
                    <m:sSup>
                      <m:sSupPr>
                        <m:ctrlPr>
                          <a:rPr lang="en-US" sz="1650" i="1">
                            <a:solidFill>
                              <a:schemeClr val="bg1"/>
                            </a:solidFill>
                            <a:latin typeface="Cambria Math" panose="02040503050406030204" pitchFamily="18" charset="0"/>
                          </a:rPr>
                        </m:ctrlPr>
                      </m:sSupPr>
                      <m:e>
                        <m:acc>
                          <m:accPr>
                            <m:chr m:val="̇"/>
                            <m:ctrlPr>
                              <a:rPr lang="en-US" sz="1650" i="1">
                                <a:solidFill>
                                  <a:schemeClr val="bg1"/>
                                </a:solidFill>
                                <a:latin typeface="Cambria Math" panose="02040503050406030204" pitchFamily="18" charset="0"/>
                              </a:rPr>
                            </m:ctrlPr>
                          </m:accPr>
                          <m:e>
                            <m:r>
                              <a:rPr lang="en-US" sz="1650" i="1">
                                <a:solidFill>
                                  <a:schemeClr val="bg1"/>
                                </a:solidFill>
                                <a:latin typeface="Cambria Math" panose="02040503050406030204" pitchFamily="18" charset="0"/>
                              </a:rPr>
                              <m:t>𝑡</m:t>
                            </m:r>
                          </m:e>
                        </m:acc>
                      </m:e>
                      <m:sup>
                        <m:r>
                          <a:rPr lang="en-US" sz="1650" i="1">
                            <a:solidFill>
                              <a:schemeClr val="bg1"/>
                            </a:solidFill>
                            <a:latin typeface="Cambria Math" panose="02040503050406030204" pitchFamily="18" charset="0"/>
                          </a:rPr>
                          <m:t>2</m:t>
                        </m:r>
                      </m:sup>
                    </m:sSup>
                    <m:r>
                      <a:rPr lang="en-US" sz="1650" i="1">
                        <a:solidFill>
                          <a:schemeClr val="bg1"/>
                        </a:solidFill>
                        <a:latin typeface="Cambria Math" panose="02040503050406030204" pitchFamily="18" charset="0"/>
                      </a:rPr>
                      <m:t>−</m:t>
                    </m:r>
                    <m:r>
                      <a:rPr lang="en-US" sz="1650" i="1">
                        <a:solidFill>
                          <a:schemeClr val="bg1"/>
                        </a:solidFill>
                        <a:latin typeface="Cambria Math" panose="02040503050406030204" pitchFamily="18" charset="0"/>
                      </a:rPr>
                      <m:t>2</m:t>
                    </m:r>
                    <m:r>
                      <a:rPr lang="en-US" sz="1650" i="1">
                        <a:solidFill>
                          <a:schemeClr val="bg1"/>
                        </a:solidFill>
                        <a:latin typeface="Cambria Math" panose="02040503050406030204" pitchFamily="18" charset="0"/>
                      </a:rPr>
                      <m:t>𝑐</m:t>
                    </m:r>
                    <m:r>
                      <a:rPr lang="en-US" sz="1650" i="1">
                        <a:solidFill>
                          <a:schemeClr val="bg1"/>
                        </a:solidFill>
                        <a:latin typeface="Cambria Math" panose="02040503050406030204" pitchFamily="18" charset="0"/>
                      </a:rPr>
                      <m:t>𝜙</m:t>
                    </m:r>
                    <m:d>
                      <m:dPr>
                        <m:ctrlPr>
                          <a:rPr lang="en-US" sz="1650" i="1">
                            <a:solidFill>
                              <a:schemeClr val="bg1"/>
                            </a:solidFill>
                            <a:latin typeface="Cambria Math" panose="02040503050406030204" pitchFamily="18" charset="0"/>
                          </a:rPr>
                        </m:ctrlPr>
                      </m:dPr>
                      <m:e>
                        <m:r>
                          <a:rPr lang="en-US" sz="1650" i="1">
                            <a:solidFill>
                              <a:schemeClr val="bg1"/>
                            </a:solidFill>
                            <a:latin typeface="Cambria Math" panose="02040503050406030204" pitchFamily="18" charset="0"/>
                          </a:rPr>
                          <m:t>𝑟</m:t>
                        </m:r>
                      </m:e>
                    </m:d>
                    <m:d>
                      <m:dPr>
                        <m:ctrlPr>
                          <a:rPr lang="en-US" sz="1650" i="1">
                            <a:solidFill>
                              <a:schemeClr val="bg1"/>
                            </a:solidFill>
                            <a:latin typeface="Cambria Math" panose="02040503050406030204" pitchFamily="18" charset="0"/>
                          </a:rPr>
                        </m:ctrlPr>
                      </m:dPr>
                      <m:e>
                        <m:r>
                          <a:rPr lang="en-US" sz="1650" i="1">
                            <a:solidFill>
                              <a:schemeClr val="bg1"/>
                            </a:solidFill>
                            <a:latin typeface="Cambria Math" panose="02040503050406030204" pitchFamily="18" charset="0"/>
                          </a:rPr>
                          <m:t>1</m:t>
                        </m:r>
                        <m:r>
                          <a:rPr lang="en-US" sz="1650" i="1">
                            <a:solidFill>
                              <a:schemeClr val="bg1"/>
                            </a:solidFill>
                            <a:latin typeface="Cambria Math" panose="02040503050406030204" pitchFamily="18" charset="0"/>
                          </a:rPr>
                          <m:t>−</m:t>
                        </m:r>
                        <m:r>
                          <a:rPr lang="en-US" sz="1650" i="1">
                            <a:solidFill>
                              <a:schemeClr val="bg1"/>
                            </a:solidFill>
                            <a:latin typeface="Cambria Math" panose="02040503050406030204" pitchFamily="18" charset="0"/>
                          </a:rPr>
                          <m:t>𝜙</m:t>
                        </m:r>
                        <m:d>
                          <m:dPr>
                            <m:ctrlPr>
                              <a:rPr lang="en-US" sz="1650" i="1">
                                <a:solidFill>
                                  <a:schemeClr val="bg1"/>
                                </a:solidFill>
                                <a:latin typeface="Cambria Math" panose="02040503050406030204" pitchFamily="18" charset="0"/>
                              </a:rPr>
                            </m:ctrlPr>
                          </m:dPr>
                          <m:e>
                            <m:r>
                              <a:rPr lang="en-US" sz="1650" i="1">
                                <a:solidFill>
                                  <a:schemeClr val="bg1"/>
                                </a:solidFill>
                                <a:latin typeface="Cambria Math" panose="02040503050406030204" pitchFamily="18" charset="0"/>
                              </a:rPr>
                              <m:t>𝑟</m:t>
                            </m:r>
                          </m:e>
                        </m:d>
                      </m:e>
                    </m:d>
                    <m:acc>
                      <m:accPr>
                        <m:chr m:val="̇"/>
                        <m:ctrlPr>
                          <a:rPr lang="en-US" sz="1650" i="1">
                            <a:latin typeface="Cambria Math" panose="02040503050406030204" pitchFamily="18" charset="0"/>
                          </a:rPr>
                        </m:ctrlPr>
                      </m:accPr>
                      <m:e>
                        <m:r>
                          <a:rPr lang="en-US" sz="1650" i="1">
                            <a:latin typeface="Cambria Math" panose="02040503050406030204" pitchFamily="18" charset="0"/>
                          </a:rPr>
                          <m:t>𝑡</m:t>
                        </m:r>
                      </m:e>
                    </m:acc>
                    <m:acc>
                      <m:accPr>
                        <m:chr m:val="̇"/>
                        <m:ctrlPr>
                          <a:rPr lang="en-US" sz="1650" i="1">
                            <a:latin typeface="Cambria Math" panose="02040503050406030204" pitchFamily="18" charset="0"/>
                          </a:rPr>
                        </m:ctrlPr>
                      </m:accPr>
                      <m:e>
                        <m:r>
                          <a:rPr lang="en-US" sz="1650" i="1">
                            <a:latin typeface="Cambria Math" panose="02040503050406030204" pitchFamily="18" charset="0"/>
                          </a:rPr>
                          <m:t>𝑟</m:t>
                        </m:r>
                      </m:e>
                    </m:acc>
                    <m:r>
                      <a:rPr lang="en-US" sz="1650" i="1">
                        <a:solidFill>
                          <a:schemeClr val="bg1"/>
                        </a:solidFill>
                        <a:latin typeface="Cambria Math" panose="02040503050406030204" pitchFamily="18" charset="0"/>
                      </a:rPr>
                      <m:t>+</m:t>
                    </m:r>
                    <m:r>
                      <a:rPr lang="en-US" sz="1650" i="1">
                        <a:solidFill>
                          <a:schemeClr val="bg1"/>
                        </a:solidFill>
                        <a:latin typeface="Cambria Math" panose="02040503050406030204" pitchFamily="18" charset="0"/>
                      </a:rPr>
                      <m:t>𝜙</m:t>
                    </m:r>
                    <m:sSup>
                      <m:sSupPr>
                        <m:ctrlPr>
                          <a:rPr lang="en-US" sz="1650" i="1">
                            <a:solidFill>
                              <a:schemeClr val="bg1"/>
                            </a:solidFill>
                            <a:latin typeface="Cambria Math" panose="02040503050406030204" pitchFamily="18" charset="0"/>
                          </a:rPr>
                        </m:ctrlPr>
                      </m:sSupPr>
                      <m:e>
                        <m:d>
                          <m:dPr>
                            <m:ctrlPr>
                              <a:rPr lang="en-US" sz="1650" i="1">
                                <a:solidFill>
                                  <a:schemeClr val="bg1"/>
                                </a:solidFill>
                                <a:latin typeface="Cambria Math" panose="02040503050406030204" pitchFamily="18" charset="0"/>
                              </a:rPr>
                            </m:ctrlPr>
                          </m:dPr>
                          <m:e>
                            <m:r>
                              <a:rPr lang="en-US" sz="1650" i="1">
                                <a:solidFill>
                                  <a:schemeClr val="bg1"/>
                                </a:solidFill>
                                <a:latin typeface="Cambria Math" panose="02040503050406030204" pitchFamily="18" charset="0"/>
                              </a:rPr>
                              <m:t>𝑟</m:t>
                            </m:r>
                          </m:e>
                        </m:d>
                      </m:e>
                      <m:sup>
                        <m:r>
                          <a:rPr lang="en-US" sz="1650" i="1">
                            <a:solidFill>
                              <a:schemeClr val="bg1"/>
                            </a:solidFill>
                            <a:latin typeface="Cambria Math" panose="02040503050406030204" pitchFamily="18" charset="0"/>
                          </a:rPr>
                          <m:t>2</m:t>
                        </m:r>
                      </m:sup>
                    </m:sSup>
                    <m:sSup>
                      <m:sSupPr>
                        <m:ctrlPr>
                          <a:rPr lang="en-US" sz="1650" i="1">
                            <a:solidFill>
                              <a:schemeClr val="bg1"/>
                            </a:solidFill>
                            <a:latin typeface="Cambria Math" panose="02040503050406030204" pitchFamily="18" charset="0"/>
                          </a:rPr>
                        </m:ctrlPr>
                      </m:sSupPr>
                      <m:e>
                        <m:acc>
                          <m:accPr>
                            <m:chr m:val="̇"/>
                            <m:ctrlPr>
                              <a:rPr lang="en-US" sz="1650" i="1">
                                <a:solidFill>
                                  <a:schemeClr val="bg1"/>
                                </a:solidFill>
                                <a:latin typeface="Cambria Math" panose="02040503050406030204" pitchFamily="18" charset="0"/>
                              </a:rPr>
                            </m:ctrlPr>
                          </m:accPr>
                          <m:e>
                            <m:r>
                              <a:rPr lang="en-US" sz="1650" i="1">
                                <a:solidFill>
                                  <a:schemeClr val="bg1"/>
                                </a:solidFill>
                                <a:latin typeface="Cambria Math" panose="02040503050406030204" pitchFamily="18" charset="0"/>
                              </a:rPr>
                              <m:t>𝑟</m:t>
                            </m:r>
                          </m:e>
                        </m:acc>
                      </m:e>
                      <m:sup>
                        <m:r>
                          <a:rPr lang="en-US" sz="1650" i="1">
                            <a:solidFill>
                              <a:schemeClr val="bg1"/>
                            </a:solidFill>
                            <a:latin typeface="Cambria Math" panose="02040503050406030204" pitchFamily="18" charset="0"/>
                          </a:rPr>
                          <m:t>2</m:t>
                        </m:r>
                      </m:sup>
                    </m:sSup>
                    <m:r>
                      <a:rPr lang="en-US" sz="1650" i="1">
                        <a:latin typeface="Cambria Math" panose="02040503050406030204" pitchFamily="18" charset="0"/>
                      </a:rPr>
                      <m:t>=</m:t>
                    </m:r>
                    <m:r>
                      <a:rPr lang="en-US" sz="1650" i="1">
                        <a:latin typeface="Cambria Math" panose="02040503050406030204" pitchFamily="18" charset="0"/>
                      </a:rPr>
                      <m:t>𝑐𝑜𝑛𝑠𝑡</m:t>
                    </m:r>
                  </m:oMath>
                </a14:m>
                <a:r>
                  <a:rPr lang="en-US" sz="1600" i="1" dirty="0">
                    <a:solidFill>
                      <a:schemeClr val="bg1"/>
                    </a:solidFill>
                    <a:latin typeface="Cambria Math" panose="02040503050406030204" pitchFamily="18"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(21)</a:t>
                </a:r>
              </a:p>
              <a:p>
                <a:pPr marL="0" indent="0" defTabSz="919163">
                  <a:lnSpc>
                    <a:spcPct val="120000"/>
                  </a:lnSpc>
                  <a:spcBef>
                    <a:spcPts val="600"/>
                  </a:spcBef>
                  <a:buNone/>
                  <a:tabLst>
                    <a:tab pos="3683000" algn="ctr"/>
                    <a:tab pos="7259638" algn="r"/>
                  </a:tabLst>
                </a:pPr>
                <a:endParaRPr lang="en-US" sz="1650" dirty="0">
                  <a:latin typeface="Verdana" panose="020B0604030504040204" pitchFamily="34" charset="0"/>
                  <a:ea typeface="Verdana" panose="020B0604030504040204" pitchFamily="34" charset="0"/>
                </a:endParaRPr>
              </a:p>
              <a:p>
                <a:pPr>
                  <a:lnSpc>
                    <a:spcPct val="120000"/>
                  </a:lnSpc>
                  <a:spcBef>
                    <a:spcPts val="600"/>
                  </a:spcBef>
                  <a:tabLst>
                    <a:tab pos="3683000" algn="ctr"/>
                    <a:tab pos="7259638" algn="r"/>
                  </a:tabLst>
                </a:pPr>
                <a:r>
                  <a:rPr lang="en-US" sz="1700" dirty="0">
                    <a:latin typeface="Verdana" panose="020B0604030504040204" pitchFamily="34" charset="0"/>
                    <a:ea typeface="Verdana" panose="020B0604030504040204" pitchFamily="34" charset="0"/>
                  </a:rPr>
                  <a:t>Four-velocity norm</a:t>
                </a:r>
              </a:p>
              <a:p>
                <a:pPr marL="0" indent="0">
                  <a:lnSpc>
                    <a:spcPct val="120000"/>
                  </a:lnSpc>
                  <a:spcBef>
                    <a:spcPts val="600"/>
                  </a:spcBef>
                  <a:buNone/>
                  <a:tabLst>
                    <a:tab pos="3683000" algn="ctr"/>
                    <a:tab pos="7259638" algn="r"/>
                  </a:tabLst>
                </a:pPr>
                <a:r>
                  <a:rPr lang="en-US" sz="1700" dirty="0">
                    <a:solidFill>
                      <a:schemeClr val="bg1"/>
                    </a:solidFill>
                    <a:latin typeface="Verdana" panose="020B0604030504040204" pitchFamily="34" charset="0"/>
                    <a:ea typeface="Verdana" panose="020B0604030504040204" pitchFamily="34" charset="0"/>
                  </a:rPr>
                  <a:t>	</a:t>
                </a:r>
                <a14:m>
                  <m:oMath xmlns:m="http://schemas.openxmlformats.org/officeDocument/2006/math">
                    <m:sSup>
                      <m:sSupPr>
                        <m:ctrlPr>
                          <a:rPr lang="en-US" sz="1700" i="1">
                            <a:solidFill>
                              <a:schemeClr val="bg1"/>
                            </a:solidFill>
                            <a:latin typeface="Cambria Math" panose="02040503050406030204" pitchFamily="18" charset="0"/>
                          </a:rPr>
                        </m:ctrlPr>
                      </m:sSupPr>
                      <m:e>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𝑢</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2</m:t>
                    </m:r>
                    <m:r>
                      <a:rPr lang="en-US" sz="1700" i="1">
                        <a:solidFill>
                          <a:schemeClr val="bg1"/>
                        </a:solidFill>
                        <a:latin typeface="Cambria Math" panose="02040503050406030204" pitchFamily="18" charset="0"/>
                      </a:rPr>
                      <m:t>𝑐</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𝑟</m:t>
                        </m:r>
                      </m:e>
                      <m:sup>
                        <m:r>
                          <a:rPr lang="en-US" sz="1700" i="1">
                            <a:solidFill>
                              <a:schemeClr val="bg1"/>
                            </a:solidFill>
                            <a:latin typeface="Cambria Math" panose="02040503050406030204" pitchFamily="18" charset="0"/>
                          </a:rPr>
                          <m:t>2</m:t>
                        </m:r>
                      </m:sup>
                    </m:sSup>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𝜑</m:t>
                            </m:r>
                          </m:e>
                        </m:acc>
                      </m:e>
                      <m:sup>
                        <m:r>
                          <a:rPr lang="en-US" sz="1700" i="1">
                            <a:solidFill>
                              <a:schemeClr val="bg1"/>
                            </a:solidFill>
                            <a:latin typeface="Cambria Math" panose="02040503050406030204" pitchFamily="18" charset="0"/>
                          </a:rPr>
                          <m:t>2</m:t>
                        </m:r>
                      </m:sup>
                    </m:sSup>
                  </m:oMath>
                </a14:m>
                <a:r>
                  <a:rPr lang="en-US" sz="1700" i="1" dirty="0">
                    <a:solidFill>
                      <a:schemeClr val="bg1"/>
                    </a:solidFill>
                    <a:latin typeface="Cambria Math" panose="02040503050406030204" pitchFamily="18"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(22)</a:t>
                </a:r>
                <a:endParaRPr lang="en-US" sz="1700" dirty="0">
                  <a:latin typeface="Verdana" panose="020B0604030504040204" pitchFamily="34" charset="0"/>
                  <a:ea typeface="Verdana" panose="020B0604030504040204" pitchFamily="34" charset="0"/>
                </a:endParaRPr>
              </a:p>
              <a:p>
                <a:pPr marL="0" indent="0">
                  <a:lnSpc>
                    <a:spcPct val="120000"/>
                  </a:lnSpc>
                  <a:spcBef>
                    <a:spcPts val="600"/>
                  </a:spcBef>
                  <a:buNone/>
                  <a:tabLst>
                    <a:tab pos="3683000" algn="ctr"/>
                    <a:tab pos="7259638" algn="r"/>
                  </a:tabLst>
                </a:pPr>
                <a14:m>
                  <m:oMathPara xmlns:m="http://schemas.openxmlformats.org/officeDocument/2006/math">
                    <m:oMathParaPr>
                      <m:jc m:val="centerGroup"/>
                    </m:oMathParaPr>
                    <m:oMath xmlns:m="http://schemas.openxmlformats.org/officeDocument/2006/math">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𝑝</m:t>
                                      </m:r>
                                    </m:e>
                                    <m:sub>
                                      <m:r>
                                        <a:rPr lang="en-US" sz="1700" i="1">
                                          <a:latin typeface="Cambria Math" panose="02040503050406030204" pitchFamily="18" charset="0"/>
                                        </a:rPr>
                                        <m:t>𝑡</m:t>
                                      </m:r>
                                    </m:sub>
                                  </m:sSub>
                                </m:num>
                                <m:den>
                                  <m:r>
                                    <a:rPr lang="en-US" sz="1700" i="1">
                                      <a:latin typeface="Cambria Math" panose="02040503050406030204" pitchFamily="18" charset="0"/>
                                    </a:rPr>
                                    <m:t>𝑐</m:t>
                                  </m:r>
                                </m:den>
                              </m:f>
                            </m:e>
                          </m:d>
                        </m:e>
                        <m:sup>
                          <m:r>
                            <a:rPr lang="en-US" sz="1700" i="1">
                              <a:latin typeface="Cambria Math" panose="02040503050406030204" pitchFamily="18" charset="0"/>
                            </a:rPr>
                            <m:t>2</m:t>
                          </m:r>
                        </m:sup>
                      </m:sSup>
                      <m:r>
                        <a:rPr lang="en-US" sz="1700" i="1">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latin typeface="Cambria Math" panose="02040503050406030204" pitchFamily="18" charset="0"/>
                            </a:rPr>
                          </m:ctrlPr>
                        </m:sSupPr>
                        <m:e>
                          <m:r>
                            <a:rPr lang="en-US" sz="1700" i="1">
                              <a:latin typeface="Cambria Math" panose="02040503050406030204" pitchFamily="18" charset="0"/>
                            </a:rPr>
                            <m:t>(</m:t>
                          </m:r>
                          <m:r>
                            <a:rPr lang="en-US" sz="1700" i="1">
                              <a:latin typeface="Cambria Math" panose="02040503050406030204" pitchFamily="18" charset="0"/>
                            </a:rPr>
                            <m:t>𝑢</m:t>
                          </m:r>
                        </m:e>
                        <m:sup>
                          <m:r>
                            <a:rPr lang="en-US" sz="1700" i="1">
                              <a:latin typeface="Cambria Math" panose="02040503050406030204" pitchFamily="18" charset="0"/>
                            </a:rPr>
                            <m:t>2</m:t>
                          </m:r>
                        </m:sup>
                      </m:sSup>
                      <m:r>
                        <a:rPr lang="en-US" sz="1700" i="1">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𝑐</m:t>
                          </m:r>
                        </m:e>
                        <m:sup>
                          <m:r>
                            <a:rPr lang="en-US" sz="1700" i="1">
                              <a:latin typeface="Cambria Math" panose="02040503050406030204" pitchFamily="18" charset="0"/>
                            </a:rPr>
                            <m:t>2</m:t>
                          </m:r>
                        </m:sup>
                      </m:sSup>
                      <m:r>
                        <a:rPr lang="en-US" sz="1700" i="1">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𝑟</m:t>
                              </m:r>
                            </m:e>
                            <m:sup>
                              <m:r>
                                <a:rPr lang="en-US" sz="1700" i="1">
                                  <a:solidFill>
                                    <a:schemeClr val="bg1"/>
                                  </a:solidFill>
                                  <a:latin typeface="Cambria Math" panose="02040503050406030204" pitchFamily="18" charset="0"/>
                                </a:rPr>
                                <m:t>2</m:t>
                              </m:r>
                            </m:sup>
                          </m:sSup>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𝜑</m:t>
                              </m:r>
                            </m:e>
                          </m:acc>
                        </m:e>
                        <m:sup>
                          <m:r>
                            <a:rPr lang="en-US" sz="1700" i="1">
                              <a:solidFill>
                                <a:schemeClr val="bg1"/>
                              </a:solidFill>
                              <a:latin typeface="Cambria Math" panose="02040503050406030204" pitchFamily="18" charset="0"/>
                            </a:rPr>
                            <m:t>2</m:t>
                          </m:r>
                        </m:sup>
                      </m:sSup>
                    </m:oMath>
                  </m:oMathPara>
                </a14:m>
                <a:endParaRPr lang="en-US" sz="1700" i="1" dirty="0">
                  <a:solidFill>
                    <a:schemeClr val="bg1"/>
                  </a:solidFill>
                  <a:latin typeface="Cambria Math" panose="02040503050406030204" pitchFamily="18" charset="0"/>
                </a:endParaRPr>
              </a:p>
              <a:p>
                <a:pPr marL="0" indent="0">
                  <a:lnSpc>
                    <a:spcPct val="100000"/>
                  </a:lnSpc>
                  <a:spcBef>
                    <a:spcPts val="600"/>
                  </a:spcBef>
                  <a:buNone/>
                  <a:tabLst>
                    <a:tab pos="3683000" algn="ctr"/>
                    <a:tab pos="7259638" algn="r"/>
                  </a:tabLst>
                </a:pPr>
                <a:r>
                  <a:rPr lang="en-US" sz="1700" dirty="0">
                    <a:solidFill>
                      <a:schemeClr val="bg1"/>
                    </a:solidFill>
                  </a:rPr>
                  <a:t>	</a:t>
                </a:r>
                <a14:m>
                  <m:oMath xmlns:m="http://schemas.openxmlformats.org/officeDocument/2006/math">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𝑐𝑜𝑛𝑠𝑡</m:t>
                    </m:r>
                  </m:oMath>
                </a14:m>
                <a:r>
                  <a:rPr lang="en-US" sz="1700" dirty="0">
                    <a:solidFill>
                      <a:schemeClr val="bg1"/>
                    </a:solidFill>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(23)</a:t>
                </a:r>
                <a:endParaRPr lang="en-US" sz="1700" dirty="0">
                  <a:solidFill>
                    <a:schemeClr val="bg1"/>
                  </a:solidFill>
                  <a:latin typeface="Verdana" panose="020B0604030504040204" pitchFamily="34" charset="0"/>
                  <a:ea typeface="Verdana" panose="020B0604030504040204" pitchFamily="34" charset="0"/>
                </a:endParaRPr>
              </a:p>
              <a:p>
                <a:pPr>
                  <a:lnSpc>
                    <a:spcPct val="100000"/>
                  </a:lnSpc>
                  <a:spcBef>
                    <a:spcPts val="600"/>
                  </a:spcBef>
                  <a:tabLst>
                    <a:tab pos="3683000" algn="ctr"/>
                    <a:tab pos="7259638" algn="r"/>
                  </a:tabLst>
                </a:pPr>
                <a14:m>
                  <m:oMath xmlns:m="http://schemas.openxmlformats.org/officeDocument/2006/math">
                    <m:f>
                      <m:fPr>
                        <m:ctrlPr>
                          <a:rPr lang="aa-ET" sz="1700" i="1">
                            <a:latin typeface="Cambria Math" panose="02040503050406030204" pitchFamily="18" charset="0"/>
                          </a:rPr>
                        </m:ctrlPr>
                      </m:fPr>
                      <m:num>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𝐿</m:t>
                        </m:r>
                      </m:num>
                      <m:den>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𝜑</m:t>
                        </m:r>
                      </m:den>
                    </m:f>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0</m:t>
                    </m:r>
                  </m:oMath>
                </a14:m>
                <a:r>
                  <a:rPr lang="en-US" sz="1700" dirty="0">
                    <a:latin typeface="Verdana" panose="020B0604030504040204" pitchFamily="34" charset="0"/>
                    <a:ea typeface="Verdana" panose="020B0604030504040204" pitchFamily="34" charset="0"/>
                  </a:rPr>
                  <a:t>, </a:t>
                </a:r>
                <a14:m>
                  <m:oMath xmlns:m="http://schemas.openxmlformats.org/officeDocument/2006/math">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𝑝</m:t>
                        </m:r>
                      </m:e>
                      <m:sub>
                        <m:r>
                          <a:rPr lang="en-US" sz="1700" i="1">
                            <a:latin typeface="Cambria Math" panose="02040503050406030204" pitchFamily="18" charset="0"/>
                            <a:ea typeface="Cambria Math" panose="02040503050406030204" pitchFamily="18" charset="0"/>
                          </a:rPr>
                          <m:t>𝜑</m:t>
                        </m:r>
                      </m:sub>
                    </m:sSub>
                    <m:r>
                      <a:rPr lang="en-US" sz="1700" i="1">
                        <a:latin typeface="Cambria Math" panose="02040503050406030204" pitchFamily="18" charset="0"/>
                        <a:ea typeface="Cambria Math" panose="02040503050406030204" pitchFamily="18" charset="0"/>
                      </a:rPr>
                      <m:t> </m:t>
                    </m:r>
                  </m:oMath>
                </a14:m>
                <a:r>
                  <a:rPr lang="en-US" sz="1700" dirty="0">
                    <a:latin typeface="Verdana" panose="020B0604030504040204" pitchFamily="34" charset="0"/>
                    <a:ea typeface="Verdana" panose="020B0604030504040204" pitchFamily="34" charset="0"/>
                  </a:rPr>
                  <a:t>is a constant of motion,</a:t>
                </a:r>
              </a:p>
              <a:p>
                <a:pPr marL="0" indent="0">
                  <a:lnSpc>
                    <a:spcPct val="100000"/>
                  </a:lnSpc>
                  <a:spcBef>
                    <a:spcPts val="600"/>
                  </a:spcBef>
                  <a:buNone/>
                  <a:tabLst>
                    <a:tab pos="3683000" algn="ctr"/>
                    <a:tab pos="7259638" algn="r"/>
                  </a:tabLst>
                </a:pPr>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𝑝</m:t>
                        </m:r>
                      </m:e>
                      <m:sub>
                        <m:r>
                          <a:rPr lang="en-US" sz="1700" i="1">
                            <a:latin typeface="Cambria Math" panose="02040503050406030204" pitchFamily="18" charset="0"/>
                          </a:rPr>
                          <m:t>𝜑</m:t>
                        </m:r>
                      </m:sub>
                    </m:sSub>
                    <m:r>
                      <a:rPr lang="en-US" sz="1700" i="1">
                        <a:latin typeface="Cambria Math" panose="02040503050406030204" pitchFamily="18" charset="0"/>
                      </a:rPr>
                      <m:t>= </m:t>
                    </m:r>
                    <m:r>
                      <a:rPr lang="en-US" sz="1700" i="1">
                        <a:latin typeface="Cambria Math" panose="02040503050406030204" pitchFamily="18" charset="0"/>
                      </a:rPr>
                      <m:t>𝐽</m:t>
                    </m:r>
                    <m:r>
                      <a:rPr lang="en-US" sz="1700" i="1">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𝑟</m:t>
                        </m:r>
                      </m:e>
                      <m:sup>
                        <m:r>
                          <a:rPr lang="en-US" sz="1700" i="1">
                            <a:latin typeface="Cambria Math" panose="02040503050406030204" pitchFamily="18" charset="0"/>
                          </a:rPr>
                          <m:t>2</m:t>
                        </m:r>
                      </m:sup>
                    </m:sSup>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𝜑</m:t>
                        </m:r>
                      </m:e>
                    </m:acc>
                  </m:oMath>
                </a14:m>
                <a:r>
                  <a:rPr lang="en-US" sz="1700" dirty="0">
                    <a:solidFill>
                      <a:schemeClr val="bg1"/>
                    </a:solidFill>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(24)</a:t>
                </a:r>
                <a:endParaRPr lang="en-US" sz="1700" dirty="0">
                  <a:latin typeface="Verdana" panose="020B0604030504040204" pitchFamily="34" charset="0"/>
                  <a:ea typeface="Verdana" panose="020B0604030504040204" pitchFamily="34" charset="0"/>
                </a:endParaRPr>
              </a:p>
              <a:p>
                <a:pPr>
                  <a:lnSpc>
                    <a:spcPct val="100000"/>
                  </a:lnSpc>
                  <a:spcBef>
                    <a:spcPts val="600"/>
                  </a:spcBef>
                  <a:tabLst>
                    <a:tab pos="3683000" algn="ctr"/>
                    <a:tab pos="7259638" algn="r"/>
                  </a:tabLst>
                </a:pPr>
                <a:r>
                  <a:rPr lang="en-US" sz="1700" dirty="0">
                    <a:latin typeface="Verdana" panose="020B0604030504040204" pitchFamily="34" charset="0"/>
                    <a:ea typeface="Verdana" panose="020B0604030504040204" pitchFamily="34" charset="0"/>
                  </a:rPr>
                  <a:t>Evolution equation for </a:t>
                </a:r>
                <a14:m>
                  <m:oMath xmlns:m="http://schemas.openxmlformats.org/officeDocument/2006/math">
                    <m:r>
                      <a:rPr lang="en-US" sz="1700" i="1">
                        <a:latin typeface="Cambria Math" panose="02040503050406030204" pitchFamily="18" charset="0"/>
                      </a:rPr>
                      <m:t>𝑟</m:t>
                    </m:r>
                    <m:d>
                      <m:dPr>
                        <m:ctrlPr>
                          <a:rPr lang="en-US" sz="1700" i="1">
                            <a:latin typeface="Cambria Math" panose="02040503050406030204" pitchFamily="18" charset="0"/>
                          </a:rPr>
                        </m:ctrlPr>
                      </m:dPr>
                      <m:e>
                        <m:r>
                          <a:rPr lang="en-US" sz="1700" i="1">
                            <a:latin typeface="Cambria Math" panose="02040503050406030204" pitchFamily="18" charset="0"/>
                          </a:rPr>
                          <m:t>𝜏</m:t>
                        </m:r>
                      </m:e>
                    </m:d>
                  </m:oMath>
                </a14:m>
                <a:r>
                  <a:rPr lang="en-US" sz="1700" dirty="0">
                    <a:latin typeface="Verdana" panose="020B0604030504040204" pitchFamily="34" charset="0"/>
                    <a:ea typeface="Verdana" panose="020B0604030504040204" pitchFamily="34" charset="0"/>
                  </a:rPr>
                  <a:t>:</a:t>
                </a:r>
              </a:p>
              <a:p>
                <a:pPr marL="0" indent="0">
                  <a:lnSpc>
                    <a:spcPct val="100000"/>
                  </a:lnSpc>
                  <a:spcBef>
                    <a:spcPts val="600"/>
                  </a:spcBef>
                  <a:buNone/>
                  <a:tabLst>
                    <a:tab pos="3683000" algn="ctr"/>
                    <a:tab pos="7259638" algn="r"/>
                  </a:tabLst>
                </a:pPr>
                <a:r>
                  <a:rPr lang="en-US" sz="1700" dirty="0">
                    <a:solidFill>
                      <a:schemeClr val="bg1"/>
                    </a:solidFill>
                  </a:rPr>
                  <a:t>	</a:t>
                </a:r>
                <a14:m>
                  <m:oMath xmlns:m="http://schemas.openxmlformats.org/officeDocument/2006/math">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d>
                      <m:dPr>
                        <m:ctrlPr>
                          <a:rPr lang="en-US" sz="1700" i="1">
                            <a:solidFill>
                              <a:schemeClr val="bg1"/>
                            </a:solidFill>
                            <a:latin typeface="Cambria Math" panose="02040503050406030204" pitchFamily="18" charset="0"/>
                          </a:rPr>
                        </m:ctrlPr>
                      </m:dPr>
                      <m:e>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f>
                          <m:fPr>
                            <m:ctrlPr>
                              <a:rPr lang="en-US" sz="1700" i="1">
                                <a:solidFill>
                                  <a:schemeClr val="bg1"/>
                                </a:solidFill>
                                <a:latin typeface="Cambria Math" panose="02040503050406030204" pitchFamily="18" charset="0"/>
                              </a:rPr>
                            </m:ctrlPr>
                          </m:fPr>
                          <m:num>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𝐽</m:t>
                                </m:r>
                              </m:e>
                              <m:sup>
                                <m:r>
                                  <a:rPr lang="en-US" sz="1700" i="1">
                                    <a:solidFill>
                                      <a:schemeClr val="bg1"/>
                                    </a:solidFill>
                                    <a:latin typeface="Cambria Math" panose="02040503050406030204" pitchFamily="18" charset="0"/>
                                  </a:rPr>
                                  <m:t>2</m:t>
                                </m:r>
                              </m:sup>
                            </m:sSup>
                          </m:num>
                          <m:den>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𝑟</m:t>
                                </m:r>
                              </m:e>
                              <m:sup>
                                <m:r>
                                  <a:rPr lang="en-US" sz="1700" i="1">
                                    <a:solidFill>
                                      <a:schemeClr val="bg1"/>
                                    </a:solidFill>
                                    <a:latin typeface="Cambria Math" panose="02040503050406030204" pitchFamily="18" charset="0"/>
                                  </a:rPr>
                                  <m:t>2</m:t>
                                </m:r>
                              </m:sup>
                            </m:sSup>
                          </m:den>
                        </m:f>
                      </m:e>
                    </m:d>
                    <m:r>
                      <a:rPr lang="en-US" sz="1700" i="1">
                        <a:solidFill>
                          <a:schemeClr val="bg1"/>
                        </a:solidFill>
                        <a:latin typeface="Cambria Math" panose="02040503050406030204" pitchFamily="18" charset="0"/>
                      </a:rPr>
                      <m:t>=</m:t>
                    </m:r>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𝐸</m:t>
                        </m:r>
                      </m:e>
                    </m:acc>
                  </m:oMath>
                </a14:m>
                <a:r>
                  <a:rPr lang="en-US" sz="1700" dirty="0">
                    <a:solidFill>
                      <a:schemeClr val="bg1"/>
                    </a:solidFill>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(25)</a:t>
                </a:r>
                <a:endParaRPr lang="en-US" sz="1700" dirty="0">
                  <a:solidFill>
                    <a:srgbClr val="FFCF47"/>
                  </a:solidFill>
                  <a:latin typeface="Verdana" panose="020B0604030504040204" pitchFamily="34" charset="0"/>
                </a:endParaRP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088984" y="234161"/>
                <a:ext cx="7529284" cy="6613687"/>
              </a:xfrm>
              <a:blipFill>
                <a:blip r:embed="rId2"/>
                <a:stretch>
                  <a:fillRect l="-405"/>
                </a:stretch>
              </a:blipFill>
            </p:spPr>
            <p:txBody>
              <a:bodyPr/>
              <a:lstStyle/>
              <a:p>
                <a:r>
                  <a:rPr lang="he-IL">
                    <a:noFill/>
                  </a:rPr>
                  <a:t> </a:t>
                </a:r>
              </a:p>
            </p:txBody>
          </p:sp>
        </mc:Fallback>
      </mc:AlternateContent>
      <p:pic>
        <p:nvPicPr>
          <p:cNvPr id="11" name="Picture 34" descr="The planet earth taken from the outer space">
            <a:extLst>
              <a:ext uri="{FF2B5EF4-FFF2-40B4-BE49-F238E27FC236}">
                <a16:creationId xmlns:a16="http://schemas.microsoft.com/office/drawing/2014/main" id="{421FE37C-7EAA-4BDA-B7AC-65BE5B283F93}"/>
              </a:ext>
            </a:extLst>
          </p:cNvPr>
          <p:cNvPicPr>
            <a:picLocks noChangeAspect="1"/>
          </p:cNvPicPr>
          <p:nvPr/>
        </p:nvPicPr>
        <p:blipFill rotWithShape="1">
          <a:blip r:embed="rId3"/>
          <a:srcRect l="60510" t="1" r="34547" b="1"/>
          <a:stretch/>
        </p:blipFill>
        <p:spPr>
          <a:xfrm>
            <a:off x="11669434" y="-10142"/>
            <a:ext cx="519518" cy="6857990"/>
          </a:xfrm>
          <a:prstGeom prst="rect">
            <a:avLst/>
          </a:prstGeom>
        </p:spPr>
      </p:pic>
      <p:sp>
        <p:nvSpPr>
          <p:cNvPr id="6" name="מציין מיקום של מספר שקופית 5">
            <a:extLst>
              <a:ext uri="{FF2B5EF4-FFF2-40B4-BE49-F238E27FC236}">
                <a16:creationId xmlns:a16="http://schemas.microsoft.com/office/drawing/2014/main" id="{E52EA591-DF42-42B0-85D8-17C61A7BE2B9}"/>
              </a:ext>
            </a:extLst>
          </p:cNvPr>
          <p:cNvSpPr>
            <a:spLocks noGrp="1"/>
          </p:cNvSpPr>
          <p:nvPr>
            <p:ph type="sldNum" sz="quarter" idx="12"/>
          </p:nvPr>
        </p:nvSpPr>
        <p:spPr/>
        <p:txBody>
          <a:bodyPr/>
          <a:lstStyle/>
          <a:p>
            <a:fld id="{A87A4B64-AD93-4496-8E8A-37D6101AAA0C}" type="slidenum">
              <a:rPr lang="en-US" smtClean="0"/>
              <a:t>16</a:t>
            </a:fld>
            <a:endParaRPr lang="en-US"/>
          </a:p>
        </p:txBody>
      </p:sp>
    </p:spTree>
    <p:extLst>
      <p:ext uri="{BB962C8B-B14F-4D97-AF65-F5344CB8AC3E}">
        <p14:creationId xmlns:p14="http://schemas.microsoft.com/office/powerpoint/2010/main" val="15377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1C84C9FD-7B34-4A1D-B9EB-0DF2E2B7C2DF}"/>
              </a:ext>
            </a:extLst>
          </p:cNvPr>
          <p:cNvSpPr>
            <a:spLocks noGrp="1"/>
          </p:cNvSpPr>
          <p:nvPr>
            <p:ph type="title"/>
          </p:nvPr>
        </p:nvSpPr>
        <p:spPr>
          <a:xfrm>
            <a:off x="457199" y="2555291"/>
            <a:ext cx="7419394" cy="2992576"/>
          </a:xfrm>
        </p:spPr>
        <p:txBody>
          <a:bodyPr vert="horz" lIns="91440" tIns="45720" rIns="91440" bIns="45720" rtlCol="0" anchor="t">
            <a:normAutofit/>
          </a:bodyPr>
          <a:lstStyle/>
          <a:p>
            <a:r>
              <a:rPr lang="en-US" sz="4800" b="1" spc="300" dirty="0">
                <a:ln w="0"/>
                <a:effectLst>
                  <a:outerShdw blurRad="38100" dist="19050" dir="2700000" algn="tl" rotWithShape="0">
                    <a:schemeClr val="dk1">
                      <a:alpha val="40000"/>
                    </a:schemeClr>
                  </a:outerShdw>
                </a:effectLst>
              </a:rPr>
              <a:t>APPLICATIONS</a:t>
            </a:r>
          </a:p>
        </p:txBody>
      </p:sp>
      <p:grpSp>
        <p:nvGrpSpPr>
          <p:cNvPr id="2" name="קבוצה 1">
            <a:extLst>
              <a:ext uri="{FF2B5EF4-FFF2-40B4-BE49-F238E27FC236}">
                <a16:creationId xmlns:a16="http://schemas.microsoft.com/office/drawing/2014/main" id="{C9B6F7BE-7267-46B6-9AFA-6E0899C8562F}"/>
              </a:ext>
            </a:extLst>
          </p:cNvPr>
          <p:cNvGrpSpPr/>
          <p:nvPr/>
        </p:nvGrpSpPr>
        <p:grpSpPr>
          <a:xfrm>
            <a:off x="8005061" y="0"/>
            <a:ext cx="4306365" cy="6859768"/>
            <a:chOff x="7992361" y="0"/>
            <a:chExt cx="4306365" cy="6859768"/>
          </a:xfrm>
        </p:grpSpPr>
        <p:pic>
          <p:nvPicPr>
            <p:cNvPr id="8" name="תמונה 7">
              <a:extLst>
                <a:ext uri="{FF2B5EF4-FFF2-40B4-BE49-F238E27FC236}">
                  <a16:creationId xmlns:a16="http://schemas.microsoft.com/office/drawing/2014/main" id="{176C7549-B33A-4CE9-9DA2-B167ED726EA3}"/>
                </a:ext>
              </a:extLst>
            </p:cNvPr>
            <p:cNvPicPr>
              <a:picLocks noChangeAspect="1"/>
            </p:cNvPicPr>
            <p:nvPr/>
          </p:nvPicPr>
          <p:blipFill rotWithShape="1">
            <a:blip r:embed="rId2">
              <a:extLst>
                <a:ext uri="{28A0092B-C50C-407E-A947-70E740481C1C}">
                  <a14:useLocalDpi xmlns:a14="http://schemas.microsoft.com/office/drawing/2010/main" val="0"/>
                </a:ext>
              </a:extLst>
            </a:blip>
            <a:srcRect t="10953"/>
            <a:stretch/>
          </p:blipFill>
          <p:spPr>
            <a:xfrm rot="5400000">
              <a:off x="6715660" y="1395021"/>
              <a:ext cx="6859768" cy="4069725"/>
            </a:xfrm>
            <a:prstGeom prst="rect">
              <a:avLst/>
            </a:prstGeom>
          </p:spPr>
        </p:pic>
        <p:pic>
          <p:nvPicPr>
            <p:cNvPr id="6" name="תמונה 5">
              <a:extLst>
                <a:ext uri="{FF2B5EF4-FFF2-40B4-BE49-F238E27FC236}">
                  <a16:creationId xmlns:a16="http://schemas.microsoft.com/office/drawing/2014/main" id="{6FB50A6D-24F0-490A-A69E-B770EE25FD3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00" b="93667" l="10000" r="90000">
                          <a14:foregroundMark x1="57333" y1="25833" x2="57333" y2="25833"/>
                          <a14:foregroundMark x1="59667" y1="48333" x2="59667" y2="48333"/>
                          <a14:foregroundMark x1="51333" y1="39500" x2="51333" y2="39500"/>
                          <a14:foregroundMark x1="66000" y1="40333" x2="66000" y2="40333"/>
                          <a14:foregroundMark x1="40000" y1="57667" x2="40000" y2="57667"/>
                          <a14:foregroundMark x1="50500" y1="63333" x2="50500" y2="63333"/>
                          <a14:foregroundMark x1="66167" y1="55833" x2="66167" y2="55833"/>
                          <a14:foregroundMark x1="67500" y1="33667" x2="67500" y2="33667"/>
                          <a14:foregroundMark x1="74500" y1="32000" x2="74500" y2="32000"/>
                          <a14:foregroundMark x1="77167" y1="27667" x2="77167" y2="27667"/>
                          <a14:foregroundMark x1="83833" y1="37500" x2="83833" y2="37500"/>
                          <a14:foregroundMark x1="82667" y1="49333" x2="82667" y2="49333"/>
                          <a14:foregroundMark x1="17667" y1="49000" x2="17667" y2="49000"/>
                          <a14:foregroundMark x1="17167" y1="37500" x2="17167" y2="37500"/>
                          <a14:foregroundMark x1="20333" y1="26333" x2="20333" y2="26333"/>
                          <a14:foregroundMark x1="27667" y1="15667" x2="27667" y2="15667"/>
                          <a14:foregroundMark x1="39500" y1="12333" x2="39500" y2="12333"/>
                          <a14:foregroundMark x1="50667" y1="11667" x2="50667" y2="11667"/>
                          <a14:foregroundMark x1="61667" y1="12667" x2="61667" y2="12667"/>
                          <a14:foregroundMark x1="72000" y1="17500" x2="72000" y2="17500"/>
                          <a14:foregroundMark x1="64333" y1="20667" x2="64333" y2="20667"/>
                          <a14:foregroundMark x1="50333" y1="81833" x2="50333" y2="81833"/>
                          <a14:foregroundMark x1="49833" y1="87833" x2="49833" y2="87833"/>
                          <a14:foregroundMark x1="50500" y1="93667" x2="50500" y2="93667"/>
                          <a14:foregroundMark x1="50000" y1="6000" x2="50000" y2="6000"/>
                          <a14:backgroundMark x1="50167" y1="38500" x2="50167" y2="38500"/>
                          <a14:backgroundMark x1="67333" y1="57833" x2="67333" y2="57833"/>
                          <a14:backgroundMark x1="40000" y1="59833" x2="40000" y2="59833"/>
                          <a14:backgroundMark x1="40167" y1="26333" x2="40167" y2="26333"/>
                          <a14:backgroundMark x1="67167" y1="29667" x2="67167" y2="29667"/>
                        </a14:backgroundRemoval>
                      </a14:imgEffect>
                    </a14:imgLayer>
                  </a14:imgProps>
                </a:ext>
                <a:ext uri="{28A0092B-C50C-407E-A947-70E740481C1C}">
                  <a14:useLocalDpi xmlns:a14="http://schemas.microsoft.com/office/drawing/2010/main" val="0"/>
                </a:ext>
              </a:extLst>
            </a:blip>
            <a:stretch>
              <a:fillRect/>
            </a:stretch>
          </p:blipFill>
          <p:spPr>
            <a:xfrm>
              <a:off x="7992361" y="953310"/>
              <a:ext cx="4306365" cy="4306365"/>
            </a:xfrm>
            <a:prstGeom prst="rect">
              <a:avLst/>
            </a:prstGeom>
          </p:spPr>
        </p:pic>
      </p:grpSp>
    </p:spTree>
    <p:extLst>
      <p:ext uri="{BB962C8B-B14F-4D97-AF65-F5344CB8AC3E}">
        <p14:creationId xmlns:p14="http://schemas.microsoft.com/office/powerpoint/2010/main" val="18421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3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672432"/>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SOLVING FOR TRAJECTORY</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185473" y="511389"/>
                <a:ext cx="7275291" cy="6067212"/>
              </a:xfrm>
            </p:spPr>
            <p:txBody>
              <a:bodyPr anchor="t">
                <a:noAutofit/>
              </a:bodyPr>
              <a:lstStyle/>
              <a:p>
                <a:pPr>
                  <a:lnSpc>
                    <a:spcPct val="120000"/>
                  </a:lnSpc>
                  <a:tabLst>
                    <a:tab pos="3492500" algn="ctr"/>
                  </a:tabLst>
                </a:pPr>
                <a:r>
                  <a:rPr lang="en-US" sz="1800" dirty="0">
                    <a:latin typeface="Verdana" panose="020B0604030504040204" pitchFamily="34" charset="0"/>
                    <a:ea typeface="Verdana" panose="020B0604030504040204" pitchFamily="34" charset="0"/>
                  </a:rPr>
                  <a:t>To define the trajectory, define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𝜙</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rPr>
                          <m:t>𝑟</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𝜑</m:t>
                            </m:r>
                          </m:e>
                        </m:d>
                      </m:e>
                    </m:d>
                    <m:r>
                      <a:rPr lang="en-US" sz="1800">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Sub>
                      </m:num>
                      <m:den>
                        <m:r>
                          <a:rPr lang="en-US" sz="1800" i="1">
                            <a:solidFill>
                              <a:schemeClr val="bg1"/>
                            </a:solidFill>
                            <a:latin typeface="Cambria Math" panose="02040503050406030204" pitchFamily="18" charset="0"/>
                          </a:rPr>
                          <m:t>𝑟</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𝜑</m:t>
                            </m:r>
                          </m:e>
                        </m:d>
                      </m:den>
                    </m:f>
                    <m:r>
                      <a:rPr lang="en-US" sz="180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pPr>
                  <a:lnSpc>
                    <a:spcPct val="120000"/>
                  </a:lnSpc>
                  <a:tabLst>
                    <a:tab pos="3492500" algn="ctr"/>
                  </a:tabLst>
                </a:pPr>
                <a:r>
                  <a:rPr lang="en-US" sz="1800" dirty="0">
                    <a:solidFill>
                      <a:schemeClr val="bg1"/>
                    </a:solidFill>
                    <a:latin typeface="Verdana" panose="020B0604030504040204" pitchFamily="34" charset="0"/>
                    <a:ea typeface="Verdana" panose="020B0604030504040204" pitchFamily="34" charset="0"/>
                  </a:rPr>
                  <a:t>Using equation</a:t>
                </a:r>
                <a:r>
                  <a:rPr lang="en-US" sz="1800" dirty="0">
                    <a:solidFill>
                      <a:schemeClr val="bg1">
                        <a:lumMod val="75000"/>
                      </a:schemeClr>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(24)</a:t>
                </a:r>
                <a:r>
                  <a:rPr lang="en-US" sz="1800" dirty="0">
                    <a:solidFill>
                      <a:schemeClr val="bg1"/>
                    </a:solidFill>
                    <a:latin typeface="Verdana" panose="020B0604030504040204" pitchFamily="34" charset="0"/>
                    <a:ea typeface="Verdana" panose="020B0604030504040204" pitchFamily="34" charset="0"/>
                  </a:rPr>
                  <a:t>, </a:t>
                </a:r>
                <a:r>
                  <a:rPr lang="en-US" sz="1800" dirty="0">
                    <a:solidFill>
                      <a:schemeClr val="bg1">
                        <a:lumMod val="75000"/>
                      </a:schemeClr>
                    </a:solidFill>
                  </a:rPr>
                  <a:t> </a:t>
                </a:r>
                <a14:m>
                  <m:oMath xmlns:m="http://schemas.openxmlformats.org/officeDocument/2006/math">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𝜙</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𝜑</m:t>
                        </m:r>
                      </m:den>
                    </m:f>
                    <m:r>
                      <a:rPr lang="en-US" sz="1800">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Sub>
                      </m:num>
                      <m:den>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𝑟</m:t>
                            </m:r>
                          </m:e>
                          <m:sup>
                            <m:r>
                              <a:rPr lang="en-US" sz="1800" i="1">
                                <a:solidFill>
                                  <a:schemeClr val="bg1"/>
                                </a:solidFill>
                                <a:latin typeface="Cambria Math" panose="02040503050406030204" pitchFamily="18" charset="0"/>
                              </a:rPr>
                              <m:t>2</m:t>
                            </m:r>
                          </m:sup>
                        </m:sSup>
                      </m:den>
                    </m:f>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𝑑𝑟</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𝜑</m:t>
                        </m:r>
                      </m:den>
                    </m:f>
                    <m:r>
                      <a:rPr lang="en-US" sz="1800" i="1">
                        <a:solidFill>
                          <a:schemeClr val="bg1"/>
                        </a:solidFill>
                        <a:latin typeface="Cambria Math" panose="02040503050406030204" pitchFamily="18" charset="0"/>
                      </a:rPr>
                      <m:t>=</m:t>
                    </m:r>
                    <m:r>
                      <a:rPr lang="en-US" sz="1800">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Sub>
                      </m:num>
                      <m:den>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𝑟</m:t>
                            </m:r>
                          </m:e>
                          <m:sup>
                            <m:r>
                              <a:rPr lang="en-US" sz="1800" i="1">
                                <a:solidFill>
                                  <a:schemeClr val="bg1"/>
                                </a:solidFill>
                                <a:latin typeface="Cambria Math" panose="02040503050406030204" pitchFamily="18" charset="0"/>
                              </a:rPr>
                              <m:t>2</m:t>
                            </m:r>
                          </m:sup>
                        </m:sSup>
                      </m:den>
                    </m:f>
                    <m:f>
                      <m:fPr>
                        <m:ctrlPr>
                          <a:rPr lang="en-US" sz="1800" i="1">
                            <a:solidFill>
                              <a:schemeClr val="bg1"/>
                            </a:solidFill>
                            <a:latin typeface="Cambria Math" panose="02040503050406030204" pitchFamily="18" charset="0"/>
                            <a:ea typeface="Cambria Math" panose="02040503050406030204" pitchFamily="18" charset="0"/>
                          </a:rPr>
                        </m:ctrlPr>
                      </m:fPr>
                      <m:num>
                        <m:acc>
                          <m:accPr>
                            <m:chr m:val="̇"/>
                            <m:ctrlPr>
                              <a:rPr lang="en-US"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𝑟</m:t>
                            </m:r>
                          </m:e>
                        </m:acc>
                      </m:num>
                      <m:den>
                        <m:acc>
                          <m:accPr>
                            <m:chr m:val="̇"/>
                            <m:ctrlPr>
                              <a:rPr lang="en-US"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𝜑</m:t>
                            </m:r>
                          </m:e>
                        </m:acc>
                      </m:den>
                    </m:f>
                    <m:r>
                      <a:rPr lang="en-US" sz="1800">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Sub>
                      </m:num>
                      <m:den>
                        <m:r>
                          <a:rPr lang="en-US" sz="1800" i="1">
                            <a:solidFill>
                              <a:schemeClr val="bg1"/>
                            </a:solidFill>
                            <a:latin typeface="Cambria Math" panose="02040503050406030204" pitchFamily="18" charset="0"/>
                          </a:rPr>
                          <m:t>𝐽</m:t>
                        </m:r>
                      </m:den>
                    </m:f>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𝑟</m:t>
                        </m:r>
                      </m:e>
                    </m:acc>
                  </m:oMath>
                </a14:m>
                <a:endParaRPr lang="en-US" sz="1800" i="1" dirty="0">
                  <a:solidFill>
                    <a:schemeClr val="bg1"/>
                  </a:solidFill>
                  <a:latin typeface="Cambria Math" panose="02040503050406030204" pitchFamily="18" charset="0"/>
                </a:endParaRPr>
              </a:p>
              <a:p>
                <a:pPr marL="0" indent="0">
                  <a:lnSpc>
                    <a:spcPct val="120000"/>
                  </a:lnSpc>
                  <a:buNone/>
                  <a:tabLst>
                    <a:tab pos="3492500" algn="ctr"/>
                    <a:tab pos="6997700" algn="r"/>
                  </a:tabLst>
                </a:pPr>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m:t>
                    </m:r>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𝑟</m:t>
                        </m:r>
                      </m:e>
                    </m:acc>
                    <m:r>
                      <a:rPr lang="en-US" sz="1800" i="1">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𝐽</m:t>
                        </m:r>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Sub>
                      </m:den>
                    </m:f>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𝜙</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𝜑</m:t>
                        </m:r>
                      </m:den>
                    </m:f>
                  </m:oMath>
                </a14:m>
                <a:r>
                  <a:rPr lang="en-US" sz="1800" dirty="0">
                    <a:solidFill>
                      <a:prstClr val="black"/>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(26)</a:t>
                </a:r>
                <a:endParaRPr lang="en-US" sz="1700" b="1" dirty="0">
                  <a:solidFill>
                    <a:schemeClr val="accent4">
                      <a:lumMod val="60000"/>
                      <a:lumOff val="40000"/>
                    </a:schemeClr>
                  </a:solidFill>
                  <a:latin typeface="Cambria Math" panose="02040503050406030204" pitchFamily="18" charset="0"/>
                  <a:ea typeface="Cambria Math" panose="02040503050406030204" pitchFamily="18" charset="0"/>
                </a:endParaRPr>
              </a:p>
              <a:p>
                <a:pPr>
                  <a:lnSpc>
                    <a:spcPct val="120000"/>
                  </a:lnSpc>
                  <a:tabLst>
                    <a:tab pos="3492500" algn="ctr"/>
                  </a:tabLst>
                </a:pPr>
                <a:r>
                  <a:rPr lang="en-US" sz="1800" dirty="0">
                    <a:latin typeface="Verdana" panose="020B0604030504040204" pitchFamily="34" charset="0"/>
                    <a:ea typeface="Verdana" panose="020B0604030504040204" pitchFamily="34" charset="0"/>
                  </a:rPr>
                  <a:t>Substitute in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(25)</a:t>
                </a:r>
                <a:r>
                  <a:rPr lang="en-US" sz="1800" dirty="0">
                    <a:latin typeface="Verdana" panose="020B0604030504040204" pitchFamily="34" charset="0"/>
                    <a:ea typeface="Verdana" panose="020B0604030504040204" pitchFamily="34" charset="0"/>
                  </a:rPr>
                  <a:t>, multiply by </a:t>
                </a:r>
                <a14:m>
                  <m:oMath xmlns:m="http://schemas.openxmlformats.org/officeDocument/2006/math">
                    <m:f>
                      <m:fPr>
                        <m:ctrlPr>
                          <a:rPr lang="en-US" sz="1800" i="1">
                            <a:latin typeface="Cambria Math" panose="02040503050406030204" pitchFamily="18" charset="0"/>
                          </a:rPr>
                        </m:ctrlPr>
                      </m:fPr>
                      <m:num>
                        <m:sSubSup>
                          <m:sSubSupPr>
                            <m:ctrlPr>
                              <a:rPr lang="en-US" sz="1800" i="1">
                                <a:latin typeface="Cambria Math" panose="02040503050406030204" pitchFamily="18" charset="0"/>
                              </a:rPr>
                            </m:ctrlPr>
                          </m:sSubSupPr>
                          <m:e>
                            <m:r>
                              <a:rPr lang="en-US" sz="1800" i="1">
                                <a:latin typeface="Cambria Math" panose="02040503050406030204" pitchFamily="18" charset="0"/>
                              </a:rPr>
                              <m:t>𝑟</m:t>
                            </m:r>
                          </m:e>
                          <m:sub>
                            <m:r>
                              <a:rPr lang="en-US" sz="1800" i="1">
                                <a:latin typeface="Cambria Math" panose="02040503050406030204" pitchFamily="18" charset="0"/>
                              </a:rPr>
                              <m:t>𝑠</m:t>
                            </m:r>
                          </m:sub>
                          <m:sup>
                            <m:r>
                              <a:rPr lang="en-US" sz="1800" i="1">
                                <a:latin typeface="Cambria Math" panose="02040503050406030204" pitchFamily="18" charset="0"/>
                              </a:rPr>
                              <m:t>2</m:t>
                            </m:r>
                          </m:sup>
                        </m:sSubSup>
                        <m:r>
                          <a:rPr lang="en-US" sz="1800" i="1">
                            <a:latin typeface="Cambria Math" panose="02040503050406030204" pitchFamily="18" charset="0"/>
                          </a:rPr>
                          <m:t> </m:t>
                        </m:r>
                      </m:num>
                      <m:den>
                        <m:sSup>
                          <m:sSupPr>
                            <m:ctrlPr>
                              <a:rPr lang="en-US" sz="1800" i="1">
                                <a:latin typeface="Cambria Math" panose="02040503050406030204" pitchFamily="18" charset="0"/>
                              </a:rPr>
                            </m:ctrlPr>
                          </m:sSupPr>
                          <m:e>
                            <m:r>
                              <a:rPr lang="en-US" sz="1800" i="1">
                                <a:latin typeface="Cambria Math" panose="02040503050406030204" pitchFamily="18" charset="0"/>
                              </a:rPr>
                              <m:t>𝐽</m:t>
                            </m:r>
                          </m:e>
                          <m:sup>
                            <m:r>
                              <a:rPr lang="en-US" sz="1800" i="1">
                                <a:latin typeface="Cambria Math" panose="02040503050406030204" pitchFamily="18" charset="0"/>
                              </a:rPr>
                              <m:t>2</m:t>
                            </m:r>
                          </m:sup>
                        </m:sSup>
                      </m:den>
                    </m:f>
                  </m:oMath>
                </a14:m>
                <a:r>
                  <a:rPr lang="en-US" sz="1800" dirty="0">
                    <a:latin typeface="Verdana" panose="020B0604030504040204" pitchFamily="34" charset="0"/>
                    <a:ea typeface="Verdana" panose="020B0604030504040204" pitchFamily="34" charset="0"/>
                  </a:rPr>
                  <a:t>  and introduce: </a:t>
                </a:r>
                <a14:m>
                  <m:oMath xmlns:m="http://schemas.openxmlformats.org/officeDocument/2006/math">
                    <m:r>
                      <a:rPr lang="en-US" sz="1800" i="1">
                        <a:solidFill>
                          <a:schemeClr val="bg1"/>
                        </a:solidFill>
                        <a:latin typeface="Cambria Math" panose="02040503050406030204" pitchFamily="18" charset="0"/>
                      </a:rPr>
                      <m:t>𝜇</m:t>
                    </m:r>
                    <m:r>
                      <a:rPr lang="en-US" sz="1800" i="1">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up>
                            <m:r>
                              <a:rPr lang="en-US" sz="1800" i="1">
                                <a:solidFill>
                                  <a:schemeClr val="bg1"/>
                                </a:solidFill>
                                <a:latin typeface="Cambria Math" panose="02040503050406030204" pitchFamily="18" charset="0"/>
                              </a:rPr>
                              <m:t>2</m:t>
                            </m:r>
                          </m:sup>
                        </m:sSubSup>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𝑐</m:t>
                            </m:r>
                          </m:e>
                          <m:sup>
                            <m:r>
                              <a:rPr lang="en-US" sz="1800" i="1">
                                <a:solidFill>
                                  <a:schemeClr val="bg1"/>
                                </a:solidFill>
                                <a:latin typeface="Cambria Math" panose="02040503050406030204" pitchFamily="18" charset="0"/>
                              </a:rPr>
                              <m:t>2</m:t>
                            </m:r>
                          </m:sup>
                        </m:sSup>
                      </m:num>
                      <m:den>
                        <m:r>
                          <a:rPr lang="en-US" sz="1800" i="1">
                            <a:solidFill>
                              <a:schemeClr val="bg1"/>
                            </a:solidFill>
                            <a:latin typeface="Cambria Math" panose="02040503050406030204" pitchFamily="18" charset="0"/>
                          </a:rPr>
                          <m:t>2</m:t>
                        </m:r>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𝐽</m:t>
                            </m:r>
                          </m:e>
                          <m:sup>
                            <m:r>
                              <a:rPr lang="en-US" sz="1800" i="1">
                                <a:solidFill>
                                  <a:schemeClr val="bg1"/>
                                </a:solidFill>
                                <a:latin typeface="Cambria Math" panose="02040503050406030204" pitchFamily="18" charset="0"/>
                              </a:rPr>
                              <m:t>2</m:t>
                            </m:r>
                          </m:sup>
                        </m:sSup>
                      </m:den>
                    </m:f>
                  </m:oMath>
                </a14:m>
                <a:endParaRPr lang="en-US" sz="1800" dirty="0">
                  <a:latin typeface="Verdana" panose="020B0604030504040204" pitchFamily="34" charset="0"/>
                  <a:ea typeface="Verdana" panose="020B0604030504040204" pitchFamily="34" charset="0"/>
                </a:endParaRPr>
              </a:p>
              <a:p>
                <a:pPr marL="0" indent="0">
                  <a:lnSpc>
                    <a:spcPct val="120000"/>
                  </a:lnSpc>
                  <a:buNone/>
                  <a:tabLst>
                    <a:tab pos="3492500" algn="ctr"/>
                    <a:tab pos="6997700" algn="r"/>
                  </a:tabLst>
                </a:pPr>
                <a:r>
                  <a:rPr lang="en-US" sz="1800" dirty="0">
                    <a:solidFill>
                      <a:schemeClr val="bg1"/>
                    </a:solidFill>
                  </a:rPr>
                  <a:t>	</a:t>
                </a:r>
                <a14:m>
                  <m:oMath xmlns:m="http://schemas.openxmlformats.org/officeDocument/2006/math">
                    <m:sSup>
                      <m:sSupPr>
                        <m:ctrlPr>
                          <a:rPr lang="en-US" sz="1800" i="1">
                            <a:solidFill>
                              <a:schemeClr val="bg1"/>
                            </a:solidFill>
                            <a:latin typeface="Cambria Math" panose="02040503050406030204" pitchFamily="18" charset="0"/>
                          </a:rPr>
                        </m:ctrlPr>
                      </m:sSupPr>
                      <m:e>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𝜙</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𝜑</m:t>
                                </m:r>
                              </m:den>
                            </m:f>
                          </m:e>
                        </m:d>
                      </m:e>
                      <m:sup>
                        <m:r>
                          <a:rPr lang="en-US" sz="1800" i="1">
                            <a:solidFill>
                              <a:schemeClr val="bg1"/>
                            </a:solidFill>
                            <a:latin typeface="Cambria Math" panose="02040503050406030204" pitchFamily="18" charset="0"/>
                          </a:rPr>
                          <m:t>2</m:t>
                        </m:r>
                      </m:sup>
                    </m:sSup>
                    <m:r>
                      <a:rPr lang="en-US" sz="1800" i="1">
                        <a:solidFill>
                          <a:schemeClr val="bg1"/>
                        </a:solidFill>
                        <a:latin typeface="Cambria Math" panose="02040503050406030204" pitchFamily="18" charset="0"/>
                      </a:rPr>
                      <m:t>=</m:t>
                    </m:r>
                    <m:sSup>
                      <m:sSupPr>
                        <m:ctrlPr>
                          <a:rPr lang="en-US" sz="1800" i="1">
                            <a:solidFill>
                              <a:schemeClr val="bg1"/>
                            </a:solidFill>
                            <a:latin typeface="Cambria Math" panose="02040503050406030204" pitchFamily="18" charset="0"/>
                          </a:rPr>
                        </m:ctrlPr>
                      </m:sSupPr>
                      <m:e>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𝜙</m:t>
                            </m:r>
                          </m:e>
                          <m:sup>
                            <m:r>
                              <a:rPr lang="en-US" sz="1800" i="1">
                                <a:solidFill>
                                  <a:schemeClr val="bg1"/>
                                </a:solidFill>
                                <a:latin typeface="Cambria Math" panose="02040503050406030204" pitchFamily="18" charset="0"/>
                              </a:rPr>
                              <m:t>3</m:t>
                            </m:r>
                          </m:sup>
                        </m:sSup>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𝜙</m:t>
                        </m:r>
                      </m:e>
                      <m:sup>
                        <m:r>
                          <a:rPr lang="en-US" sz="1800" i="1">
                            <a:solidFill>
                              <a:schemeClr val="bg1"/>
                            </a:solidFill>
                            <a:latin typeface="Cambria Math" panose="02040503050406030204" pitchFamily="18" charset="0"/>
                          </a:rPr>
                          <m:t>2</m:t>
                        </m:r>
                      </m:sup>
                    </m:sSup>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𝜇𝜙</m:t>
                    </m:r>
                    <m:r>
                      <a:rPr lang="en-US" sz="1800" i="1">
                        <a:solidFill>
                          <a:schemeClr val="bg1"/>
                        </a:solidFill>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𝐸</m:t>
                        </m:r>
                      </m:e>
                    </m:acc>
                  </m:oMath>
                </a14:m>
                <a:r>
                  <a:rPr lang="en-US" sz="1800" dirty="0">
                    <a:solidFill>
                      <a:prstClr val="black"/>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(28)</a:t>
                </a:r>
              </a:p>
              <a:p>
                <a:pPr>
                  <a:lnSpc>
                    <a:spcPct val="120000"/>
                  </a:lnSpc>
                  <a:tabLst>
                    <a:tab pos="3492500" algn="ctr"/>
                  </a:tabLst>
                </a:pPr>
                <a:r>
                  <a:rPr lang="en-US" sz="1800" dirty="0">
                    <a:solidFill>
                      <a:schemeClr val="bg1"/>
                    </a:solidFill>
                    <a:latin typeface="Verdana" panose="020B0604030504040204" pitchFamily="34" charset="0"/>
                    <a:ea typeface="Verdana" panose="020B0604030504040204" pitchFamily="34" charset="0"/>
                  </a:rPr>
                  <a:t>For a bounded trajectory,  </a:t>
                </a:r>
                <a14:m>
                  <m:oMath xmlns:m="http://schemas.openxmlformats.org/officeDocument/2006/math">
                    <m:f>
                      <m:fPr>
                        <m:ctrlPr>
                          <a:rPr lang="en-US" sz="1800" i="1">
                            <a:solidFill>
                              <a:schemeClr val="bg1"/>
                            </a:solidFill>
                            <a:latin typeface="Cambria Math" panose="02040503050406030204" pitchFamily="18" charset="0"/>
                            <a:ea typeface="Verdana" panose="020B0604030504040204" pitchFamily="34" charset="0"/>
                          </a:rPr>
                        </m:ctrlPr>
                      </m:fPr>
                      <m:num>
                        <m:r>
                          <a:rPr lang="en-US" sz="1800">
                            <a:solidFill>
                              <a:schemeClr val="bg1"/>
                            </a:solidFill>
                            <a:latin typeface="Cambria Math" panose="02040503050406030204" pitchFamily="18" charset="0"/>
                            <a:ea typeface="Verdana" panose="020B0604030504040204" pitchFamily="34" charset="0"/>
                          </a:rPr>
                          <m:t>𝑑</m:t>
                        </m:r>
                        <m:r>
                          <a:rPr lang="en-US" sz="1800">
                            <a:solidFill>
                              <a:schemeClr val="bg1"/>
                            </a:solidFill>
                            <a:latin typeface="Cambria Math" panose="02040503050406030204" pitchFamily="18" charset="0"/>
                            <a:ea typeface="Verdana" panose="020B0604030504040204" pitchFamily="34" charset="0"/>
                          </a:rPr>
                          <m:t>𝜙</m:t>
                        </m:r>
                      </m:num>
                      <m:den>
                        <m:r>
                          <a:rPr lang="en-US" sz="1800">
                            <a:solidFill>
                              <a:schemeClr val="bg1"/>
                            </a:solidFill>
                            <a:latin typeface="Cambria Math" panose="02040503050406030204" pitchFamily="18" charset="0"/>
                            <a:ea typeface="Verdana" panose="020B0604030504040204" pitchFamily="34" charset="0"/>
                          </a:rPr>
                          <m:t>𝑑</m:t>
                        </m:r>
                        <m:r>
                          <a:rPr lang="en-US" sz="1800">
                            <a:solidFill>
                              <a:schemeClr val="bg1"/>
                            </a:solidFill>
                            <a:latin typeface="Cambria Math" panose="02040503050406030204" pitchFamily="18" charset="0"/>
                            <a:ea typeface="Verdana" panose="020B0604030504040204" pitchFamily="34" charset="0"/>
                          </a:rPr>
                          <m:t>𝜑</m:t>
                        </m:r>
                      </m:den>
                    </m:f>
                    <m:r>
                      <a:rPr lang="en-US" sz="1800">
                        <a:solidFill>
                          <a:schemeClr val="bg1"/>
                        </a:solidFill>
                        <a:latin typeface="Cambria Math" panose="02040503050406030204" pitchFamily="18" charset="0"/>
                        <a:ea typeface="Verdana" panose="020B0604030504040204" pitchFamily="34" charset="0"/>
                      </a:rPr>
                      <m:t>=</m:t>
                    </m:r>
                    <m:r>
                      <a:rPr lang="en-US" sz="1800">
                        <a:solidFill>
                          <a:schemeClr val="bg1"/>
                        </a:solidFill>
                        <a:latin typeface="Cambria Math" panose="02040503050406030204" pitchFamily="18" charset="0"/>
                        <a:ea typeface="Verdana" panose="020B0604030504040204" pitchFamily="34" charset="0"/>
                      </a:rPr>
                      <m:t>0</m:t>
                    </m:r>
                  </m:oMath>
                </a14:m>
                <a:r>
                  <a:rPr lang="en-US" sz="1800" dirty="0">
                    <a:solidFill>
                      <a:schemeClr val="bg1"/>
                    </a:solidFill>
                    <a:latin typeface="Verdana" panose="020B0604030504040204" pitchFamily="34" charset="0"/>
                    <a:ea typeface="Verdana" panose="020B0604030504040204" pitchFamily="34" charset="0"/>
                  </a:rPr>
                  <a:t> at the perigee and apogee</a:t>
                </a:r>
              </a:p>
              <a:p>
                <a:pPr>
                  <a:lnSpc>
                    <a:spcPct val="120000"/>
                  </a:lnSpc>
                  <a:tabLst>
                    <a:tab pos="3492500" algn="ctr"/>
                  </a:tabLst>
                </a:pPr>
                <a14:m>
                  <m:oMath xmlns:m="http://schemas.openxmlformats.org/officeDocument/2006/math">
                    <m:sSup>
                      <m:sSupPr>
                        <m:ctrlPr>
                          <a:rPr lang="en-US" sz="1800" i="1">
                            <a:solidFill>
                              <a:schemeClr val="bg1"/>
                            </a:solidFill>
                            <a:latin typeface="Cambria Math" panose="02040503050406030204" pitchFamily="18" charset="0"/>
                          </a:rPr>
                        </m:ctrlPr>
                      </m:sSupPr>
                      <m:e>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𝜙</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𝜑</m:t>
                                </m:r>
                              </m:den>
                            </m:f>
                          </m:e>
                        </m:d>
                      </m:e>
                      <m:sup>
                        <m:r>
                          <a:rPr lang="en-US" sz="1800" i="1">
                            <a:solidFill>
                              <a:schemeClr val="bg1"/>
                            </a:solidFill>
                            <a:latin typeface="Cambria Math" panose="02040503050406030204" pitchFamily="18" charset="0"/>
                          </a:rPr>
                          <m:t>2</m:t>
                        </m:r>
                      </m:sup>
                    </m:sSup>
                    <m:r>
                      <a:rPr lang="en-US" sz="1800" i="1">
                        <a:latin typeface="Cambria Math" panose="02040503050406030204" pitchFamily="18" charset="0"/>
                      </a:rPr>
                      <m:t>=</m:t>
                    </m:r>
                    <m:r>
                      <a:rPr lang="en-US" sz="1800" i="1" smtClean="0">
                        <a:solidFill>
                          <a:schemeClr val="accent2">
                            <a:lumMod val="40000"/>
                            <a:lumOff val="60000"/>
                          </a:schemeClr>
                        </a:solidFill>
                        <a:latin typeface="Cambria Math" panose="02040503050406030204" pitchFamily="18" charset="0"/>
                      </a:rPr>
                      <m:t>−</m:t>
                    </m:r>
                    <m:d>
                      <m:dPr>
                        <m:ctrlPr>
                          <a:rPr lang="en-US" sz="1800" i="1">
                            <a:solidFill>
                              <a:schemeClr val="accent2">
                                <a:lumMod val="40000"/>
                                <a:lumOff val="60000"/>
                              </a:schemeClr>
                            </a:solidFill>
                            <a:latin typeface="Cambria Math" panose="02040503050406030204" pitchFamily="18" charset="0"/>
                          </a:rPr>
                        </m:ctrlPr>
                      </m:dPr>
                      <m:e>
                        <m:r>
                          <a:rPr lang="en-US" sz="1800" i="1">
                            <a:solidFill>
                              <a:schemeClr val="accent2">
                                <a:lumMod val="40000"/>
                                <a:lumOff val="60000"/>
                              </a:schemeClr>
                            </a:solidFill>
                            <a:latin typeface="Cambria Math" panose="02040503050406030204" pitchFamily="18" charset="0"/>
                            <a:ea typeface="Cambria Math" panose="02040503050406030204" pitchFamily="18" charset="0"/>
                          </a:rPr>
                          <m:t>𝜙</m:t>
                        </m:r>
                        <m:r>
                          <a:rPr lang="en-US" sz="1800" i="1">
                            <a:solidFill>
                              <a:schemeClr val="accent2">
                                <a:lumMod val="40000"/>
                                <a:lumOff val="60000"/>
                              </a:schemeClr>
                            </a:solidFill>
                            <a:latin typeface="Cambria Math" panose="02040503050406030204" pitchFamily="18" charset="0"/>
                          </a:rPr>
                          <m:t>−</m:t>
                        </m:r>
                        <m:sSub>
                          <m:sSubPr>
                            <m:ctrlPr>
                              <a:rPr lang="en-US" sz="1800" i="1">
                                <a:solidFill>
                                  <a:schemeClr val="accent2">
                                    <a:lumMod val="40000"/>
                                    <a:lumOff val="60000"/>
                                  </a:schemeClr>
                                </a:solidFill>
                                <a:latin typeface="Cambria Math" panose="02040503050406030204" pitchFamily="18" charset="0"/>
                              </a:rPr>
                            </m:ctrlPr>
                          </m:sSubPr>
                          <m:e>
                            <m:r>
                              <a:rPr lang="en-US" sz="1800" i="1">
                                <a:solidFill>
                                  <a:schemeClr val="accent2">
                                    <a:lumMod val="40000"/>
                                    <a:lumOff val="60000"/>
                                  </a:schemeClr>
                                </a:solidFill>
                                <a:latin typeface="Cambria Math" panose="02040503050406030204" pitchFamily="18" charset="0"/>
                                <a:ea typeface="Cambria Math" panose="02040503050406030204" pitchFamily="18" charset="0"/>
                              </a:rPr>
                              <m:t>𝜙</m:t>
                            </m:r>
                          </m:e>
                          <m:sub>
                            <m:r>
                              <a:rPr lang="en-US" sz="1800" i="1">
                                <a:solidFill>
                                  <a:schemeClr val="accent2">
                                    <a:lumMod val="40000"/>
                                    <a:lumOff val="60000"/>
                                  </a:schemeClr>
                                </a:solidFill>
                                <a:latin typeface="Cambria Math" panose="02040503050406030204" pitchFamily="18" charset="0"/>
                              </a:rPr>
                              <m:t>𝑝</m:t>
                            </m:r>
                          </m:sub>
                        </m:sSub>
                      </m:e>
                    </m:d>
                    <m:d>
                      <m:dPr>
                        <m:ctrlPr>
                          <a:rPr lang="en-US" sz="1800" i="1">
                            <a:solidFill>
                              <a:schemeClr val="accent2">
                                <a:lumMod val="40000"/>
                                <a:lumOff val="60000"/>
                              </a:schemeClr>
                            </a:solidFill>
                            <a:latin typeface="Cambria Math" panose="02040503050406030204" pitchFamily="18" charset="0"/>
                          </a:rPr>
                        </m:ctrlPr>
                      </m:dPr>
                      <m:e>
                        <m:r>
                          <a:rPr lang="en-US" sz="1800" i="1">
                            <a:solidFill>
                              <a:schemeClr val="accent2">
                                <a:lumMod val="40000"/>
                                <a:lumOff val="60000"/>
                              </a:schemeClr>
                            </a:solidFill>
                            <a:latin typeface="Cambria Math" panose="02040503050406030204" pitchFamily="18" charset="0"/>
                            <a:ea typeface="Cambria Math" panose="02040503050406030204" pitchFamily="18" charset="0"/>
                          </a:rPr>
                          <m:t>𝜙</m:t>
                        </m:r>
                        <m:r>
                          <a:rPr lang="en-US" sz="1800" i="1">
                            <a:solidFill>
                              <a:schemeClr val="accent2">
                                <a:lumMod val="40000"/>
                                <a:lumOff val="60000"/>
                              </a:schemeClr>
                            </a:solidFill>
                            <a:latin typeface="Cambria Math" panose="02040503050406030204" pitchFamily="18" charset="0"/>
                          </a:rPr>
                          <m:t>−</m:t>
                        </m:r>
                        <m:sSub>
                          <m:sSubPr>
                            <m:ctrlPr>
                              <a:rPr lang="en-US" sz="1800" i="1">
                                <a:solidFill>
                                  <a:schemeClr val="accent2">
                                    <a:lumMod val="40000"/>
                                    <a:lumOff val="60000"/>
                                  </a:schemeClr>
                                </a:solidFill>
                                <a:latin typeface="Cambria Math" panose="02040503050406030204" pitchFamily="18" charset="0"/>
                              </a:rPr>
                            </m:ctrlPr>
                          </m:sSubPr>
                          <m:e>
                            <m:r>
                              <a:rPr lang="en-US" sz="1800" i="1">
                                <a:solidFill>
                                  <a:schemeClr val="accent2">
                                    <a:lumMod val="40000"/>
                                    <a:lumOff val="60000"/>
                                  </a:schemeClr>
                                </a:solidFill>
                                <a:latin typeface="Cambria Math" panose="02040503050406030204" pitchFamily="18" charset="0"/>
                                <a:ea typeface="Cambria Math" panose="02040503050406030204" pitchFamily="18" charset="0"/>
                              </a:rPr>
                              <m:t>𝜙</m:t>
                            </m:r>
                          </m:e>
                          <m:sub>
                            <m:r>
                              <a:rPr lang="en-US" sz="1800" i="1">
                                <a:solidFill>
                                  <a:schemeClr val="accent2">
                                    <a:lumMod val="40000"/>
                                    <a:lumOff val="60000"/>
                                  </a:schemeClr>
                                </a:solidFill>
                                <a:latin typeface="Cambria Math" panose="02040503050406030204" pitchFamily="18" charset="0"/>
                              </a:rPr>
                              <m:t>𝑎</m:t>
                            </m:r>
                          </m:sub>
                        </m:sSub>
                      </m:e>
                    </m:d>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𝑒</m:t>
                            </m:r>
                          </m:sub>
                        </m:sSub>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𝜙</m:t>
                        </m:r>
                      </m:e>
                    </m:d>
                    <m:r>
                      <a:rPr lang="en-US" sz="1800">
                        <a:solidFill>
                          <a:schemeClr val="bg1"/>
                        </a:solidFill>
                        <a:latin typeface="Cambria Math" panose="02040503050406030204" pitchFamily="18" charset="0"/>
                      </a:rPr>
                      <m:t>,  </m:t>
                    </m:r>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𝐸</m:t>
                        </m:r>
                      </m:e>
                    </m:acc>
                    <m:r>
                      <a:rPr lang="en-US" sz="1800" i="1" dirty="0">
                        <a:latin typeface="Cambria Math" panose="02040503050406030204" pitchFamily="18" charset="0"/>
                      </a:rPr>
                      <m:t>&lt;</m:t>
                    </m:r>
                    <m:r>
                      <a:rPr lang="en-US" sz="1800" i="1" dirty="0">
                        <a:latin typeface="Cambria Math" panose="02040503050406030204" pitchFamily="18" charset="0"/>
                      </a:rPr>
                      <m:t>0</m:t>
                    </m:r>
                  </m:oMath>
                </a14:m>
                <a:r>
                  <a:rPr lang="en-US" sz="1800" dirty="0">
                    <a:latin typeface="Verdana" panose="020B0604030504040204" pitchFamily="34" charset="0"/>
                    <a:ea typeface="Verdana" panose="020B0604030504040204" pitchFamily="34" charset="0"/>
                  </a:rPr>
                  <a:t/>
                </a: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with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𝜙</m:t>
                        </m:r>
                      </m:e>
                      <m:sub>
                        <m:r>
                          <a:rPr lang="en-US" sz="1800" i="1">
                            <a:latin typeface="Cambria Math" panose="02040503050406030204" pitchFamily="18" charset="0"/>
                          </a:rPr>
                          <m:t>𝑎</m:t>
                        </m:r>
                      </m:sub>
                    </m:sSub>
                    <m:r>
                      <a:rPr lang="en-US" sz="1800" i="1">
                        <a:latin typeface="Cambria Math" panose="02040503050406030204" pitchFamily="18" charset="0"/>
                      </a:rPr>
                      <m:t>&gt;</m:t>
                    </m:r>
                    <m:r>
                      <a:rPr lang="en-US" sz="1800" i="1">
                        <a:latin typeface="Cambria Math" panose="02040503050406030204" pitchFamily="18" charset="0"/>
                      </a:rPr>
                      <m:t>𝜙</m:t>
                    </m:r>
                    <m:r>
                      <a:rPr lang="en-US" sz="1800" i="1">
                        <a:latin typeface="Cambria Math" panose="02040503050406030204" pitchFamily="18" charset="0"/>
                      </a:rPr>
                      <m:t>&gt;</m:t>
                    </m:r>
                    <m:sSub>
                      <m:sSubPr>
                        <m:ctrlPr>
                          <a:rPr lang="en-US" sz="1800" i="1">
                            <a:latin typeface="Cambria Math" panose="02040503050406030204" pitchFamily="18" charset="0"/>
                          </a:rPr>
                        </m:ctrlPr>
                      </m:sSubPr>
                      <m:e>
                        <m:r>
                          <a:rPr lang="en-US" sz="1800" i="1">
                            <a:latin typeface="Cambria Math" panose="02040503050406030204" pitchFamily="18" charset="0"/>
                          </a:rPr>
                          <m:t>𝜙</m:t>
                        </m:r>
                      </m:e>
                      <m:sub>
                        <m:r>
                          <a:rPr lang="en-US" sz="1800" i="1">
                            <a:latin typeface="Cambria Math" panose="02040503050406030204" pitchFamily="18" charset="0"/>
                          </a:rPr>
                          <m:t>𝑝</m:t>
                        </m:r>
                      </m:sub>
                    </m:sSub>
                  </m:oMath>
                </a14:m>
                <a:r>
                  <a:rPr lang="en-US" sz="1800" dirty="0">
                    <a:latin typeface="Verdana" panose="020B0604030504040204" pitchFamily="34" charset="0"/>
                    <a:ea typeface="Verdana" panose="020B0604030504040204" pitchFamily="34"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𝜙</m:t>
                        </m:r>
                      </m:e>
                      <m:sub>
                        <m:r>
                          <a:rPr lang="en-US" sz="1800" i="1">
                            <a:latin typeface="Cambria Math" panose="02040503050406030204" pitchFamily="18" charset="0"/>
                          </a:rPr>
                          <m:t>𝑒</m:t>
                        </m:r>
                      </m:sub>
                    </m:sSub>
                    <m:r>
                      <a:rPr lang="en-US" sz="1800" i="1">
                        <a:latin typeface="Cambria Math" panose="02040503050406030204" pitchFamily="18" charset="0"/>
                      </a:rPr>
                      <m:t>&gt;</m:t>
                    </m:r>
                    <m:r>
                      <a:rPr lang="en-US" sz="1800" i="1">
                        <a:latin typeface="Cambria Math" panose="02040503050406030204" pitchFamily="18" charset="0"/>
                      </a:rPr>
                      <m:t>𝜙</m:t>
                    </m:r>
                  </m:oMath>
                </a14:m>
                <a:r>
                  <a:rPr lang="en-US" sz="1800" i="1" dirty="0">
                    <a:latin typeface="Cambria Math" panose="02040503050406030204" pitchFamily="18" charset="0"/>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ea typeface="Cambria Math" panose="02040503050406030204" pitchFamily="18" charset="0"/>
                          </a:rPr>
                          <m:t>𝑝</m:t>
                        </m:r>
                      </m:sub>
                    </m:sSub>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𝑎</m:t>
                        </m:r>
                      </m:sub>
                    </m:sSub>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𝑒</m:t>
                        </m:r>
                      </m:sub>
                    </m:sSub>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𝑒</m:t>
                        </m:r>
                      </m:sub>
                    </m:sSub>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𝑝</m:t>
                        </m:r>
                      </m:sub>
                    </m:sSub>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𝑎</m:t>
                        </m:r>
                      </m:sub>
                    </m:sSub>
                  </m:oMath>
                </a14:m>
                <a:r>
                  <a:rPr lang="en-US" sz="1800" dirty="0">
                    <a:latin typeface="Verdana" panose="020B0604030504040204" pitchFamily="34" charset="0"/>
                    <a:ea typeface="Verdana" panose="020B0604030504040204" pitchFamily="34" charset="0"/>
                  </a:rPr>
                  <a:t> and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𝑝</m:t>
                        </m:r>
                      </m:sub>
                    </m:sSub>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𝑎</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1</m:t>
                    </m:r>
                    <m:r>
                      <a:rPr lang="en-US" sz="1800" i="1">
                        <a:solidFill>
                          <a:schemeClr val="bg1"/>
                        </a:solidFill>
                        <a:latin typeface="Cambria Math" panose="02040503050406030204" pitchFamily="18" charset="0"/>
                        <a:ea typeface="Cambria Math" panose="02040503050406030204" pitchFamily="18" charset="0"/>
                      </a:rPr>
                      <m:t> </m:t>
                    </m:r>
                  </m:oMath>
                </a14:m>
                <a:endParaRPr lang="en-US" sz="1800" i="1" dirty="0">
                  <a:solidFill>
                    <a:schemeClr val="bg1"/>
                  </a:solidFill>
                  <a:latin typeface="Cambria Math" panose="02040503050406030204" pitchFamily="18" charset="0"/>
                  <a:ea typeface="Cambria Math" panose="02040503050406030204" pitchFamily="18" charset="0"/>
                </a:endParaRPr>
              </a:p>
              <a:p>
                <a:pPr marL="0" indent="0">
                  <a:lnSpc>
                    <a:spcPct val="120000"/>
                  </a:lnSpc>
                  <a:buNone/>
                  <a:tabLst>
                    <a:tab pos="3492500" algn="ctr"/>
                  </a:tabLst>
                </a:pPr>
                <a:r>
                  <a:rPr lang="en-US" sz="1800" i="1"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 </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𝑝</m:t>
                        </m:r>
                      </m:sub>
                    </m:sSub>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 </m:t>
                    </m:r>
                  </m:oMath>
                </a14:m>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(29)  </a:t>
                </a:r>
                <a:r>
                  <a:rPr lang="en-US" sz="1800" dirty="0">
                    <a:solidFill>
                      <a:prstClr val="black"/>
                    </a:solidFill>
                    <a:latin typeface="Verdana" panose="020B0604030504040204" pitchFamily="34" charset="0"/>
                    <a:ea typeface="Verdana" panose="020B0604030504040204" pitchFamily="34"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𝑒</m:t>
                        </m:r>
                      </m:sub>
                    </m:sSub>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𝜇</m:t>
                    </m:r>
                  </m:oMath>
                </a14:m>
                <a:r>
                  <a:rPr lang="en-US" sz="1600" dirty="0">
                    <a:solidFill>
                      <a:prstClr val="black"/>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(30)</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185473" y="511389"/>
                <a:ext cx="7275291" cy="6067212"/>
              </a:xfrm>
              <a:blipFill>
                <a:blip r:embed="rId2"/>
                <a:stretch>
                  <a:fillRect l="-587" r="-671"/>
                </a:stretch>
              </a:blipFill>
            </p:spPr>
            <p:txBody>
              <a:bodyPr/>
              <a:lstStyle/>
              <a:p>
                <a:r>
                  <a:rPr lang="he-IL">
                    <a:noFill/>
                  </a:rPr>
                  <a:t> </a:t>
                </a:r>
              </a:p>
            </p:txBody>
          </p:sp>
        </mc:Fallback>
      </mc:AlternateContent>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3">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sp>
        <p:nvSpPr>
          <p:cNvPr id="6" name="מציין מיקום של מספר שקופית 5">
            <a:extLst>
              <a:ext uri="{FF2B5EF4-FFF2-40B4-BE49-F238E27FC236}">
                <a16:creationId xmlns:a16="http://schemas.microsoft.com/office/drawing/2014/main" id="{C7F7CD83-114D-488D-B592-D2DB6DBBC0A4}"/>
              </a:ext>
            </a:extLst>
          </p:cNvPr>
          <p:cNvSpPr>
            <a:spLocks noGrp="1"/>
          </p:cNvSpPr>
          <p:nvPr>
            <p:ph type="sldNum" sz="quarter" idx="12"/>
          </p:nvPr>
        </p:nvSpPr>
        <p:spPr/>
        <p:txBody>
          <a:bodyPr/>
          <a:lstStyle/>
          <a:p>
            <a:fld id="{A87A4B64-AD93-4496-8E8A-37D6101AAA0C}" type="slidenum">
              <a:rPr lang="en-US" smtClean="0"/>
              <a:t>18</a:t>
            </a:fld>
            <a:endParaRPr lang="en-US"/>
          </a:p>
        </p:txBody>
      </p:sp>
    </p:spTree>
    <p:extLst>
      <p:ext uri="{BB962C8B-B14F-4D97-AF65-F5344CB8AC3E}">
        <p14:creationId xmlns:p14="http://schemas.microsoft.com/office/powerpoint/2010/main" val="32692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939295"/>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SOLVING FOR TRAJECTORY </a:t>
            </a:r>
            <a:r>
              <a:rPr lang="en-US" sz="2000" b="1" i="1" dirty="0">
                <a:effectLst>
                  <a:outerShdw blurRad="60007" dist="200025" dir="15000000" sy="30000" kx="-1800000" algn="bl" rotWithShape="0">
                    <a:prstClr val="black">
                      <a:alpha val="32000"/>
                    </a:prstClr>
                  </a:outerShdw>
                </a:effectLst>
                <a:latin typeface="Gill Sans MT" panose="020B0502020104020203" pitchFamily="34" charset="0"/>
              </a:rPr>
              <a:t>(CONTINUATION)</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307850" y="300573"/>
                <a:ext cx="7030537" cy="6434763"/>
              </a:xfrm>
            </p:spPr>
            <p:txBody>
              <a:bodyPr anchor="t">
                <a:noAutofit/>
              </a:bodyPr>
              <a:lstStyle/>
              <a:p>
                <a:pPr marL="285750" indent="-285750">
                  <a:lnSpc>
                    <a:spcPct val="100000"/>
                  </a:lnSpc>
                  <a:spcAft>
                    <a:spcPts val="1000"/>
                  </a:spcAft>
                  <a:buClr>
                    <a:schemeClr val="tx1"/>
                  </a:buClr>
                  <a:tabLst>
                    <a:tab pos="3403600" algn="ctr"/>
                    <a:tab pos="6813550" algn="r"/>
                  </a:tabLst>
                </a:pPr>
                <a:r>
                  <a:rPr lang="en-US" sz="1600" dirty="0">
                    <a:latin typeface="Verdana" panose="020B0604030504040204" pitchFamily="34" charset="0"/>
                    <a:ea typeface="Verdana" panose="020B0604030504040204" pitchFamily="34" charset="0"/>
                  </a:rPr>
                  <a:t>Looking for solutions in the form:</a:t>
                </a:r>
              </a:p>
              <a:p>
                <a:pPr marL="0" indent="0">
                  <a:lnSpc>
                    <a:spcPct val="100000"/>
                  </a:lnSpc>
                  <a:spcAft>
                    <a:spcPts val="1000"/>
                  </a:spcAft>
                  <a:buClr>
                    <a:schemeClr val="tx1"/>
                  </a:buClr>
                  <a:buNone/>
                  <a:tabLst>
                    <a:tab pos="3403600" algn="ctr"/>
                    <a:tab pos="6813550" algn="r"/>
                  </a:tabLst>
                </a:pPr>
                <a:r>
                  <a:rPr lang="en-US" sz="1600" dirty="0">
                    <a:solidFill>
                      <a:schemeClr val="bg1"/>
                    </a:solidFill>
                    <a:ea typeface="Cambria Math" panose="02040503050406030204" pitchFamily="18" charset="0"/>
                  </a:rPr>
                  <a:t>	</a:t>
                </a:r>
                <a14:m>
                  <m:oMath xmlns:m="http://schemas.openxmlformats.org/officeDocument/2006/math">
                    <m:r>
                      <a:rPr lang="en-US" sz="1600" i="1">
                        <a:solidFill>
                          <a:schemeClr val="bg1"/>
                        </a:solidFill>
                        <a:latin typeface="Cambria Math" panose="02040503050406030204" pitchFamily="18" charset="0"/>
                        <a:ea typeface="Cambria Math" panose="02040503050406030204" pitchFamily="18" charset="0"/>
                      </a:rPr>
                      <m:t>𝜙</m:t>
                    </m:r>
                    <m:d>
                      <m:dPr>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𝜑</m:t>
                        </m:r>
                      </m:e>
                    </m:d>
                    <m:r>
                      <a:rPr lang="en-US" sz="1800" i="1">
                        <a:latin typeface="Cambria Math" panose="02040503050406030204" pitchFamily="18" charset="0"/>
                      </a:rPr>
                      <m:t>=</m:t>
                    </m:r>
                    <m:r>
                      <a:rPr lang="en-US" sz="1800" i="1">
                        <a:latin typeface="Cambria Math" panose="02040503050406030204" pitchFamily="18" charset="0"/>
                      </a:rPr>
                      <m:t>𝜇</m:t>
                    </m:r>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𝜀</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𝜑</m:t>
                            </m:r>
                            <m:r>
                              <a:rPr lang="en-US" sz="1800" i="1">
                                <a:latin typeface="Cambria Math" panose="02040503050406030204" pitchFamily="18" charset="0"/>
                                <a:ea typeface="Cambria Math" panose="02040503050406030204" pitchFamily="18" charset="0"/>
                              </a:rPr>
                              <m:t>)</m:t>
                            </m:r>
                          </m:e>
                        </m:func>
                      </m:e>
                    </m:d>
                  </m:oMath>
                </a14:m>
                <a:r>
                  <a:rPr lang="en-US" sz="16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(31)</a:t>
                </a:r>
              </a:p>
              <a:p>
                <a:pPr marL="285750" indent="-285750">
                  <a:lnSpc>
                    <a:spcPct val="100000"/>
                  </a:lnSpc>
                  <a:spcAft>
                    <a:spcPts val="1000"/>
                  </a:spcAft>
                  <a:buClr>
                    <a:schemeClr val="tx1"/>
                  </a:buClr>
                  <a:tabLst>
                    <a:tab pos="3403600" algn="ctr"/>
                    <a:tab pos="6813550" algn="r"/>
                  </a:tabLst>
                </a:pPr>
                <a:r>
                  <a:rPr lang="en-US" sz="1800" dirty="0">
                    <a:latin typeface="Verdana" panose="020B0604030504040204" pitchFamily="34" charset="0"/>
                    <a:ea typeface="Verdana" panose="020B0604030504040204" pitchFamily="34" charset="0"/>
                  </a:rPr>
                  <a:t>Where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𝜙</m:t>
                        </m:r>
                      </m:e>
                      <m:sub>
                        <m:r>
                          <a:rPr lang="en-US" sz="1800" i="1">
                            <a:latin typeface="Cambria Math" panose="02040503050406030204" pitchFamily="18" charset="0"/>
                            <a:ea typeface="Cambria Math" panose="02040503050406030204" pitchFamily="18" charset="0"/>
                          </a:rPr>
                          <m:t>𝑝</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𝜇</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𝜀</m:t>
                        </m:r>
                      </m:e>
                    </m:d>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𝜙</m:t>
                        </m:r>
                      </m:e>
                      <m:sub>
                        <m:r>
                          <a:rPr lang="en-US" sz="1800" i="1">
                            <a:latin typeface="Cambria Math" panose="02040503050406030204" pitchFamily="18" charset="0"/>
                            <a:ea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𝜀</m:t>
                    </m:r>
                    <m:r>
                      <a:rPr lang="en-US" sz="1800" i="1">
                        <a:latin typeface="Cambria Math" panose="02040503050406030204" pitchFamily="18" charset="0"/>
                        <a:ea typeface="Cambria Math" panose="02040503050406030204" pitchFamily="18" charset="0"/>
                      </a:rPr>
                      <m:t>) </m:t>
                    </m:r>
                  </m:oMath>
                </a14:m>
                <a:r>
                  <a:rPr lang="en-US" sz="1800" dirty="0">
                    <a:latin typeface="Verdana" panose="020B0604030504040204" pitchFamily="34" charset="0"/>
                    <a:ea typeface="Verdana" panose="020B0604030504040204" pitchFamily="34" charset="0"/>
                  </a:rPr>
                  <a:t>(elliptic motion)</a:t>
                </a:r>
              </a:p>
              <a:p>
                <a:pPr marL="0" indent="0">
                  <a:lnSpc>
                    <a:spcPct val="100000"/>
                  </a:lnSpc>
                  <a:spcAft>
                    <a:spcPts val="1000"/>
                  </a:spcAft>
                  <a:buClr>
                    <a:schemeClr val="tx1"/>
                  </a:buClr>
                  <a:buNone/>
                  <a:tabLst>
                    <a:tab pos="3403600" algn="ctr"/>
                    <a:tab pos="6813550" algn="r"/>
                  </a:tabLst>
                </a:pP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𝜙</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𝜙</m:t>
                            </m:r>
                          </m:e>
                          <m:sub>
                            <m:r>
                              <a:rPr lang="en-US" sz="1800" i="1">
                                <a:latin typeface="Cambria Math" panose="02040503050406030204" pitchFamily="18" charset="0"/>
                                <a:ea typeface="Cambria Math" panose="02040503050406030204" pitchFamily="18" charset="0"/>
                              </a:rPr>
                              <m:t>𝑝</m:t>
                            </m:r>
                          </m:sub>
                        </m:sSub>
                      </m:e>
                    </m:d>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𝜙</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𝜙</m:t>
                            </m:r>
                          </m:e>
                          <m:sub>
                            <m:r>
                              <a:rPr lang="en-US" sz="1800" i="1">
                                <a:latin typeface="Cambria Math" panose="02040503050406030204" pitchFamily="18" charset="0"/>
                                <a:ea typeface="Cambria Math" panose="02040503050406030204" pitchFamily="18" charset="0"/>
                              </a:rPr>
                              <m:t>𝑎</m:t>
                            </m:r>
                          </m:sub>
                        </m:sSub>
                      </m:e>
                    </m:d>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𝜇</m:t>
                        </m:r>
                      </m:e>
                      <m:sup>
                        <m:r>
                          <a:rPr lang="en-US" sz="1800" i="1">
                            <a:latin typeface="Cambria Math" panose="02040503050406030204" pitchFamily="18" charset="0"/>
                            <a:ea typeface="Cambria Math" panose="02040503050406030204" pitchFamily="18" charset="0"/>
                          </a:rPr>
                          <m:t>2</m:t>
                        </m:r>
                      </m:sup>
                    </m:sSup>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𝜀</m:t>
                        </m:r>
                      </m:e>
                      <m:sup>
                        <m:r>
                          <a:rPr lang="en-US" sz="1800" i="1">
                            <a:latin typeface="Cambria Math" panose="02040503050406030204" pitchFamily="18" charset="0"/>
                            <a:ea typeface="Cambria Math" panose="02040503050406030204" pitchFamily="18" charset="0"/>
                          </a:rPr>
                          <m:t>2</m:t>
                        </m:r>
                      </m:sup>
                    </m:sSup>
                    <m:func>
                      <m:funcPr>
                        <m:ctrlPr>
                          <a:rPr lang="en-US" sz="1800" i="1">
                            <a:latin typeface="Cambria Math" panose="02040503050406030204" pitchFamily="18" charset="0"/>
                            <a:ea typeface="Cambria Math" panose="02040503050406030204" pitchFamily="18" charset="0"/>
                          </a:rPr>
                        </m:ctrlPr>
                      </m:funcPr>
                      <m:fName>
                        <m:sSup>
                          <m:sSupPr>
                            <m:ctrlPr>
                              <a:rPr lang="en-US" sz="1800" i="1">
                                <a:latin typeface="Cambria Math" panose="02040503050406030204" pitchFamily="18" charset="0"/>
                                <a:ea typeface="Cambria Math" panose="02040503050406030204" pitchFamily="18" charset="0"/>
                              </a:rPr>
                            </m:ctrlPr>
                          </m:sSupPr>
                          <m:e>
                            <m:r>
                              <m:rPr>
                                <m:sty m:val="p"/>
                              </m:rPr>
                              <a:rPr lang="en-US" sz="1800">
                                <a:latin typeface="Cambria Math" panose="02040503050406030204" pitchFamily="18" charset="0"/>
                                <a:ea typeface="Cambria Math" panose="02040503050406030204" pitchFamily="18" charset="0"/>
                              </a:rPr>
                              <m:t>sin</m:t>
                            </m:r>
                          </m:e>
                          <m:sup>
                            <m:r>
                              <a:rPr lang="en-US" sz="1800">
                                <a:latin typeface="Cambria Math" panose="02040503050406030204" pitchFamily="18" charset="0"/>
                                <a:ea typeface="Cambria Math" panose="02040503050406030204" pitchFamily="18" charset="0"/>
                              </a:rPr>
                              <m:t>2</m:t>
                            </m:r>
                          </m:sup>
                        </m:sSup>
                      </m:fName>
                      <m:e>
                        <m:r>
                          <a:rPr lang="en-US" sz="1800" i="1">
                            <a:latin typeface="Cambria Math" panose="02040503050406030204" pitchFamily="18" charset="0"/>
                            <a:ea typeface="Cambria Math" panose="02040503050406030204" pitchFamily="18" charset="0"/>
                          </a:rPr>
                          <m:t>𝛼</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𝜑</m:t>
                            </m:r>
                          </m:e>
                        </m:d>
                      </m:e>
                    </m:func>
                  </m:oMath>
                </a14:m>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(32)</a:t>
                </a:r>
              </a:p>
              <a:p>
                <a:pPr marL="0" indent="0">
                  <a:lnSpc>
                    <a:spcPct val="100000"/>
                  </a:lnSpc>
                  <a:spcAft>
                    <a:spcPts val="1000"/>
                  </a:spcAft>
                  <a:buClr>
                    <a:schemeClr val="tx1"/>
                  </a:buClr>
                  <a:buNone/>
                  <a:tabLst>
                    <a:tab pos="3403600" algn="ctr"/>
                    <a:tab pos="6813550" algn="r"/>
                  </a:tabLst>
                </a:pPr>
                <a:r>
                  <a:rPr lang="en-US" sz="1800" dirty="0">
                    <a:solidFill>
                      <a:schemeClr val="bg1"/>
                    </a:solidFill>
                  </a:rPr>
                  <a:t>	</a:t>
                </a:r>
                <a14:m>
                  <m:oMath xmlns:m="http://schemas.openxmlformats.org/officeDocument/2006/math">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𝜙</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ea typeface="Cambria Math" panose="02040503050406030204" pitchFamily="18" charset="0"/>
                          </a:rPr>
                          <m:t>𝜑</m:t>
                        </m:r>
                      </m:den>
                    </m:f>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𝜇</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𝛼</m:t>
                        </m:r>
                      </m:e>
                      <m:sup>
                        <m:r>
                          <a:rPr lang="en-US" sz="1800" i="1">
                            <a:solidFill>
                              <a:schemeClr val="bg1"/>
                            </a:solidFill>
                            <a:latin typeface="Cambria Math" panose="02040503050406030204" pitchFamily="18" charset="0"/>
                            <a:ea typeface="Cambria Math" panose="02040503050406030204" pitchFamily="18" charset="0"/>
                          </a:rPr>
                          <m:t>′</m:t>
                        </m:r>
                      </m:sup>
                    </m:sSup>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𝜀</m:t>
                    </m:r>
                    <m:func>
                      <m:funcPr>
                        <m:ctrlPr>
                          <a:rPr lang="en-US" sz="1800" i="1">
                            <a:solidFill>
                              <a:schemeClr val="bg1"/>
                            </a:solidFill>
                            <a:latin typeface="Cambria Math" panose="02040503050406030204" pitchFamily="18" charset="0"/>
                            <a:ea typeface="Cambria Math" panose="02040503050406030204" pitchFamily="18" charset="0"/>
                          </a:rPr>
                        </m:ctrlPr>
                      </m:funcPr>
                      <m:fName>
                        <m:r>
                          <m:rPr>
                            <m:sty m:val="p"/>
                          </m:rPr>
                          <a:rPr lang="en-US" sz="1800">
                            <a:solidFill>
                              <a:schemeClr val="bg1"/>
                            </a:solidFill>
                            <a:latin typeface="Cambria Math" panose="02040503050406030204" pitchFamily="18" charset="0"/>
                            <a:ea typeface="Cambria Math" panose="02040503050406030204" pitchFamily="18" charset="0"/>
                          </a:rPr>
                          <m:t>sin</m:t>
                        </m:r>
                      </m:fName>
                      <m:e>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𝛼</m:t>
                            </m:r>
                          </m:e>
                        </m:d>
                      </m:e>
                    </m:func>
                  </m:oMath>
                </a14:m>
                <a:r>
                  <a:rPr lang="en-US" sz="1800" i="1" dirty="0">
                    <a:solidFill>
                      <a:srgbClr val="FFCF47"/>
                    </a:solidFill>
                    <a:latin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(33)</a:t>
                </a:r>
              </a:p>
              <a:p>
                <a:pPr marL="0" indent="0">
                  <a:lnSpc>
                    <a:spcPct val="100000"/>
                  </a:lnSpc>
                  <a:spcAft>
                    <a:spcPts val="1000"/>
                  </a:spcAft>
                  <a:buClr>
                    <a:schemeClr val="tx1"/>
                  </a:buClr>
                  <a:buNone/>
                  <a:tabLst>
                    <a:tab pos="3403600" algn="ctr"/>
                    <a:tab pos="6813550" algn="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𝑒</m:t>
                        </m:r>
                      </m:sub>
                    </m:sSub>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𝜙</m:t>
                    </m:r>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3</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𝜇𝜀</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𝛼</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𝜑</m:t>
                            </m:r>
                          </m:e>
                        </m:d>
                      </m:e>
                    </m:func>
                  </m:oMath>
                </a14:m>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(34)</a:t>
                </a:r>
              </a:p>
              <a:p>
                <a:pPr marL="0" indent="0">
                  <a:lnSpc>
                    <a:spcPct val="100000"/>
                  </a:lnSpc>
                  <a:spcAft>
                    <a:spcPts val="1000"/>
                  </a:spcAft>
                  <a:buClr>
                    <a:schemeClr val="tx1"/>
                  </a:buClr>
                  <a:buNone/>
                  <a:tabLst>
                    <a:tab pos="3403600" algn="ctr"/>
                    <a:tab pos="6813550" algn="r"/>
                  </a:tabLst>
                </a:pPr>
                <a:r>
                  <a:rPr lang="en-US" sz="1800" dirty="0">
                    <a:latin typeface="Verdana" panose="020B0604030504040204" pitchFamily="34" charset="0"/>
                    <a:ea typeface="Verdana" panose="020B0604030504040204" pitchFamily="34" charset="0"/>
                  </a:rPr>
                  <a:t>Substitute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(32)–(34)</a:t>
                </a:r>
                <a:r>
                  <a:rPr lang="en-US" sz="1800" dirty="0">
                    <a:solidFill>
                      <a:schemeClr val="bg1">
                        <a:lumMod val="75000"/>
                      </a:schemeClr>
                    </a:solidFill>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into </a:t>
                </a:r>
                <a:r>
                  <a:rPr lang="en-US" sz="1800" dirty="0" err="1">
                    <a:latin typeface="Verdana" panose="020B0604030504040204" pitchFamily="34" charset="0"/>
                    <a:ea typeface="Verdana" panose="020B0604030504040204" pitchFamily="34" charset="0"/>
                  </a:rPr>
                  <a:t>eq</a:t>
                </a:r>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(28)</a:t>
                </a:r>
              </a:p>
              <a:p>
                <a:pPr marL="0" indent="0">
                  <a:lnSpc>
                    <a:spcPct val="100000"/>
                  </a:lnSpc>
                  <a:spcAft>
                    <a:spcPts val="1000"/>
                  </a:spcAft>
                  <a:buClr>
                    <a:schemeClr val="tx1"/>
                  </a:buClr>
                  <a:buNone/>
                  <a:tabLst>
                    <a:tab pos="3403600" algn="ctr"/>
                    <a:tab pos="6813550" algn="r"/>
                  </a:tabLst>
                </a:pPr>
                <a:r>
                  <a:rPr lang="en-US" sz="1800" dirty="0">
                    <a:ea typeface="Cambria Math" panose="02040503050406030204" pitchFamily="18" charset="0"/>
                  </a:rPr>
                  <a:t>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𝛼</m:t>
                        </m:r>
                      </m:e>
                      <m:sup>
                        <m:r>
                          <a:rPr lang="en-US" sz="1800" i="1">
                            <a:latin typeface="Cambria Math" panose="02040503050406030204" pitchFamily="18" charset="0"/>
                            <a:ea typeface="Cambria Math" panose="02040503050406030204" pitchFamily="18" charset="0"/>
                          </a:rPr>
                          <m:t>′</m:t>
                        </m:r>
                      </m:sup>
                    </m:sSup>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𝑑</m:t>
                        </m:r>
                        <m:r>
                          <a:rPr lang="en-US" sz="1800" i="1">
                            <a:latin typeface="Cambria Math" panose="02040503050406030204" pitchFamily="18" charset="0"/>
                            <a:ea typeface="Cambria Math" panose="02040503050406030204" pitchFamily="18" charset="0"/>
                          </a:rPr>
                          <m:t>𝛼</m:t>
                        </m:r>
                      </m:num>
                      <m:den>
                        <m:r>
                          <a:rPr lang="en-US" sz="1800" i="1">
                            <a:latin typeface="Cambria Math" panose="02040503050406030204" pitchFamily="18" charset="0"/>
                            <a:ea typeface="Cambria Math" panose="02040503050406030204" pitchFamily="18" charset="0"/>
                          </a:rPr>
                          <m:t>𝑑</m:t>
                        </m:r>
                        <m:r>
                          <a:rPr lang="en-US" sz="1800" i="1">
                            <a:latin typeface="Cambria Math" panose="02040503050406030204" pitchFamily="18" charset="0"/>
                            <a:ea typeface="Cambria Math" panose="02040503050406030204" pitchFamily="18" charset="0"/>
                          </a:rPr>
                          <m:t>𝜑</m:t>
                        </m:r>
                      </m:den>
                    </m:f>
                    <m:r>
                      <a:rPr lang="en-US" sz="1800">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3</m:t>
                        </m:r>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𝜇𝜀</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𝜑</m:t>
                            </m:r>
                            <m:r>
                              <a:rPr lang="en-US" sz="1800" i="1">
                                <a:latin typeface="Cambria Math" panose="02040503050406030204" pitchFamily="18" charset="0"/>
                                <a:ea typeface="Cambria Math" panose="02040503050406030204" pitchFamily="18" charset="0"/>
                              </a:rPr>
                              <m:t>)</m:t>
                            </m:r>
                          </m:e>
                        </m:func>
                      </m:e>
                    </m:rad>
                  </m:oMath>
                </a14:m>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(35)</a:t>
                </a:r>
              </a:p>
              <a:p>
                <a:pPr marL="285750" indent="-285750">
                  <a:lnSpc>
                    <a:spcPct val="100000"/>
                  </a:lnSpc>
                  <a:spcAft>
                    <a:spcPts val="1000"/>
                  </a:spcAft>
                  <a:buClr>
                    <a:schemeClr val="tx1"/>
                  </a:buClr>
                  <a:tabLst>
                    <a:tab pos="3403600" algn="ctr"/>
                    <a:tab pos="6813550" algn="r"/>
                  </a:tabLst>
                </a:pPr>
                <a:r>
                  <a:rPr lang="en-US" sz="1800" dirty="0" err="1">
                    <a:latin typeface="Verdana" panose="020B0604030504040204" pitchFamily="34" charset="0"/>
                    <a:ea typeface="Verdana" panose="020B0604030504040204" pitchFamily="34" charset="0"/>
                  </a:rPr>
                  <a:t>Precessing</a:t>
                </a:r>
                <a:r>
                  <a:rPr lang="en-US" sz="1800" dirty="0">
                    <a:latin typeface="Verdana" panose="020B0604030504040204" pitchFamily="34" charset="0"/>
                    <a:ea typeface="Verdana" panose="020B0604030504040204" pitchFamily="34" charset="0"/>
                  </a:rPr>
                  <a:t> ellipse</a:t>
                </a:r>
              </a:p>
              <a:p>
                <a:pPr marL="0" indent="0">
                  <a:lnSpc>
                    <a:spcPct val="100000"/>
                  </a:lnSpc>
                  <a:spcAft>
                    <a:spcPts val="1000"/>
                  </a:spcAft>
                  <a:buClr>
                    <a:schemeClr val="tx1"/>
                  </a:buClr>
                  <a:buNone/>
                  <a:tabLst>
                    <a:tab pos="3403600" algn="ctr"/>
                    <a:tab pos="6813550" algn="r"/>
                  </a:tabLst>
                </a:pP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𝜑</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𝛼</m:t>
                        </m:r>
                      </m:e>
                    </m:d>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𝜑</m:t>
                        </m:r>
                      </m:e>
                      <m:sub>
                        <m:r>
                          <a:rPr lang="en-US" sz="1800" i="1">
                            <a:latin typeface="Cambria Math" panose="02040503050406030204" pitchFamily="18" charset="0"/>
                            <a:ea typeface="Cambria Math" panose="02040503050406030204" pitchFamily="18" charset="0"/>
                          </a:rPr>
                          <m:t>0</m:t>
                        </m:r>
                      </m:sub>
                    </m:sSub>
                    <m:r>
                      <a:rPr lang="en-US" sz="1800" i="1">
                        <a:latin typeface="Cambria Math" panose="02040503050406030204" pitchFamily="18" charset="0"/>
                        <a:ea typeface="Cambria Math" panose="02040503050406030204" pitchFamily="18" charset="0"/>
                      </a:rPr>
                      <m:t>+</m:t>
                    </m:r>
                    <m:nary>
                      <m:naryPr>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0</m:t>
                        </m:r>
                      </m:sub>
                      <m:sup>
                        <m:r>
                          <a:rPr lang="en-US" sz="1800" i="1">
                            <a:latin typeface="Cambria Math" panose="02040503050406030204" pitchFamily="18" charset="0"/>
                            <a:ea typeface="Cambria Math" panose="02040503050406030204" pitchFamily="18" charset="0"/>
                          </a:rPr>
                          <m:t>𝛼</m:t>
                        </m:r>
                      </m:sup>
                      <m:e>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1</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3</m:t>
                                </m:r>
                                <m:r>
                                  <a:rPr lang="en-US" sz="1800" i="1">
                                    <a:solidFill>
                                      <a:schemeClr val="bg1"/>
                                    </a:solidFill>
                                    <a:latin typeface="Cambria Math" panose="02040503050406030204" pitchFamily="18" charset="0"/>
                                    <a:ea typeface="Cambria Math" panose="02040503050406030204" pitchFamily="18" charset="0"/>
                                  </a:rPr>
                                  <m:t>𝜇</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𝜇𝜀</m:t>
                                </m:r>
                                <m:func>
                                  <m:funcPr>
                                    <m:ctrlPr>
                                      <a:rPr lang="en-US" sz="1800" i="1">
                                        <a:solidFill>
                                          <a:schemeClr val="bg1"/>
                                        </a:solidFill>
                                        <a:latin typeface="Cambria Math" panose="02040503050406030204" pitchFamily="18" charset="0"/>
                                        <a:ea typeface="Cambria Math" panose="02040503050406030204" pitchFamily="18" charset="0"/>
                                      </a:rPr>
                                    </m:ctrlPr>
                                  </m:funcPr>
                                  <m:fName>
                                    <m:r>
                                      <m:rPr>
                                        <m:sty m:val="p"/>
                                      </m:rPr>
                                      <a:rPr lang="en-US" sz="1800">
                                        <a:solidFill>
                                          <a:schemeClr val="bg1"/>
                                        </a:solidFill>
                                        <a:latin typeface="Cambria Math" panose="02040503050406030204" pitchFamily="18" charset="0"/>
                                        <a:ea typeface="Cambria Math" panose="02040503050406030204" pitchFamily="18" charset="0"/>
                                      </a:rPr>
                                      <m:t>cos</m:t>
                                    </m:r>
                                  </m:fName>
                                  <m:e>
                                    <m:acc>
                                      <m:accPr>
                                        <m:chr m:val="̃"/>
                                        <m:ctrlPr>
                                          <a:rPr lang="en-US"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𝛼</m:t>
                                        </m:r>
                                      </m:e>
                                    </m:acc>
                                  </m:e>
                                </m:func>
                              </m:e>
                            </m:d>
                          </m:e>
                          <m:sup>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𝑑</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𝛼</m:t>
                            </m:r>
                          </m:e>
                        </m:acc>
                      </m:e>
                    </m:nary>
                  </m:oMath>
                </a14:m>
                <a:r>
                  <a:rPr lang="en-US" sz="1800" i="1" dirty="0">
                    <a:solidFill>
                      <a:srgbClr val="FFCF47"/>
                    </a:solidFill>
                    <a:latin typeface="Cambria Math" panose="02040503050406030204" pitchFamily="18" charset="0"/>
                    <a:ea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(36)</a:t>
                </a:r>
              </a:p>
              <a:p>
                <a:pPr marL="0" indent="0">
                  <a:lnSpc>
                    <a:spcPct val="100000"/>
                  </a:lnSpc>
                  <a:spcAft>
                    <a:spcPts val="1000"/>
                  </a:spcAft>
                  <a:buClr>
                    <a:schemeClr val="tx1"/>
                  </a:buClr>
                  <a:buNone/>
                  <a:tabLst>
                    <a:tab pos="3403600" algn="ctr"/>
                    <a:tab pos="6813550" algn="r"/>
                  </a:tabLst>
                </a:pPr>
                <a:r>
                  <a:rPr lang="en-US" sz="1800" dirty="0">
                    <a:solidFill>
                      <a:schemeClr val="bg1"/>
                    </a:solidFill>
                    <a:ea typeface="Cambria Math" panose="02040503050406030204" pitchFamily="18" charset="0"/>
                  </a:rPr>
                  <a:t>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𝜑</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𝜑</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2</m:t>
                        </m:r>
                        <m:r>
                          <a:rPr lang="en-US" sz="1800" i="1">
                            <a:solidFill>
                              <a:schemeClr val="bg1"/>
                            </a:solidFill>
                            <a:latin typeface="Cambria Math" panose="02040503050406030204" pitchFamily="18" charset="0"/>
                            <a:ea typeface="Cambria Math" panose="02040503050406030204" pitchFamily="18" charset="0"/>
                          </a:rPr>
                          <m:t>𝜋</m:t>
                        </m:r>
                      </m:e>
                    </m:d>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𝜑</m:t>
                        </m:r>
                      </m:e>
                      <m:sub>
                        <m:r>
                          <a:rPr lang="en-US" sz="1800" i="1">
                            <a:solidFill>
                              <a:schemeClr val="bg1"/>
                            </a:solidFill>
                            <a:latin typeface="Cambria Math" panose="02040503050406030204" pitchFamily="18" charset="0"/>
                            <a:ea typeface="Cambria Math" panose="02040503050406030204" pitchFamily="18" charset="0"/>
                          </a:rPr>
                          <m:t>0</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2</m:t>
                    </m:r>
                    <m:r>
                      <a:rPr lang="en-US" sz="1800" i="1">
                        <a:solidFill>
                          <a:schemeClr val="bg1"/>
                        </a:solidFill>
                        <a:latin typeface="Cambria Math" panose="02040503050406030204" pitchFamily="18" charset="0"/>
                        <a:ea typeface="Cambria Math" panose="02040503050406030204" pitchFamily="18" charset="0"/>
                      </a:rPr>
                      <m:t>𝜋</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3</m:t>
                    </m:r>
                    <m:r>
                      <a:rPr lang="en-US" sz="1800" i="1">
                        <a:solidFill>
                          <a:schemeClr val="bg1"/>
                        </a:solidFill>
                        <a:latin typeface="Cambria Math" panose="02040503050406030204" pitchFamily="18" charset="0"/>
                        <a:ea typeface="Cambria Math" panose="02040503050406030204" pitchFamily="18" charset="0"/>
                      </a:rPr>
                      <m:t>𝜇</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d>
                          <m:dPr>
                            <m:ctrlPr>
                              <a:rPr lang="en-US" sz="1800" i="1">
                                <a:solidFill>
                                  <a:schemeClr val="bg1"/>
                                </a:solidFill>
                                <a:latin typeface="Cambria Math" panose="02040503050406030204" pitchFamily="18" charset="0"/>
                                <a:ea typeface="Cambria Math" panose="02040503050406030204" pitchFamily="18" charset="0"/>
                              </a:rPr>
                            </m:ctrlPr>
                          </m:dPr>
                          <m:e>
                            <m:f>
                              <m:fPr>
                                <m:ctrlPr>
                                  <a:rPr lang="aa-ET"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𝑟𝑎𝑑</m:t>
                                </m:r>
                              </m:num>
                              <m:den>
                                <m:r>
                                  <a:rPr lang="en-US" sz="1800" i="1">
                                    <a:solidFill>
                                      <a:schemeClr val="bg1"/>
                                    </a:solidFill>
                                    <a:latin typeface="Cambria Math" panose="02040503050406030204" pitchFamily="18" charset="0"/>
                                  </a:rPr>
                                  <m:t>𝑟𝑒𝑣</m:t>
                                </m:r>
                              </m:den>
                            </m:f>
                          </m:e>
                        </m:d>
                      </m:sub>
                    </m:sSub>
                  </m:oMath>
                </a14:m>
                <a:r>
                  <a:rPr lang="en-US" sz="1800" dirty="0"/>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(37)</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307850" y="300573"/>
                <a:ext cx="7030537" cy="6434763"/>
              </a:xfrm>
              <a:blipFill>
                <a:blip r:embed="rId2"/>
                <a:stretch>
                  <a:fillRect l="-781" t="-284" r="-260"/>
                </a:stretch>
              </a:blipFill>
            </p:spPr>
            <p:txBody>
              <a:bodyPr/>
              <a:lstStyle/>
              <a:p>
                <a:r>
                  <a:rPr lang="he-IL">
                    <a:noFill/>
                  </a:rPr>
                  <a:t> </a:t>
                </a:r>
              </a:p>
            </p:txBody>
          </p:sp>
        </mc:Fallback>
      </mc:AlternateContent>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3">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pic>
        <p:nvPicPr>
          <p:cNvPr id="13" name="Picture 7">
            <a:extLst>
              <a:ext uri="{FF2B5EF4-FFF2-40B4-BE49-F238E27FC236}">
                <a16:creationId xmlns:a16="http://schemas.microsoft.com/office/drawing/2014/main" id="{B71D5A49-D084-4C22-8C5E-1414FD1A8134}"/>
              </a:ext>
            </a:extLst>
          </p:cNvPr>
          <p:cNvPicPr>
            <a:picLocks noChangeAspect="1"/>
          </p:cNvPicPr>
          <p:nvPr/>
        </p:nvPicPr>
        <p:blipFill>
          <a:blip r:embed="rId4"/>
          <a:stretch>
            <a:fillRect/>
          </a:stretch>
        </p:blipFill>
        <p:spPr>
          <a:xfrm>
            <a:off x="730169" y="300573"/>
            <a:ext cx="2577477" cy="2339556"/>
          </a:xfrm>
          <a:prstGeom prst="rect">
            <a:avLst/>
          </a:prstGeom>
        </p:spPr>
      </p:pic>
      <p:sp>
        <p:nvSpPr>
          <p:cNvPr id="6" name="מציין מיקום של מספר שקופית 5">
            <a:extLst>
              <a:ext uri="{FF2B5EF4-FFF2-40B4-BE49-F238E27FC236}">
                <a16:creationId xmlns:a16="http://schemas.microsoft.com/office/drawing/2014/main" id="{98A82455-C33B-45F6-8585-B8F21DFBDC52}"/>
              </a:ext>
            </a:extLst>
          </p:cNvPr>
          <p:cNvSpPr>
            <a:spLocks noGrp="1"/>
          </p:cNvSpPr>
          <p:nvPr>
            <p:ph type="sldNum" sz="quarter" idx="12"/>
          </p:nvPr>
        </p:nvSpPr>
        <p:spPr/>
        <p:txBody>
          <a:bodyPr/>
          <a:lstStyle/>
          <a:p>
            <a:fld id="{A87A4B64-AD93-4496-8E8A-37D6101AAA0C}" type="slidenum">
              <a:rPr lang="en-US" smtClean="0"/>
              <a:t>19</a:t>
            </a:fld>
            <a:endParaRPr lang="en-US"/>
          </a:p>
        </p:txBody>
      </p:sp>
    </p:spTree>
    <p:extLst>
      <p:ext uri="{BB962C8B-B14F-4D97-AF65-F5344CB8AC3E}">
        <p14:creationId xmlns:p14="http://schemas.microsoft.com/office/powerpoint/2010/main" val="353054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1371599" y="294538"/>
            <a:ext cx="9895951" cy="1033669"/>
          </a:xfrm>
        </p:spPr>
        <p:txBody>
          <a:bodyPr>
            <a:normAutofit/>
          </a:bodyPr>
          <a:lstStyle/>
          <a:p>
            <a:r>
              <a:rPr lang="en-US" sz="40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CONTENTS</a:t>
            </a:r>
          </a:p>
        </p:txBody>
      </p:sp>
      <p:sp>
        <p:nvSpPr>
          <p:cNvPr id="9" name="מלבן 8">
            <a:extLst>
              <a:ext uri="{FF2B5EF4-FFF2-40B4-BE49-F238E27FC236}">
                <a16:creationId xmlns:a16="http://schemas.microsoft.com/office/drawing/2014/main" id="{3772509E-B55D-4644-B41E-3517560F235D}"/>
              </a:ext>
            </a:extLst>
          </p:cNvPr>
          <p:cNvSpPr/>
          <p:nvPr/>
        </p:nvSpPr>
        <p:spPr>
          <a:xfrm>
            <a:off x="878707" y="1908304"/>
            <a:ext cx="10703314" cy="4524315"/>
          </a:xfrm>
          <a:prstGeom prst="rect">
            <a:avLst/>
          </a:prstGeom>
          <a:noFill/>
        </p:spPr>
        <p:txBody>
          <a:bodyPr wrap="square" numCol="2" spcCol="720000">
            <a:spAutoFit/>
          </a:bodyPr>
          <a:lstStyle/>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General relativity </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Motivation for geodesic motion</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Euler-Lagrange equations</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Bipolar coordinates</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The implications of symmetry for the metric</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Newtonian limit</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Evolution equation</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Solving the equation of motion for a massive object</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Precession of Mercury</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Solving the equation of motion for light</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Deflection of light</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Gravitational time dilation</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Energy conservation </a:t>
            </a:r>
          </a:p>
          <a:p>
            <a:pPr marL="285750" indent="-285750">
              <a:lnSpc>
                <a:spcPct val="200000"/>
              </a:lnSpc>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Appendix</a:t>
            </a:r>
          </a:p>
          <a:p>
            <a:pPr marL="285750" indent="-285750">
              <a:lnSpc>
                <a:spcPct val="200000"/>
              </a:lnSpc>
              <a:buFont typeface="Arial" panose="020B0604020202020204" pitchFamily="34" charset="0"/>
              <a:buChar char="•"/>
            </a:pPr>
            <a:endParaRPr lang="en-US" sz="1600" dirty="0">
              <a:solidFill>
                <a:schemeClr val="bg1"/>
              </a:solidFill>
              <a:latin typeface="Verdana" panose="020B0604030504040204" pitchFamily="34" charset="0"/>
              <a:ea typeface="Verdana" panose="020B0604030504040204" pitchFamily="34" charset="0"/>
            </a:endParaRPr>
          </a:p>
          <a:p>
            <a:pPr marL="285750" indent="-285750">
              <a:lnSpc>
                <a:spcPct val="200000"/>
              </a:lnSpc>
              <a:buFont typeface="Arial" panose="020B0604020202020204" pitchFamily="34" charset="0"/>
              <a:buChar char="•"/>
            </a:pPr>
            <a:endParaRPr lang="en-US" sz="1600" dirty="0">
              <a:solidFill>
                <a:schemeClr val="bg1"/>
              </a:solidFill>
              <a:latin typeface="Verdana" panose="020B0604030504040204" pitchFamily="34" charset="0"/>
              <a:ea typeface="Verdana" panose="020B0604030504040204" pitchFamily="34" charset="0"/>
            </a:endParaRPr>
          </a:p>
        </p:txBody>
      </p:sp>
      <p:sp>
        <p:nvSpPr>
          <p:cNvPr id="6" name="מציין מיקום של מספר שקופית 5">
            <a:extLst>
              <a:ext uri="{FF2B5EF4-FFF2-40B4-BE49-F238E27FC236}">
                <a16:creationId xmlns:a16="http://schemas.microsoft.com/office/drawing/2014/main" id="{66924414-7021-4D05-BD89-35AC5F83AC13}"/>
              </a:ext>
            </a:extLst>
          </p:cNvPr>
          <p:cNvSpPr>
            <a:spLocks noGrp="1"/>
          </p:cNvSpPr>
          <p:nvPr>
            <p:ph type="sldNum" sz="quarter" idx="12"/>
          </p:nvPr>
        </p:nvSpPr>
        <p:spPr/>
        <p:txBody>
          <a:bodyPr/>
          <a:lstStyle/>
          <a:p>
            <a:fld id="{A87A4B64-AD93-4496-8E8A-37D6101AAA0C}" type="slidenum">
              <a:rPr lang="en-US" smtClean="0"/>
              <a:t>2</a:t>
            </a:fld>
            <a:endParaRPr lang="en-US"/>
          </a:p>
        </p:txBody>
      </p:sp>
    </p:spTree>
    <p:extLst>
      <p:ext uri="{BB962C8B-B14F-4D97-AF65-F5344CB8AC3E}">
        <p14:creationId xmlns:p14="http://schemas.microsoft.com/office/powerpoint/2010/main" val="39876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672432"/>
            <a:ext cx="3456878" cy="2194957"/>
          </a:xfrm>
        </p:spPr>
        <p:txBody>
          <a:bodyPr anchor="b">
            <a:normAutofit/>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MERCURY’S PRECESSION</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196268" y="244308"/>
                <a:ext cx="7275291" cy="3623081"/>
              </a:xfrm>
            </p:spPr>
            <p:txBody>
              <a:bodyPr anchor="t">
                <a:noAutofit/>
              </a:bodyPr>
              <a:lstStyle/>
              <a:p>
                <a:pPr>
                  <a:lnSpc>
                    <a:spcPct val="120000"/>
                  </a:lnSpc>
                  <a:buClr>
                    <a:schemeClr val="tx1"/>
                  </a:buClr>
                </a:pPr>
                <a:r>
                  <a:rPr lang="en-US" sz="1800" dirty="0">
                    <a:latin typeface="Verdana" panose="020B0604030504040204" pitchFamily="34" charset="0"/>
                    <a:ea typeface="Verdana" panose="020B0604030504040204" pitchFamily="34" charset="0"/>
                  </a:rPr>
                  <a:t> </a:t>
                </a:r>
                <a14:m>
                  <m:oMath xmlns:m="http://schemas.openxmlformats.org/officeDocument/2006/math">
                    <m:sSub>
                      <m:sSubPr>
                        <m:ctrlPr>
                          <a:rPr lang="en-US" sz="1800" i="1">
                            <a:latin typeface="Cambria Math" panose="02040503050406030204" pitchFamily="18" charset="0"/>
                            <a:ea typeface="Verdana" panose="020B0604030504040204" pitchFamily="34" charset="0"/>
                          </a:rPr>
                        </m:ctrlPr>
                      </m:sSubPr>
                      <m:e>
                        <m:r>
                          <a:rPr lang="en-US" sz="1800" i="1">
                            <a:latin typeface="Cambria Math" panose="02040503050406030204" pitchFamily="18" charset="0"/>
                            <a:ea typeface="Verdana" panose="020B0604030504040204" pitchFamily="34" charset="0"/>
                          </a:rPr>
                          <m:t>𝑟</m:t>
                        </m:r>
                      </m:e>
                      <m:sub>
                        <m:r>
                          <a:rPr lang="en-US" sz="1800" i="1">
                            <a:latin typeface="Cambria Math" panose="02040503050406030204" pitchFamily="18" charset="0"/>
                            <a:ea typeface="Verdana" panose="020B0604030504040204" pitchFamily="34" charset="0"/>
                          </a:rPr>
                          <m:t>𝑎</m:t>
                        </m:r>
                      </m:sub>
                    </m:sSub>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6</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98168</m:t>
                    </m:r>
                    <m:r>
                      <a:rPr lang="en-US" sz="1800" i="1">
                        <a:latin typeface="Cambria Math" panose="02040503050406030204" pitchFamily="18" charset="0"/>
                        <a:ea typeface="Verdana" panose="020B0604030504040204" pitchFamily="34" charset="0"/>
                      </a:rPr>
                      <m:t>⋅</m:t>
                    </m:r>
                    <m:sSup>
                      <m:sSupPr>
                        <m:ctrlPr>
                          <a:rPr lang="en-US" sz="1800" i="1">
                            <a:latin typeface="Cambria Math" panose="02040503050406030204" pitchFamily="18" charset="0"/>
                            <a:ea typeface="Verdana" panose="020B0604030504040204" pitchFamily="34" charset="0"/>
                          </a:rPr>
                        </m:ctrlPr>
                      </m:sSupPr>
                      <m:e>
                        <m:r>
                          <a:rPr lang="en-US" sz="1800" i="1">
                            <a:latin typeface="Cambria Math" panose="02040503050406030204" pitchFamily="18" charset="0"/>
                            <a:ea typeface="Verdana" panose="020B0604030504040204" pitchFamily="34" charset="0"/>
                          </a:rPr>
                          <m:t>10</m:t>
                        </m:r>
                      </m:e>
                      <m:sup>
                        <m:r>
                          <a:rPr lang="en-US" sz="1800" i="1">
                            <a:latin typeface="Cambria Math" panose="02040503050406030204" pitchFamily="18" charset="0"/>
                            <a:ea typeface="Verdana" panose="020B0604030504040204" pitchFamily="34" charset="0"/>
                          </a:rPr>
                          <m:t>10</m:t>
                        </m:r>
                      </m:sup>
                    </m:sSup>
                    <m:r>
                      <a:rPr lang="en-US" sz="1800" i="1">
                        <a:latin typeface="Cambria Math" panose="02040503050406030204" pitchFamily="18" charset="0"/>
                        <a:ea typeface="Verdana" panose="020B0604030504040204" pitchFamily="34" charset="0"/>
                      </a:rPr>
                      <m:t>𝑚</m:t>
                    </m:r>
                    <m:r>
                      <a:rPr lang="en-US" sz="1800" i="1">
                        <a:latin typeface="Cambria Math" panose="02040503050406030204" pitchFamily="18" charset="0"/>
                        <a:ea typeface="Verdana" panose="020B0604030504040204" pitchFamily="34" charset="0"/>
                      </a:rPr>
                      <m:t>  </m:t>
                    </m:r>
                    <m:r>
                      <a:rPr lang="en-US" sz="1800" i="1">
                        <a:latin typeface="Cambria Math" panose="02040503050406030204" pitchFamily="18" charset="0"/>
                        <a:ea typeface="Verdana" panose="020B0604030504040204" pitchFamily="34" charset="0"/>
                      </a:rPr>
                      <m:t>𝑎𝑛𝑑</m:t>
                    </m:r>
                    <m:r>
                      <a:rPr lang="en-US" sz="1800" i="1">
                        <a:latin typeface="Cambria Math" panose="02040503050406030204" pitchFamily="18" charset="0"/>
                        <a:ea typeface="Verdana" panose="020B0604030504040204" pitchFamily="34" charset="0"/>
                      </a:rPr>
                      <m:t>   </m:t>
                    </m:r>
                    <m:sSub>
                      <m:sSubPr>
                        <m:ctrlPr>
                          <a:rPr lang="en-US" sz="1800" i="1">
                            <a:latin typeface="Cambria Math" panose="02040503050406030204" pitchFamily="18" charset="0"/>
                            <a:ea typeface="Verdana" panose="020B0604030504040204" pitchFamily="34" charset="0"/>
                          </a:rPr>
                        </m:ctrlPr>
                      </m:sSubPr>
                      <m:e>
                        <m:r>
                          <a:rPr lang="en-US" sz="1800" i="1">
                            <a:latin typeface="Cambria Math" panose="02040503050406030204" pitchFamily="18" charset="0"/>
                            <a:ea typeface="Verdana" panose="020B0604030504040204" pitchFamily="34" charset="0"/>
                          </a:rPr>
                          <m:t>𝑟</m:t>
                        </m:r>
                      </m:e>
                      <m:sub>
                        <m:r>
                          <a:rPr lang="en-US" sz="1800" i="1">
                            <a:latin typeface="Cambria Math" panose="02040503050406030204" pitchFamily="18" charset="0"/>
                            <a:ea typeface="Verdana" panose="020B0604030504040204" pitchFamily="34" charset="0"/>
                          </a:rPr>
                          <m:t>𝑝</m:t>
                        </m:r>
                      </m:sub>
                    </m:sSub>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4</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60012</m:t>
                    </m:r>
                    <m:r>
                      <a:rPr lang="en-US" sz="1800" i="1">
                        <a:latin typeface="Cambria Math" panose="02040503050406030204" pitchFamily="18" charset="0"/>
                        <a:ea typeface="Verdana" panose="020B0604030504040204" pitchFamily="34" charset="0"/>
                      </a:rPr>
                      <m:t>⋅</m:t>
                    </m:r>
                    <m:sSup>
                      <m:sSupPr>
                        <m:ctrlPr>
                          <a:rPr lang="en-US" sz="1800" i="1">
                            <a:latin typeface="Cambria Math" panose="02040503050406030204" pitchFamily="18" charset="0"/>
                            <a:ea typeface="Verdana" panose="020B0604030504040204" pitchFamily="34" charset="0"/>
                          </a:rPr>
                        </m:ctrlPr>
                      </m:sSupPr>
                      <m:e>
                        <m:r>
                          <a:rPr lang="en-US" sz="1800" i="1">
                            <a:latin typeface="Cambria Math" panose="02040503050406030204" pitchFamily="18" charset="0"/>
                            <a:ea typeface="Verdana" panose="020B0604030504040204" pitchFamily="34" charset="0"/>
                          </a:rPr>
                          <m:t>10</m:t>
                        </m:r>
                      </m:e>
                      <m:sup>
                        <m:r>
                          <a:rPr lang="en-US" sz="1800" i="1">
                            <a:latin typeface="Cambria Math" panose="02040503050406030204" pitchFamily="18" charset="0"/>
                            <a:ea typeface="Verdana" panose="020B0604030504040204" pitchFamily="34" charset="0"/>
                          </a:rPr>
                          <m:t>10</m:t>
                        </m:r>
                      </m:sup>
                    </m:sSup>
                    <m:r>
                      <a:rPr lang="en-US" sz="1800" i="1">
                        <a:latin typeface="Cambria Math" panose="02040503050406030204" pitchFamily="18" charset="0"/>
                        <a:ea typeface="Verdana" panose="020B0604030504040204" pitchFamily="34" charset="0"/>
                      </a:rPr>
                      <m:t>𝑚</m:t>
                    </m:r>
                    <m:r>
                      <a:rPr lang="en-US" sz="1800" i="1">
                        <a:latin typeface="Cambria Math" panose="02040503050406030204" pitchFamily="18" charset="0"/>
                        <a:ea typeface="Verdana" panose="020B0604030504040204" pitchFamily="34" charset="0"/>
                      </a:rPr>
                      <m:t>   </m:t>
                    </m:r>
                    <m:sSub>
                      <m:sSubPr>
                        <m:ctrlPr>
                          <a:rPr lang="en-US" sz="1800" i="1">
                            <a:latin typeface="Cambria Math" panose="02040503050406030204" pitchFamily="18" charset="0"/>
                            <a:ea typeface="Verdana" panose="020B0604030504040204" pitchFamily="34" charset="0"/>
                          </a:rPr>
                        </m:ctrlPr>
                      </m:sSubPr>
                      <m:e>
                        <m:r>
                          <a:rPr lang="en-US" sz="1800" i="1">
                            <a:latin typeface="Cambria Math" panose="02040503050406030204" pitchFamily="18" charset="0"/>
                            <a:ea typeface="Verdana" panose="020B0604030504040204" pitchFamily="34" charset="0"/>
                          </a:rPr>
                          <m:t>𝑟</m:t>
                        </m:r>
                      </m:e>
                      <m:sub>
                        <m:r>
                          <a:rPr lang="en-US" sz="1800" i="1">
                            <a:latin typeface="Cambria Math" panose="02040503050406030204" pitchFamily="18" charset="0"/>
                            <a:ea typeface="Verdana" panose="020B0604030504040204" pitchFamily="34" charset="0"/>
                          </a:rPr>
                          <m:t>𝑠</m:t>
                        </m:r>
                      </m:sub>
                    </m:sSub>
                    <m:r>
                      <a:rPr lang="en-US" sz="1800" i="1">
                        <a:latin typeface="Cambria Math" panose="02040503050406030204" pitchFamily="18" charset="0"/>
                        <a:ea typeface="Verdana" panose="020B0604030504040204" pitchFamily="34" charset="0"/>
                      </a:rPr>
                      <m:t>=  </m:t>
                    </m:r>
                    <m:r>
                      <a:rPr lang="en-US" sz="1800" i="1">
                        <a:latin typeface="Cambria Math" panose="02040503050406030204" pitchFamily="18" charset="0"/>
                        <a:ea typeface="Verdana" panose="020B0604030504040204" pitchFamily="34" charset="0"/>
                      </a:rPr>
                      <m:t>2953</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25</m:t>
                    </m:r>
                    <m:r>
                      <a:rPr lang="en-US" sz="1800" i="1">
                        <a:latin typeface="Cambria Math" panose="02040503050406030204" pitchFamily="18" charset="0"/>
                        <a:ea typeface="Verdana" panose="020B0604030504040204" pitchFamily="34" charset="0"/>
                      </a:rPr>
                      <m:t>𝑚</m:t>
                    </m:r>
                    <m:r>
                      <a:rPr lang="en-US" sz="1800" i="1">
                        <a:latin typeface="Cambria Math" panose="02040503050406030204" pitchFamily="18" charset="0"/>
                        <a:ea typeface="Verdana" panose="020B0604030504040204" pitchFamily="34" charset="0"/>
                      </a:rPr>
                      <m:t>, </m:t>
                    </m:r>
                  </m:oMath>
                </a14:m>
                <a:endParaRPr lang="en-US" sz="1800" i="1" dirty="0">
                  <a:latin typeface="Cambria Math" panose="02040503050406030204" pitchFamily="18" charset="0"/>
                  <a:ea typeface="Verdana" panose="020B0604030504040204" pitchFamily="34" charset="0"/>
                </a:endParaRPr>
              </a:p>
              <a:p>
                <a:pPr>
                  <a:lnSpc>
                    <a:spcPct val="120000"/>
                  </a:lnSpc>
                  <a:buClr>
                    <a:schemeClr val="tx1"/>
                  </a:buClr>
                </a:pP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𝑝</m:t>
                        </m:r>
                      </m:sub>
                    </m:sSub>
                    <m:r>
                      <a:rPr lang="en-US" sz="1800" i="1">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Sub>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𝑝</m:t>
                            </m:r>
                          </m:sub>
                        </m:sSub>
                      </m:den>
                    </m:f>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6</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41994</m:t>
                    </m:r>
                    <m:r>
                      <a:rPr lang="en-US" sz="1800" i="1">
                        <a:solidFill>
                          <a:schemeClr val="bg1"/>
                        </a:solidFill>
                        <a:latin typeface="Cambria Math" panose="02040503050406030204" pitchFamily="18" charset="0"/>
                      </a:rPr>
                      <m:t>⋅</m:t>
                    </m:r>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10</m:t>
                        </m:r>
                      </m:e>
                      <m:sup>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8</m:t>
                        </m:r>
                      </m:sup>
                    </m:sSup>
                    <m:r>
                      <a:rPr lang="en-US" sz="1800" i="1">
                        <a:solidFill>
                          <a:schemeClr val="bg1"/>
                        </a:solidFill>
                        <a:latin typeface="Cambria Math" panose="02040503050406030204" pitchFamily="18" charset="0"/>
                      </a:rPr>
                      <m:t>,    </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𝑎</m:t>
                        </m:r>
                      </m:sub>
                    </m:sSub>
                    <m:r>
                      <a:rPr lang="en-US" sz="1800" i="1">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𝑠</m:t>
                            </m:r>
                          </m:sub>
                        </m:sSub>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𝑟</m:t>
                            </m:r>
                          </m:e>
                          <m:sub>
                            <m:r>
                              <a:rPr lang="en-US" sz="1800" i="1">
                                <a:solidFill>
                                  <a:schemeClr val="bg1"/>
                                </a:solidFill>
                                <a:latin typeface="Cambria Math" panose="02040503050406030204" pitchFamily="18" charset="0"/>
                              </a:rPr>
                              <m:t>𝑎</m:t>
                            </m:r>
                          </m:sub>
                        </m:sSub>
                      </m:den>
                    </m:f>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4</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22999</m:t>
                    </m:r>
                    <m:r>
                      <a:rPr lang="en-US" sz="1800" i="1">
                        <a:solidFill>
                          <a:schemeClr val="bg1"/>
                        </a:solidFill>
                        <a:latin typeface="Cambria Math" panose="02040503050406030204" pitchFamily="18" charset="0"/>
                      </a:rPr>
                      <m:t>⋅</m:t>
                    </m:r>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10</m:t>
                        </m:r>
                      </m:e>
                      <m:sup>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8</m:t>
                        </m:r>
                      </m:sup>
                    </m:sSup>
                  </m:oMath>
                </a14:m>
                <a:endParaRPr lang="en-US" sz="1800" i="1" dirty="0">
                  <a:solidFill>
                    <a:schemeClr val="bg1"/>
                  </a:solidFill>
                  <a:latin typeface="Cambria Math" panose="02040503050406030204" pitchFamily="18" charset="0"/>
                </a:endParaRPr>
              </a:p>
              <a:p>
                <a:pPr>
                  <a:lnSpc>
                    <a:spcPct val="120000"/>
                  </a:lnSpc>
                  <a:buClr>
                    <a:schemeClr val="tx1"/>
                  </a:buClr>
                </a:pPr>
                <a14:m>
                  <m:oMath xmlns:m="http://schemas.openxmlformats.org/officeDocument/2006/math">
                    <m:r>
                      <a:rPr lang="en-US" sz="1800" i="1">
                        <a:latin typeface="Cambria Math" panose="02040503050406030204" pitchFamily="18" charset="0"/>
                        <a:ea typeface="Verdana" panose="020B0604030504040204" pitchFamily="34" charset="0"/>
                      </a:rPr>
                      <m:t>𝜇</m:t>
                    </m:r>
                    <m:r>
                      <a:rPr lang="en-US" sz="1800" i="1">
                        <a:latin typeface="Cambria Math" panose="02040503050406030204" pitchFamily="18" charset="0"/>
                        <a:ea typeface="Verdana" panose="020B0604030504040204" pitchFamily="34" charset="0"/>
                      </a:rPr>
                      <m:t>=</m:t>
                    </m:r>
                    <m:f>
                      <m:fPr>
                        <m:ctrlPr>
                          <a:rPr lang="en-US" sz="1800" i="1">
                            <a:latin typeface="Cambria Math" panose="02040503050406030204" pitchFamily="18" charset="0"/>
                            <a:ea typeface="Verdana" panose="020B0604030504040204" pitchFamily="34" charset="0"/>
                          </a:rPr>
                        </m:ctrlPr>
                      </m:fPr>
                      <m:num>
                        <m:r>
                          <a:rPr lang="en-US" sz="1800" i="1">
                            <a:latin typeface="Cambria Math" panose="02040503050406030204" pitchFamily="18" charset="0"/>
                            <a:ea typeface="Verdana" panose="020B0604030504040204" pitchFamily="34" charset="0"/>
                          </a:rPr>
                          <m:t>1</m:t>
                        </m:r>
                      </m:num>
                      <m:den>
                        <m:r>
                          <a:rPr lang="en-US" sz="1800" i="1">
                            <a:latin typeface="Cambria Math" panose="02040503050406030204" pitchFamily="18" charset="0"/>
                            <a:ea typeface="Verdana" panose="020B0604030504040204" pitchFamily="34" charset="0"/>
                          </a:rPr>
                          <m:t>2</m:t>
                        </m:r>
                      </m:den>
                    </m:f>
                    <m:d>
                      <m:dPr>
                        <m:ctrlPr>
                          <a:rPr lang="en-US" sz="1800" i="1">
                            <a:latin typeface="Cambria Math" panose="02040503050406030204" pitchFamily="18" charset="0"/>
                            <a:ea typeface="Verdana" panose="020B0604030504040204" pitchFamily="34"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𝑝</m:t>
                            </m:r>
                          </m:sub>
                        </m:sSub>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𝜙</m:t>
                            </m:r>
                          </m:e>
                          <m:sub>
                            <m:r>
                              <a:rPr lang="en-US" sz="1800" i="1">
                                <a:solidFill>
                                  <a:schemeClr val="bg1"/>
                                </a:solidFill>
                                <a:latin typeface="Cambria Math" panose="02040503050406030204" pitchFamily="18" charset="0"/>
                              </a:rPr>
                              <m:t>𝑎</m:t>
                            </m:r>
                          </m:sub>
                        </m:sSub>
                      </m:e>
                    </m:d>
                    <m:r>
                      <a:rPr lang="en-US" sz="1800" i="1">
                        <a:solidFill>
                          <a:schemeClr val="bg1"/>
                        </a:solidFill>
                        <a:latin typeface="Cambria Math" panose="02040503050406030204" pitchFamily="18" charset="0"/>
                      </a:rPr>
                      <m:t>=</m:t>
                    </m:r>
                    <m:r>
                      <a:rPr lang="en-US" sz="1800" i="1">
                        <a:latin typeface="Cambria Math" panose="02040503050406030204" pitchFamily="18" charset="0"/>
                        <a:ea typeface="Verdana" panose="020B0604030504040204" pitchFamily="34" charset="0"/>
                      </a:rPr>
                      <m:t>5</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32497</m:t>
                    </m:r>
                    <m:r>
                      <a:rPr lang="en-US" sz="1800" i="1">
                        <a:latin typeface="Cambria Math" panose="02040503050406030204" pitchFamily="18" charset="0"/>
                        <a:ea typeface="Verdana" panose="020B0604030504040204" pitchFamily="34" charset="0"/>
                      </a:rPr>
                      <m:t>⋅</m:t>
                    </m:r>
                    <m:sSup>
                      <m:sSupPr>
                        <m:ctrlPr>
                          <a:rPr lang="en-US" sz="1800" i="1">
                            <a:latin typeface="Cambria Math" panose="02040503050406030204" pitchFamily="18" charset="0"/>
                            <a:ea typeface="Verdana" panose="020B0604030504040204" pitchFamily="34" charset="0"/>
                          </a:rPr>
                        </m:ctrlPr>
                      </m:sSupPr>
                      <m:e>
                        <m:r>
                          <a:rPr lang="en-US" sz="1800" i="1">
                            <a:latin typeface="Cambria Math" panose="02040503050406030204" pitchFamily="18" charset="0"/>
                            <a:ea typeface="Verdana" panose="020B0604030504040204" pitchFamily="34" charset="0"/>
                          </a:rPr>
                          <m:t>10</m:t>
                        </m:r>
                      </m:e>
                      <m:sup>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8</m:t>
                        </m:r>
                      </m:sup>
                    </m:sSup>
                  </m:oMath>
                </a14:m>
                <a:endParaRPr lang="en-US" sz="1800" i="1" dirty="0">
                  <a:latin typeface="Cambria Math" panose="02040503050406030204" pitchFamily="18" charset="0"/>
                  <a:ea typeface="Verdana" panose="020B0604030504040204" pitchFamily="34" charset="0"/>
                </a:endParaRPr>
              </a:p>
              <a:p>
                <a:pPr marL="0" indent="0" algn="ctr">
                  <a:lnSpc>
                    <a:spcPct val="120000"/>
                  </a:lnSpc>
                  <a:buClr>
                    <a:schemeClr val="tx1"/>
                  </a:buClr>
                  <a:buNone/>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𝜑</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5</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01867</m:t>
                    </m:r>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10</m:t>
                        </m:r>
                      </m:e>
                      <m:sup>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7</m:t>
                        </m:r>
                      </m:sup>
                    </m:sSup>
                  </m:oMath>
                </a14:m>
                <a:r>
                  <a:rPr lang="en-US" sz="1800" dirty="0">
                    <a:latin typeface="Verdana" panose="020B0604030504040204" pitchFamily="34" charset="0"/>
                    <a:ea typeface="Verdana" panose="020B0604030504040204" pitchFamily="34" charset="0"/>
                  </a:rPr>
                  <a:t> </a:t>
                </a:r>
                <a14:m>
                  <m:oMath xmlns:m="http://schemas.openxmlformats.org/officeDocument/2006/math">
                    <m:r>
                      <a:rPr lang="en-US" sz="1800" i="1" dirty="0">
                        <a:latin typeface="Cambria Math" panose="02040503050406030204" pitchFamily="18" charset="0"/>
                        <a:ea typeface="Verdana" panose="020B0604030504040204" pitchFamily="34" charset="0"/>
                      </a:rPr>
                      <m:t>𝑟𝑎𝑑𝑖𝑎𝑛𝑠</m:t>
                    </m:r>
                    <m:r>
                      <a:rPr lang="en-US" sz="1800" i="1" dirty="0">
                        <a:latin typeface="Cambria Math" panose="02040503050406030204" pitchFamily="18" charset="0"/>
                        <a:ea typeface="Verdana" panose="020B0604030504040204" pitchFamily="34" charset="0"/>
                      </a:rPr>
                      <m:t> </m:t>
                    </m:r>
                    <m:r>
                      <a:rPr lang="en-US" sz="1800" i="1" dirty="0">
                        <a:latin typeface="Cambria Math" panose="02040503050406030204" pitchFamily="18" charset="0"/>
                        <a:ea typeface="Verdana" panose="020B0604030504040204" pitchFamily="34" charset="0"/>
                      </a:rPr>
                      <m:t>𝑝𝑒𝑟</m:t>
                    </m:r>
                    <m:r>
                      <a:rPr lang="en-US" sz="1800" i="1" dirty="0">
                        <a:latin typeface="Cambria Math" panose="02040503050406030204" pitchFamily="18" charset="0"/>
                        <a:ea typeface="Verdana" panose="020B0604030504040204" pitchFamily="34" charset="0"/>
                      </a:rPr>
                      <m:t> </m:t>
                    </m:r>
                    <m:r>
                      <a:rPr lang="en-US" sz="1800" i="1" dirty="0">
                        <a:latin typeface="Cambria Math" panose="02040503050406030204" pitchFamily="18" charset="0"/>
                        <a:ea typeface="Verdana" panose="020B0604030504040204" pitchFamily="34" charset="0"/>
                      </a:rPr>
                      <m:t>𝑟𝑒𝑣𝑜𝑙𝑢𝑡𝑖𝑜𝑛</m:t>
                    </m:r>
                  </m:oMath>
                </a14:m>
                <a:endParaRPr lang="en-US" sz="1800" dirty="0">
                  <a:latin typeface="Verdana" panose="020B0604030504040204" pitchFamily="34" charset="0"/>
                  <a:ea typeface="Verdana" panose="020B0604030504040204" pitchFamily="34" charset="0"/>
                </a:endParaRPr>
              </a:p>
              <a:p>
                <a:pPr>
                  <a:lnSpc>
                    <a:spcPct val="120000"/>
                  </a:lnSpc>
                  <a:buClr>
                    <a:schemeClr val="tx1"/>
                  </a:buClr>
                </a:pPr>
                <a:r>
                  <a:rPr lang="en-US" sz="1800" dirty="0">
                    <a:latin typeface="Verdana" panose="020B0604030504040204" pitchFamily="34" charset="0"/>
                    <a:ea typeface="Verdana" panose="020B0604030504040204" pitchFamily="34" charset="0"/>
                  </a:rPr>
                  <a:t>Calculating the precession over a century (100 years)</a:t>
                </a:r>
              </a:p>
              <a:p>
                <a:pPr>
                  <a:lnSpc>
                    <a:spcPct val="120000"/>
                  </a:lnSpc>
                  <a:buClr>
                    <a:schemeClr val="tx1"/>
                  </a:buClr>
                </a:pPr>
                <a14:m>
                  <m:oMath xmlns:m="http://schemas.openxmlformats.org/officeDocument/2006/math">
                    <m:r>
                      <a:rPr lang="en-US" sz="1800" i="1">
                        <a:latin typeface="Cambria Math" panose="02040503050406030204" pitchFamily="18" charset="0"/>
                        <a:ea typeface="Verdana" panose="020B0604030504040204" pitchFamily="34" charset="0"/>
                      </a:rPr>
                      <m:t>𝑇</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88</m:t>
                    </m:r>
                    <m:r>
                      <a:rPr lang="en-US" sz="1800" i="1">
                        <a:latin typeface="Cambria Math" panose="02040503050406030204" pitchFamily="18" charset="0"/>
                        <a:ea typeface="Verdana" panose="020B0604030504040204" pitchFamily="34" charset="0"/>
                      </a:rPr>
                      <m:t> </m:t>
                    </m:r>
                    <m:r>
                      <a:rPr lang="en-US" sz="1800" i="1">
                        <a:latin typeface="Cambria Math" panose="02040503050406030204" pitchFamily="18" charset="0"/>
                        <a:ea typeface="Verdana" panose="020B0604030504040204" pitchFamily="34" charset="0"/>
                      </a:rPr>
                      <m:t>𝑑𝑎𝑦𝑠</m:t>
                    </m:r>
                    <m:r>
                      <a:rPr lang="en-US" sz="1800">
                        <a:latin typeface="Cambria Math" panose="02040503050406030204" pitchFamily="18" charset="0"/>
                        <a:ea typeface="Verdana" panose="020B0604030504040204" pitchFamily="34" charset="0"/>
                      </a:rPr>
                      <m:t> , </m:t>
                    </m:r>
                    <m:f>
                      <m:fPr>
                        <m:ctrlPr>
                          <a:rPr lang="en-US" sz="1800" i="1">
                            <a:latin typeface="Cambria Math" panose="02040503050406030204" pitchFamily="18" charset="0"/>
                            <a:ea typeface="Verdana" panose="020B0604030504040204" pitchFamily="34" charset="0"/>
                          </a:rPr>
                        </m:ctrlPr>
                      </m:fPr>
                      <m:num>
                        <m:r>
                          <m:rPr>
                            <m:sty m:val="p"/>
                          </m:rPr>
                          <a:rPr lang="en-US" sz="1800">
                            <a:latin typeface="Cambria Math" panose="02040503050406030204" pitchFamily="18" charset="0"/>
                            <a:ea typeface="Verdana" panose="020B0604030504040204" pitchFamily="34" charset="0"/>
                          </a:rPr>
                          <m:t>century</m:t>
                        </m:r>
                      </m:num>
                      <m:den>
                        <m:r>
                          <m:rPr>
                            <m:sty m:val="p"/>
                          </m:rPr>
                          <a:rPr lang="en-US" sz="1800">
                            <a:latin typeface="Cambria Math" panose="02040503050406030204" pitchFamily="18" charset="0"/>
                            <a:ea typeface="Verdana" panose="020B0604030504040204" pitchFamily="34" charset="0"/>
                          </a:rPr>
                          <m:t>T</m:t>
                        </m:r>
                      </m:den>
                    </m:f>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415</m:t>
                    </m:r>
                    <m:r>
                      <a:rPr lang="en-US" sz="1800" i="1">
                        <a:latin typeface="Cambria Math" panose="02040503050406030204" pitchFamily="18" charset="0"/>
                        <a:ea typeface="Verdana" panose="020B0604030504040204" pitchFamily="34" charset="0"/>
                      </a:rPr>
                      <m:t> </m:t>
                    </m:r>
                    <m:r>
                      <a:rPr lang="en-US" sz="1800" i="1">
                        <a:latin typeface="Cambria Math" panose="02040503050406030204" pitchFamily="18" charset="0"/>
                        <a:ea typeface="Verdana" panose="020B0604030504040204" pitchFamily="34" charset="0"/>
                      </a:rPr>
                      <m:t>𝑟𝑒𝑣</m:t>
                    </m:r>
                  </m:oMath>
                </a14:m>
                <a:r>
                  <a:rPr lang="en-US" sz="1800" i="1" dirty="0">
                    <a:latin typeface="Cambria Math" panose="02040503050406030204" pitchFamily="18" charset="0"/>
                    <a:ea typeface="Verdana" panose="020B0604030504040204" pitchFamily="34" charset="0"/>
                  </a:rPr>
                  <a:t/>
                </a:r>
                <a:br>
                  <a:rPr lang="en-US" sz="1800" i="1" dirty="0">
                    <a:latin typeface="Cambria Math" panose="02040503050406030204" pitchFamily="18" charset="0"/>
                    <a:ea typeface="Verdana" panose="020B0604030504040204" pitchFamily="34" charset="0"/>
                  </a:rPr>
                </a:br>
                <a14:m>
                  <m:oMath xmlns:m="http://schemas.openxmlformats.org/officeDocument/2006/math">
                    <m:r>
                      <a:rPr lang="en-US" sz="1800" i="1">
                        <a:latin typeface="Cambria Math" panose="02040503050406030204" pitchFamily="18" charset="0"/>
                        <a:ea typeface="Verdana" panose="020B0604030504040204" pitchFamily="34" charset="0"/>
                      </a:rPr>
                      <m:t>⇒</m:t>
                    </m:r>
                    <m:r>
                      <m:rPr>
                        <m:sty m:val="p"/>
                      </m:rPr>
                      <a:rPr lang="en-US" sz="1800">
                        <a:latin typeface="Cambria Math" panose="02040503050406030204" pitchFamily="18" charset="0"/>
                        <a:ea typeface="Verdana" panose="020B0604030504040204" pitchFamily="34" charset="0"/>
                      </a:rPr>
                      <m:t>Δ</m:t>
                    </m:r>
                    <m:sSub>
                      <m:sSubPr>
                        <m:ctrlPr>
                          <a:rPr lang="en-US" sz="1800" i="1">
                            <a:latin typeface="Cambria Math" panose="02040503050406030204" pitchFamily="18" charset="0"/>
                            <a:ea typeface="Verdana" panose="020B0604030504040204" pitchFamily="34" charset="0"/>
                          </a:rPr>
                        </m:ctrlPr>
                      </m:sSubPr>
                      <m:e>
                        <m:r>
                          <a:rPr lang="en-US" sz="1800" i="1">
                            <a:latin typeface="Cambria Math" panose="02040503050406030204" pitchFamily="18" charset="0"/>
                            <a:ea typeface="Verdana" panose="020B0604030504040204" pitchFamily="34" charset="0"/>
                          </a:rPr>
                          <m:t>𝜑</m:t>
                        </m:r>
                      </m:e>
                      <m:sub>
                        <m:r>
                          <a:rPr lang="en-US" sz="1800" i="1">
                            <a:latin typeface="Cambria Math" panose="02040503050406030204" pitchFamily="18" charset="0"/>
                            <a:ea typeface="Verdana" panose="020B0604030504040204" pitchFamily="34" charset="0"/>
                          </a:rPr>
                          <m:t>𝑐𝑒𝑛𝑡𝑢𝑟𝑦</m:t>
                        </m:r>
                      </m:sub>
                    </m:sSub>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2</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08275</m:t>
                    </m:r>
                    <m:r>
                      <a:rPr lang="en-US" sz="1800" i="1">
                        <a:latin typeface="Cambria Math" panose="02040503050406030204" pitchFamily="18" charset="0"/>
                        <a:ea typeface="Verdana" panose="020B0604030504040204" pitchFamily="34" charset="0"/>
                      </a:rPr>
                      <m:t>⋅</m:t>
                    </m:r>
                    <m:sSup>
                      <m:sSupPr>
                        <m:ctrlPr>
                          <a:rPr lang="en-US" sz="1800" i="1">
                            <a:latin typeface="Cambria Math" panose="02040503050406030204" pitchFamily="18" charset="0"/>
                            <a:ea typeface="Verdana" panose="020B0604030504040204" pitchFamily="34" charset="0"/>
                          </a:rPr>
                        </m:ctrlPr>
                      </m:sSupPr>
                      <m:e>
                        <m:r>
                          <a:rPr lang="en-US" sz="1800" i="1">
                            <a:latin typeface="Cambria Math" panose="02040503050406030204" pitchFamily="18" charset="0"/>
                            <a:ea typeface="Verdana" panose="020B0604030504040204" pitchFamily="34" charset="0"/>
                          </a:rPr>
                          <m:t>10</m:t>
                        </m:r>
                      </m:e>
                      <m:sup>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4</m:t>
                        </m:r>
                      </m:sup>
                    </m:sSup>
                    <m:r>
                      <a:rPr lang="en-US" sz="1800" i="1">
                        <a:latin typeface="Cambria Math" panose="02040503050406030204" pitchFamily="18" charset="0"/>
                        <a:ea typeface="Verdana" panose="020B0604030504040204" pitchFamily="34" charset="0"/>
                      </a:rPr>
                      <m:t> </m:t>
                    </m:r>
                    <m:r>
                      <a:rPr lang="en-US" sz="1800" i="1">
                        <a:latin typeface="Cambria Math" panose="02040503050406030204" pitchFamily="18" charset="0"/>
                        <a:ea typeface="Verdana" panose="020B0604030504040204" pitchFamily="34" charset="0"/>
                      </a:rPr>
                      <m:t>𝑟𝑎𝑑𝑖𝑎𝑛𝑠</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42</m:t>
                    </m:r>
                    <m:r>
                      <a:rPr lang="en-US" sz="1800" i="1">
                        <a:latin typeface="Cambria Math" panose="02040503050406030204" pitchFamily="18" charset="0"/>
                        <a:ea typeface="Verdana" panose="020B0604030504040204" pitchFamily="34" charset="0"/>
                      </a:rPr>
                      <m:t>.</m:t>
                    </m:r>
                    <m:r>
                      <a:rPr lang="en-US" sz="1800" i="1">
                        <a:latin typeface="Cambria Math" panose="02040503050406030204" pitchFamily="18" charset="0"/>
                        <a:ea typeface="Verdana" panose="020B0604030504040204" pitchFamily="34" charset="0"/>
                      </a:rPr>
                      <m:t>96</m:t>
                    </m:r>
                    <m:r>
                      <a:rPr lang="en-US" sz="1800" i="1">
                        <a:latin typeface="Cambria Math" panose="02040503050406030204" pitchFamily="18" charset="0"/>
                        <a:ea typeface="Verdana" panose="020B0604030504040204" pitchFamily="34" charset="0"/>
                      </a:rPr>
                      <m:t> </m:t>
                    </m:r>
                    <m:r>
                      <a:rPr lang="en-US" sz="1800" i="1">
                        <a:latin typeface="Cambria Math" panose="02040503050406030204" pitchFamily="18" charset="0"/>
                        <a:ea typeface="Verdana" panose="020B0604030504040204" pitchFamily="34" charset="0"/>
                      </a:rPr>
                      <m:t>𝑎𝑟𝑐𝑠𝑒𝑐𝑜𝑛𝑑𝑠</m:t>
                    </m:r>
                  </m:oMath>
                </a14:m>
                <a:endParaRPr lang="en-US" sz="1800" dirty="0">
                  <a:latin typeface="Verdana" panose="020B0604030504040204" pitchFamily="34" charset="0"/>
                  <a:ea typeface="Verdana" panose="020B0604030504040204" pitchFamily="34" charset="0"/>
                </a:endParaRP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196268" y="244308"/>
                <a:ext cx="7275291" cy="3623081"/>
              </a:xfrm>
              <a:blipFill>
                <a:blip r:embed="rId2"/>
                <a:stretch>
                  <a:fillRect l="-503"/>
                </a:stretch>
              </a:blipFill>
            </p:spPr>
            <p:txBody>
              <a:bodyPr/>
              <a:lstStyle/>
              <a:p>
                <a:r>
                  <a:rPr lang="he-IL">
                    <a:noFill/>
                  </a:rPr>
                  <a:t> </a:t>
                </a:r>
              </a:p>
            </p:txBody>
          </p:sp>
        </mc:Fallback>
      </mc:AlternateContent>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3">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grpSp>
        <p:nvGrpSpPr>
          <p:cNvPr id="13" name="קבוצה 12">
            <a:extLst>
              <a:ext uri="{FF2B5EF4-FFF2-40B4-BE49-F238E27FC236}">
                <a16:creationId xmlns:a16="http://schemas.microsoft.com/office/drawing/2014/main" id="{61067D21-B044-48C3-B374-C63AAAC19969}"/>
              </a:ext>
            </a:extLst>
          </p:cNvPr>
          <p:cNvGrpSpPr/>
          <p:nvPr/>
        </p:nvGrpSpPr>
        <p:grpSpPr>
          <a:xfrm>
            <a:off x="5553307" y="3867389"/>
            <a:ext cx="4371278" cy="2965210"/>
            <a:chOff x="7504771" y="2921619"/>
            <a:chExt cx="4298346" cy="3243506"/>
          </a:xfrm>
        </p:grpSpPr>
        <p:pic>
          <p:nvPicPr>
            <p:cNvPr id="15" name="תמונה 14">
              <a:extLst>
                <a:ext uri="{FF2B5EF4-FFF2-40B4-BE49-F238E27FC236}">
                  <a16:creationId xmlns:a16="http://schemas.microsoft.com/office/drawing/2014/main" id="{F860641B-FB44-4263-985E-E439C1185430}"/>
                </a:ext>
              </a:extLst>
            </p:cNvPr>
            <p:cNvPicPr>
              <a:picLocks noChangeAspect="1"/>
            </p:cNvPicPr>
            <p:nvPr/>
          </p:nvPicPr>
          <p:blipFill rotWithShape="1">
            <a:blip r:embed="rId4"/>
            <a:srcRect l="8521" r="10472" b="1268"/>
            <a:stretch/>
          </p:blipFill>
          <p:spPr>
            <a:xfrm>
              <a:off x="7504771" y="2921619"/>
              <a:ext cx="4298346" cy="2999679"/>
            </a:xfrm>
            <a:prstGeom prst="rect">
              <a:avLst/>
            </a:prstGeom>
          </p:spPr>
        </p:pic>
        <p:sp>
          <p:nvSpPr>
            <p:cNvPr id="17" name="תיבת טקסט 16">
              <a:extLst>
                <a:ext uri="{FF2B5EF4-FFF2-40B4-BE49-F238E27FC236}">
                  <a16:creationId xmlns:a16="http://schemas.microsoft.com/office/drawing/2014/main" id="{09EA4017-F9EA-4157-96B4-284C81FE9E14}"/>
                </a:ext>
              </a:extLst>
            </p:cNvPr>
            <p:cNvSpPr txBox="1"/>
            <p:nvPr/>
          </p:nvSpPr>
          <p:spPr>
            <a:xfrm>
              <a:off x="8224508" y="5903515"/>
              <a:ext cx="2858871" cy="261610"/>
            </a:xfrm>
            <a:prstGeom prst="rect">
              <a:avLst/>
            </a:prstGeom>
            <a:noFill/>
          </p:spPr>
          <p:txBody>
            <a:bodyPr wrap="square" rtlCol="1">
              <a:spAutoFit/>
            </a:bodyPr>
            <a:lstStyle/>
            <a:p>
              <a:r>
                <a:rPr lang="en-US" sz="1100" dirty="0"/>
                <a:t>Illustration credit: https://www.menafn.com</a:t>
              </a:r>
              <a:endParaRPr lang="he-IL" sz="1100" dirty="0"/>
            </a:p>
          </p:txBody>
        </p:sp>
      </p:grpSp>
      <p:sp>
        <p:nvSpPr>
          <p:cNvPr id="6" name="מציין מיקום של מספר שקופית 5">
            <a:extLst>
              <a:ext uri="{FF2B5EF4-FFF2-40B4-BE49-F238E27FC236}">
                <a16:creationId xmlns:a16="http://schemas.microsoft.com/office/drawing/2014/main" id="{943766F1-4A94-4DE5-8B0D-80F98E8BC220}"/>
              </a:ext>
            </a:extLst>
          </p:cNvPr>
          <p:cNvSpPr>
            <a:spLocks noGrp="1"/>
          </p:cNvSpPr>
          <p:nvPr>
            <p:ph type="sldNum" sz="quarter" idx="12"/>
          </p:nvPr>
        </p:nvSpPr>
        <p:spPr/>
        <p:txBody>
          <a:bodyPr/>
          <a:lstStyle/>
          <a:p>
            <a:fld id="{A87A4B64-AD93-4496-8E8A-37D6101AAA0C}" type="slidenum">
              <a:rPr lang="en-US" smtClean="0"/>
              <a:t>20</a:t>
            </a:fld>
            <a:endParaRPr lang="en-US"/>
          </a:p>
        </p:txBody>
      </p:sp>
    </p:spTree>
    <p:extLst>
      <p:ext uri="{BB962C8B-B14F-4D97-AF65-F5344CB8AC3E}">
        <p14:creationId xmlns:p14="http://schemas.microsoft.com/office/powerpoint/2010/main" val="6736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1371600"/>
            <a:ext cx="3456878" cy="2964140"/>
          </a:xfrm>
        </p:spPr>
        <p:txBody>
          <a:bodyPr anchor="b">
            <a:normAutofit fontScale="90000"/>
          </a:bodyPr>
          <a:lstStyle/>
          <a:p>
            <a:r>
              <a:rPr lang="en-US" sz="3200" b="1" i="1" dirty="0">
                <a:effectLst>
                  <a:outerShdw blurRad="60007" dist="200025" dir="15000000" sy="30000" kx="-1800000" algn="bl" rotWithShape="0">
                    <a:prstClr val="black">
                      <a:alpha val="32000"/>
                    </a:prstClr>
                  </a:outerShdw>
                </a:effectLst>
                <a:latin typeface="Gill Sans MT" panose="020B0502020104020203" pitchFamily="34" charset="0"/>
              </a:rPr>
              <a:t>MOTION OF LIGHT IN A STATIONARY, SPHERICALLY SYMMETRIC GRAVITATIONAL FIELD</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196268" y="244308"/>
                <a:ext cx="7275291" cy="6401819"/>
              </a:xfrm>
            </p:spPr>
            <p:txBody>
              <a:bodyPr anchor="t">
                <a:noAutofit/>
              </a:bodyPr>
              <a:lstStyle/>
              <a:p>
                <a:pPr>
                  <a:lnSpc>
                    <a:spcPct val="100000"/>
                  </a:lnSpc>
                  <a:spcAft>
                    <a:spcPts val="1000"/>
                  </a:spcAft>
                  <a:tabLst>
                    <a:tab pos="3502025" algn="ctr"/>
                    <a:tab pos="6991350" algn="r"/>
                  </a:tabLst>
                </a:pPr>
                <a14:m>
                  <m:oMath xmlns:m="http://schemas.openxmlformats.org/officeDocument/2006/math">
                    <m:f>
                      <m:fPr>
                        <m:ctrlPr>
                          <a:rPr lang="aa-ET" sz="1700" i="1">
                            <a:latin typeface="Cambria Math" panose="02040503050406030204" pitchFamily="18" charset="0"/>
                          </a:rPr>
                        </m:ctrlPr>
                      </m:fPr>
                      <m:num>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𝐿</m:t>
                        </m:r>
                      </m:num>
                      <m:den>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den>
                    </m:f>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0</m:t>
                    </m:r>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𝑝</m:t>
                        </m:r>
                      </m:e>
                      <m:sub>
                        <m:r>
                          <a:rPr lang="en-US" sz="1700" i="1">
                            <a:latin typeface="Cambria Math" panose="02040503050406030204" pitchFamily="18" charset="0"/>
                            <a:ea typeface="Cambria Math" panose="02040503050406030204" pitchFamily="18" charset="0"/>
                          </a:rPr>
                          <m:t>𝑡</m:t>
                        </m:r>
                      </m:sub>
                    </m:sSub>
                    <m:r>
                      <a:rPr lang="en-US" sz="1700" i="1">
                        <a:latin typeface="Cambria Math" panose="02040503050406030204" pitchFamily="18" charset="0"/>
                        <a:ea typeface="Cambria Math" panose="02040503050406030204" pitchFamily="18" charset="0"/>
                      </a:rPr>
                      <m:t> </m:t>
                    </m:r>
                  </m:oMath>
                </a14:m>
                <a:r>
                  <a:rPr lang="en-US" sz="1700" dirty="0">
                    <a:latin typeface="Verdana" panose="020B0604030504040204" pitchFamily="34" charset="0"/>
                    <a:ea typeface="Verdana" panose="020B0604030504040204" pitchFamily="34" charset="0"/>
                  </a:rPr>
                  <a:t>is a constant of motion,</a:t>
                </a:r>
              </a:p>
              <a:p>
                <a:pPr marL="0" indent="0">
                  <a:lnSpc>
                    <a:spcPct val="100000"/>
                  </a:lnSpc>
                  <a:spcAft>
                    <a:spcPts val="1000"/>
                  </a:spcAft>
                  <a:buClr>
                    <a:schemeClr val="tx1"/>
                  </a:buClr>
                  <a:buNone/>
                  <a:tabLst>
                    <a:tab pos="3590925" algn="ctr"/>
                    <a:tab pos="6991350" algn="r"/>
                  </a:tabLst>
                </a:pPr>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𝑝</m:t>
                        </m:r>
                      </m:e>
                      <m:sub>
                        <m:r>
                          <a:rPr lang="en-US" sz="1700" i="1">
                            <a:latin typeface="Cambria Math" panose="02040503050406030204" pitchFamily="18" charset="0"/>
                          </a:rPr>
                          <m:t>𝑡</m:t>
                        </m:r>
                      </m:sub>
                    </m:sSub>
                    <m:r>
                      <a:rPr lang="en-US" sz="1700" i="1">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𝑐</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r>
                      <a:rPr lang="en-US" sz="1700">
                        <a:solidFill>
                          <a:schemeClr val="bg1"/>
                        </a:solidFill>
                        <a:latin typeface="Cambria Math" panose="02040503050406030204" pitchFamily="18" charset="0"/>
                      </a:rPr>
                      <m:t>=</m:t>
                    </m:r>
                    <m:r>
                      <m:rPr>
                        <m:sty m:val="p"/>
                      </m:rPr>
                      <a:rPr lang="en-US" sz="1700">
                        <a:solidFill>
                          <a:schemeClr val="bg1"/>
                        </a:solidFill>
                        <a:latin typeface="Cambria Math" panose="02040503050406030204" pitchFamily="18" charset="0"/>
                      </a:rPr>
                      <m:t>const</m:t>
                    </m:r>
                  </m:oMath>
                </a14:m>
                <a:r>
                  <a:rPr lang="en-US" sz="1700" dirty="0">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(38)</a:t>
                </a:r>
              </a:p>
              <a:p>
                <a:pPr marL="0" indent="0">
                  <a:lnSpc>
                    <a:spcPct val="100000"/>
                  </a:lnSpc>
                  <a:spcAft>
                    <a:spcPts val="1000"/>
                  </a:spcAft>
                  <a:buClr>
                    <a:schemeClr val="tx1"/>
                  </a:buClr>
                  <a:buNone/>
                  <a:tabLst>
                    <a:tab pos="3502025" algn="ctr"/>
                    <a:tab pos="6991350" algn="r"/>
                  </a:tabLst>
                </a:pPr>
                <a:r>
                  <a:rPr lang="en-US" sz="1700" dirty="0"/>
                  <a:t>	</a:t>
                </a:r>
                <a14:m>
                  <m:oMath xmlns:m="http://schemas.openxmlformats.org/officeDocument/2006/math">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𝑝</m:t>
                                    </m:r>
                                  </m:e>
                                  <m:sub>
                                    <m:r>
                                      <a:rPr lang="en-US" sz="1700" i="1">
                                        <a:latin typeface="Cambria Math" panose="02040503050406030204" pitchFamily="18" charset="0"/>
                                      </a:rPr>
                                      <m:t>𝑡</m:t>
                                    </m:r>
                                  </m:sub>
                                </m:sSub>
                              </m:num>
                              <m:den>
                                <m:r>
                                  <a:rPr lang="en-US" sz="1700" i="1">
                                    <a:latin typeface="Cambria Math" panose="02040503050406030204" pitchFamily="18" charset="0"/>
                                  </a:rPr>
                                  <m:t>𝑐</m:t>
                                </m:r>
                              </m:den>
                            </m:f>
                          </m:e>
                        </m:d>
                      </m:e>
                      <m:sup>
                        <m:r>
                          <a:rPr lang="en-US" sz="1700" i="1">
                            <a:latin typeface="Cambria Math" panose="02040503050406030204" pitchFamily="18" charset="0"/>
                          </a:rPr>
                          <m:t>2</m:t>
                        </m:r>
                      </m:sup>
                    </m:sSup>
                    <m:r>
                      <a:rPr lang="en-US" sz="1700" i="1">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 </m:t>
                        </m:r>
                        <m:sSup>
                          <m:sSupPr>
                            <m:ctrlPr>
                              <a:rPr lang="en-US" sz="1700" i="1">
                                <a:solidFill>
                                  <a:schemeClr val="bg1"/>
                                </a:solidFill>
                                <a:latin typeface="Cambria Math" panose="02040503050406030204" pitchFamily="18" charset="0"/>
                              </a:rPr>
                            </m:ctrlPr>
                          </m:sSupPr>
                          <m:e>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  </m:t>
                        </m:r>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2</m:t>
                    </m:r>
                    <m:r>
                      <a:rPr lang="en-US" sz="1700" i="1">
                        <a:solidFill>
                          <a:schemeClr val="bg1"/>
                        </a:solidFill>
                        <a:latin typeface="Cambria Math" panose="02040503050406030204" pitchFamily="18" charset="0"/>
                      </a:rPr>
                      <m:t>𝑐</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sSup>
                      <m:sSupPr>
                        <m:ctrlPr>
                          <a:rPr lang="en-US" sz="1700" i="1">
                            <a:solidFill>
                              <a:schemeClr val="bg1"/>
                            </a:solidFill>
                            <a:latin typeface="Cambria Math" panose="02040503050406030204" pitchFamily="18" charset="0"/>
                          </a:rPr>
                        </m:ctrlPr>
                      </m:sSupPr>
                      <m:e>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sup>
                        <m:r>
                          <a:rPr lang="en-US" sz="1700" i="1">
                            <a:solidFill>
                              <a:schemeClr val="bg1"/>
                            </a:solidFill>
                            <a:latin typeface="Cambria Math" panose="02040503050406030204" pitchFamily="18" charset="0"/>
                          </a:rPr>
                          <m:t>2</m:t>
                        </m:r>
                      </m:sup>
                    </m:sSup>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e>
                      <m:sup>
                        <m:r>
                          <a:rPr lang="en-US" sz="1700" i="1">
                            <a:solidFill>
                              <a:schemeClr val="bg1"/>
                            </a:solidFill>
                            <a:latin typeface="Cambria Math" panose="02040503050406030204" pitchFamily="18" charset="0"/>
                          </a:rPr>
                          <m:t>2</m:t>
                        </m:r>
                      </m:sup>
                    </m:sSup>
                    <m:r>
                      <a:rPr lang="en-US" sz="1700" i="1">
                        <a:latin typeface="Cambria Math" panose="02040503050406030204" pitchFamily="18" charset="0"/>
                      </a:rPr>
                      <m:t>=</m:t>
                    </m:r>
                    <m:r>
                      <a:rPr lang="en-US" sz="1700" i="1">
                        <a:latin typeface="Cambria Math" panose="02040503050406030204" pitchFamily="18" charset="0"/>
                      </a:rPr>
                      <m:t>𝐸</m:t>
                    </m:r>
                  </m:oMath>
                </a14:m>
                <a:r>
                  <a:rPr lang="en-US" sz="1700" dirty="0">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(39)</a:t>
                </a:r>
              </a:p>
              <a:p>
                <a:pPr>
                  <a:lnSpc>
                    <a:spcPct val="100000"/>
                  </a:lnSpc>
                  <a:spcAft>
                    <a:spcPts val="1000"/>
                  </a:spcAft>
                  <a:buClr>
                    <a:schemeClr val="tx1"/>
                  </a:buClr>
                  <a:tabLst>
                    <a:tab pos="3502025" algn="ctr"/>
                    <a:tab pos="6991350" algn="r"/>
                  </a:tabLst>
                </a:pPr>
                <a:r>
                  <a:rPr lang="en-US" sz="1700" dirty="0">
                    <a:latin typeface="Verdana" panose="020B0604030504040204" pitchFamily="34" charset="0"/>
                    <a:ea typeface="Verdana" panose="020B0604030504040204" pitchFamily="34" charset="0"/>
                  </a:rPr>
                  <a:t>Four-velocity norm</a:t>
                </a:r>
              </a:p>
              <a:p>
                <a:pPr marL="0" indent="0">
                  <a:lnSpc>
                    <a:spcPct val="100000"/>
                  </a:lnSpc>
                  <a:spcAft>
                    <a:spcPts val="1000"/>
                  </a:spcAft>
                  <a:buClr>
                    <a:schemeClr val="tx1"/>
                  </a:buClr>
                  <a:buNone/>
                  <a:tabLst>
                    <a:tab pos="3590925" algn="ctr"/>
                    <a:tab pos="6991350" algn="r"/>
                  </a:tabLst>
                </a:pPr>
                <a:r>
                  <a:rPr lang="en-US" sz="1700" dirty="0"/>
                  <a:t>	</a:t>
                </a:r>
                <a14:m>
                  <m:oMath xmlns:m="http://schemas.openxmlformats.org/officeDocument/2006/math">
                    <m:sSup>
                      <m:sSupPr>
                        <m:ctrlPr>
                          <a:rPr lang="en-US" sz="1700" i="1">
                            <a:latin typeface="Cambria Math" panose="02040503050406030204" pitchFamily="18" charset="0"/>
                          </a:rPr>
                        </m:ctrlPr>
                      </m:sSupPr>
                      <m:e>
                        <m:r>
                          <m:rPr>
                            <m:sty m:val="p"/>
                          </m:rPr>
                          <a:rPr lang="en-US" sz="1700">
                            <a:latin typeface="Cambria Math" panose="02040503050406030204" pitchFamily="18" charset="0"/>
                          </a:rPr>
                          <m:t>u</m:t>
                        </m:r>
                      </m:e>
                      <m:sup>
                        <m:r>
                          <a:rPr lang="en-US" sz="1700">
                            <a:latin typeface="Cambria Math" panose="02040503050406030204" pitchFamily="18" charset="0"/>
                          </a:rPr>
                          <m:t>2</m:t>
                        </m:r>
                      </m:sup>
                    </m:sSup>
                    <m:r>
                      <a:rPr lang="en-US" sz="1700">
                        <a:latin typeface="Cambria Math" panose="02040503050406030204" pitchFamily="18" charset="0"/>
                      </a:rPr>
                      <m:t>=</m:t>
                    </m:r>
                    <m:r>
                      <a:rPr lang="en-US" sz="1700">
                        <a:latin typeface="Cambria Math" panose="02040503050406030204" pitchFamily="18" charset="0"/>
                      </a:rPr>
                      <m:t>0</m:t>
                    </m:r>
                    <m:r>
                      <a:rPr lang="en-US" sz="1700" i="1">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2</m:t>
                    </m:r>
                    <m:r>
                      <a:rPr lang="en-US" sz="1700" i="1">
                        <a:solidFill>
                          <a:schemeClr val="bg1"/>
                        </a:solidFill>
                        <a:latin typeface="Cambria Math" panose="02040503050406030204" pitchFamily="18" charset="0"/>
                      </a:rPr>
                      <m:t>𝑐</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𝑡</m:t>
                        </m:r>
                      </m:e>
                    </m:acc>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𝑟</m:t>
                        </m:r>
                      </m:e>
                      <m:sup>
                        <m:r>
                          <a:rPr lang="en-US" sz="1700" i="1">
                            <a:solidFill>
                              <a:schemeClr val="bg1"/>
                            </a:solidFill>
                            <a:latin typeface="Cambria Math" panose="02040503050406030204" pitchFamily="18" charset="0"/>
                          </a:rPr>
                          <m:t>2</m:t>
                        </m:r>
                      </m:sup>
                    </m:sSup>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𝜑</m:t>
                            </m:r>
                          </m:e>
                        </m:acc>
                      </m:e>
                      <m:sup>
                        <m:r>
                          <a:rPr lang="en-US" sz="1700" i="1">
                            <a:solidFill>
                              <a:schemeClr val="bg1"/>
                            </a:solidFill>
                            <a:latin typeface="Cambria Math" panose="02040503050406030204" pitchFamily="18" charset="0"/>
                          </a:rPr>
                          <m:t>2</m:t>
                        </m:r>
                      </m:sup>
                    </m:sSup>
                  </m:oMath>
                </a14:m>
                <a:r>
                  <a:rPr lang="en-US" sz="1700" dirty="0">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(40)</a:t>
                </a:r>
              </a:p>
              <a:p>
                <a:pPr marL="0" indent="0">
                  <a:lnSpc>
                    <a:spcPct val="100000"/>
                  </a:lnSpc>
                  <a:spcAft>
                    <a:spcPts val="1000"/>
                  </a:spcAft>
                  <a:buClr>
                    <a:schemeClr val="tx1"/>
                  </a:buClr>
                  <a:buNone/>
                  <a:tabLst>
                    <a:tab pos="3590925" algn="ctr"/>
                    <a:tab pos="6991350" algn="r"/>
                  </a:tabLst>
                </a:pPr>
                <a:r>
                  <a:rPr lang="en-US" sz="1700" dirty="0"/>
                  <a:t>	</a:t>
                </a:r>
                <a14:m>
                  <m:oMath xmlns:m="http://schemas.openxmlformats.org/officeDocument/2006/math">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𝑝</m:t>
                                    </m:r>
                                  </m:e>
                                  <m:sub>
                                    <m:r>
                                      <a:rPr lang="en-US" sz="1700" i="1">
                                        <a:latin typeface="Cambria Math" panose="02040503050406030204" pitchFamily="18" charset="0"/>
                                      </a:rPr>
                                      <m:t>𝑡</m:t>
                                    </m:r>
                                  </m:sub>
                                </m:sSub>
                              </m:num>
                              <m:den>
                                <m:r>
                                  <a:rPr lang="en-US" sz="1700" i="1">
                                    <a:latin typeface="Cambria Math" panose="02040503050406030204" pitchFamily="18" charset="0"/>
                                  </a:rPr>
                                  <m:t>𝑐</m:t>
                                </m:r>
                              </m:den>
                            </m:f>
                          </m:e>
                        </m:d>
                      </m:e>
                      <m:sup>
                        <m:r>
                          <a:rPr lang="en-US" sz="1700" i="1">
                            <a:latin typeface="Cambria Math" panose="02040503050406030204" pitchFamily="18" charset="0"/>
                          </a:rPr>
                          <m:t>2</m:t>
                        </m:r>
                      </m:sup>
                    </m:sSup>
                    <m:r>
                      <a:rPr lang="en-US" sz="1700" i="1">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𝑢</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𝑟</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𝑟</m:t>
                            </m:r>
                          </m:e>
                          <m:sup>
                            <m:r>
                              <a:rPr lang="en-US" sz="1700" i="1">
                                <a:solidFill>
                                  <a:schemeClr val="bg1"/>
                                </a:solidFill>
                                <a:latin typeface="Cambria Math" panose="02040503050406030204" pitchFamily="18" charset="0"/>
                              </a:rPr>
                              <m:t>2</m:t>
                            </m:r>
                          </m:sup>
                        </m:sSup>
                        <m:acc>
                          <m:accPr>
                            <m:chr m:val="̇"/>
                            <m:ctrlPr>
                              <a:rPr lang="en-US" sz="1700" i="1">
                                <a:solidFill>
                                  <a:schemeClr val="bg1"/>
                                </a:solidFill>
                                <a:latin typeface="Cambria Math" panose="02040503050406030204" pitchFamily="18" charset="0"/>
                              </a:rPr>
                            </m:ctrlPr>
                          </m:accPr>
                          <m:e>
                            <m:r>
                              <a:rPr lang="en-US" sz="1700" i="1">
                                <a:solidFill>
                                  <a:schemeClr val="bg1"/>
                                </a:solidFill>
                                <a:latin typeface="Cambria Math" panose="02040503050406030204" pitchFamily="18" charset="0"/>
                              </a:rPr>
                              <m:t>𝜑</m:t>
                            </m:r>
                          </m:e>
                        </m:acc>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𝐸</m:t>
                    </m:r>
                  </m:oMath>
                </a14:m>
                <a:r>
                  <a:rPr lang="en-US" sz="1700" dirty="0">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(41)</a:t>
                </a:r>
              </a:p>
              <a:p>
                <a:pPr>
                  <a:lnSpc>
                    <a:spcPct val="100000"/>
                  </a:lnSpc>
                  <a:spcAft>
                    <a:spcPts val="1000"/>
                  </a:spcAft>
                  <a:tabLst>
                    <a:tab pos="3502025" algn="ctr"/>
                    <a:tab pos="6991350" algn="r"/>
                  </a:tabLst>
                </a:pPr>
                <a14:m>
                  <m:oMath xmlns:m="http://schemas.openxmlformats.org/officeDocument/2006/math">
                    <m:f>
                      <m:fPr>
                        <m:ctrlPr>
                          <a:rPr lang="aa-ET" sz="1700" i="1">
                            <a:latin typeface="Cambria Math" panose="02040503050406030204" pitchFamily="18" charset="0"/>
                          </a:rPr>
                        </m:ctrlPr>
                      </m:fPr>
                      <m:num>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𝐿</m:t>
                        </m:r>
                      </m:num>
                      <m:den>
                        <m:r>
                          <a:rPr lang="aa-ET"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𝜑</m:t>
                        </m:r>
                      </m:den>
                    </m:f>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0</m:t>
                    </m:r>
                  </m:oMath>
                </a14:m>
                <a:r>
                  <a:rPr lang="en-US" sz="1700" dirty="0">
                    <a:latin typeface="Verdana" panose="020B0604030504040204" pitchFamily="34" charset="0"/>
                    <a:ea typeface="Verdana" panose="020B0604030504040204" pitchFamily="34" charset="0"/>
                  </a:rPr>
                  <a:t>, </a:t>
                </a:r>
                <a14:m>
                  <m:oMath xmlns:m="http://schemas.openxmlformats.org/officeDocument/2006/math">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𝑝</m:t>
                        </m:r>
                      </m:e>
                      <m:sub>
                        <m:r>
                          <a:rPr lang="en-US" sz="1700" i="1">
                            <a:latin typeface="Cambria Math" panose="02040503050406030204" pitchFamily="18" charset="0"/>
                            <a:ea typeface="Cambria Math" panose="02040503050406030204" pitchFamily="18" charset="0"/>
                          </a:rPr>
                          <m:t>𝜑</m:t>
                        </m:r>
                      </m:sub>
                    </m:sSub>
                    <m:r>
                      <a:rPr lang="en-US" sz="1700" i="1">
                        <a:latin typeface="Cambria Math" panose="02040503050406030204" pitchFamily="18" charset="0"/>
                        <a:ea typeface="Cambria Math" panose="02040503050406030204" pitchFamily="18" charset="0"/>
                      </a:rPr>
                      <m:t> </m:t>
                    </m:r>
                  </m:oMath>
                </a14:m>
                <a:r>
                  <a:rPr lang="en-US" sz="1700" dirty="0">
                    <a:latin typeface="Verdana" panose="020B0604030504040204" pitchFamily="34" charset="0"/>
                    <a:ea typeface="Verdana" panose="020B0604030504040204" pitchFamily="34" charset="0"/>
                  </a:rPr>
                  <a:t>is a constant of motion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𝑝</m:t>
                        </m:r>
                      </m:e>
                      <m:sub>
                        <m:r>
                          <a:rPr lang="en-US" sz="1700" i="1">
                            <a:latin typeface="Cambria Math" panose="02040503050406030204" pitchFamily="18" charset="0"/>
                          </a:rPr>
                          <m:t>𝜑</m:t>
                        </m:r>
                      </m:sub>
                    </m:sSub>
                    <m:r>
                      <a:rPr lang="en-US" sz="1700" i="1">
                        <a:latin typeface="Cambria Math" panose="02040503050406030204" pitchFamily="18" charset="0"/>
                      </a:rPr>
                      <m:t>= </m:t>
                    </m:r>
                    <m:r>
                      <a:rPr lang="en-US" sz="1700" i="1">
                        <a:latin typeface="Cambria Math" panose="02040503050406030204" pitchFamily="18" charset="0"/>
                      </a:rPr>
                      <m:t>𝐽</m:t>
                    </m:r>
                    <m:r>
                      <a:rPr lang="en-US" sz="1700" i="1">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𝑟</m:t>
                        </m:r>
                      </m:e>
                      <m:sup>
                        <m:r>
                          <a:rPr lang="en-US" sz="1700" i="1">
                            <a:latin typeface="Cambria Math" panose="02040503050406030204" pitchFamily="18" charset="0"/>
                          </a:rPr>
                          <m:t>2</m:t>
                        </m:r>
                      </m:sup>
                    </m:sSup>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𝜑</m:t>
                        </m:r>
                      </m:e>
                    </m:acc>
                  </m:oMath>
                </a14:m>
                <a:endParaRPr lang="en-US" sz="1700" i="1" dirty="0">
                  <a:latin typeface="Verdana" panose="020B0604030504040204" pitchFamily="34" charset="0"/>
                  <a:ea typeface="Verdana" panose="020B0604030504040204" pitchFamily="34" charset="0"/>
                </a:endParaRPr>
              </a:p>
              <a:p>
                <a:pPr>
                  <a:lnSpc>
                    <a:spcPct val="100000"/>
                  </a:lnSpc>
                  <a:spcAft>
                    <a:spcPts val="1000"/>
                  </a:spcAft>
                  <a:buClr>
                    <a:schemeClr val="tx1"/>
                  </a:buClr>
                  <a:tabLst>
                    <a:tab pos="3502025" algn="ctr"/>
                    <a:tab pos="6991350" algn="r"/>
                  </a:tabLst>
                </a:pPr>
                <a:r>
                  <a:rPr lang="en-US" sz="1700" dirty="0">
                    <a:latin typeface="Verdana" panose="020B0604030504040204" pitchFamily="34" charset="0"/>
                    <a:ea typeface="Verdana" panose="020B0604030504040204" pitchFamily="34" charset="0"/>
                  </a:rPr>
                  <a:t>Light trajectory </a:t>
                </a:r>
                <a14:m>
                  <m:oMath xmlns:m="http://schemas.openxmlformats.org/officeDocument/2006/math">
                    <m:r>
                      <a:rPr lang="en-US" sz="1700" i="1">
                        <a:latin typeface="Cambria Math" panose="02040503050406030204" pitchFamily="18" charset="0"/>
                      </a:rPr>
                      <m:t>𝑟</m:t>
                    </m:r>
                    <m:d>
                      <m:dPr>
                        <m:ctrlPr>
                          <a:rPr lang="en-US" sz="1700" i="1">
                            <a:latin typeface="Cambria Math" panose="02040503050406030204" pitchFamily="18" charset="0"/>
                          </a:rPr>
                        </m:ctrlPr>
                      </m:dPr>
                      <m:e>
                        <m:r>
                          <a:rPr lang="en-US" sz="1700" i="1">
                            <a:latin typeface="Cambria Math" panose="02040503050406030204" pitchFamily="18" charset="0"/>
                            <a:ea typeface="Cambria Math" panose="02040503050406030204" pitchFamily="18" charset="0"/>
                          </a:rPr>
                          <m:t>𝜑</m:t>
                        </m:r>
                      </m:e>
                    </m:d>
                  </m:oMath>
                </a14:m>
                <a:r>
                  <a:rPr lang="en-US" sz="1700" dirty="0">
                    <a:latin typeface="Verdana" panose="020B0604030504040204" pitchFamily="34" charset="0"/>
                    <a:ea typeface="Verdana" panose="020B0604030504040204" pitchFamily="34" charset="0"/>
                  </a:rPr>
                  <a:t> equation:</a:t>
                </a:r>
              </a:p>
              <a:p>
                <a:pPr marL="0" indent="0">
                  <a:lnSpc>
                    <a:spcPct val="100000"/>
                  </a:lnSpc>
                  <a:spcAft>
                    <a:spcPts val="1000"/>
                  </a:spcAft>
                  <a:buClr>
                    <a:schemeClr val="tx1"/>
                  </a:buClr>
                  <a:buNone/>
                  <a:tabLst>
                    <a:tab pos="3502025" algn="ctr"/>
                    <a:tab pos="6991350" algn="r"/>
                  </a:tabLst>
                </a:pPr>
                <a:r>
                  <a:rPr lang="en-US" sz="1700" dirty="0"/>
                  <a:t>	</a:t>
                </a:r>
                <a14:m>
                  <m:oMath xmlns:m="http://schemas.openxmlformats.org/officeDocument/2006/math">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panose="02040503050406030204" pitchFamily="18" charset="0"/>
                                  </a:rPr>
                                  <m:t>𝐽</m:t>
                                </m:r>
                              </m:num>
                              <m:den>
                                <m:sSup>
                                  <m:sSupPr>
                                    <m:ctrlPr>
                                      <a:rPr lang="en-US" sz="1700" i="1">
                                        <a:latin typeface="Cambria Math" panose="02040503050406030204" pitchFamily="18" charset="0"/>
                                      </a:rPr>
                                    </m:ctrlPr>
                                  </m:sSupPr>
                                  <m:e>
                                    <m:r>
                                      <a:rPr lang="en-US" sz="1700" i="1">
                                        <a:latin typeface="Cambria Math" panose="02040503050406030204" pitchFamily="18" charset="0"/>
                                      </a:rPr>
                                      <m:t>𝑟</m:t>
                                    </m:r>
                                  </m:e>
                                  <m:sup>
                                    <m:r>
                                      <a:rPr lang="en-US" sz="1700" i="1">
                                        <a:latin typeface="Cambria Math" panose="02040503050406030204" pitchFamily="18" charset="0"/>
                                      </a:rPr>
                                      <m:t>2</m:t>
                                    </m:r>
                                  </m:sup>
                                </m:sSup>
                              </m:den>
                            </m:f>
                            <m:f>
                              <m:fPr>
                                <m:ctrlPr>
                                  <a:rPr lang="en-US" sz="1700" i="1">
                                    <a:latin typeface="Cambria Math" panose="02040503050406030204" pitchFamily="18" charset="0"/>
                                  </a:rPr>
                                </m:ctrlPr>
                              </m:fPr>
                              <m:num>
                                <m:r>
                                  <a:rPr lang="en-US" sz="1700" i="1">
                                    <a:latin typeface="Cambria Math" panose="02040503050406030204" pitchFamily="18" charset="0"/>
                                  </a:rPr>
                                  <m:t>𝑑𝑟</m:t>
                                </m:r>
                              </m:num>
                              <m:den>
                                <m:r>
                                  <a:rPr lang="en-US" sz="1700" i="1">
                                    <a:latin typeface="Cambria Math" panose="02040503050406030204" pitchFamily="18" charset="0"/>
                                  </a:rPr>
                                  <m:t>𝑑</m:t>
                                </m:r>
                                <m:r>
                                  <a:rPr lang="en-US" sz="1700" i="1">
                                    <a:latin typeface="Cambria Math" panose="02040503050406030204" pitchFamily="18" charset="0"/>
                                    <a:ea typeface="Cambria Math" panose="02040503050406030204" pitchFamily="18" charset="0"/>
                                  </a:rPr>
                                  <m:t>𝜑</m:t>
                                </m:r>
                              </m:den>
                            </m:f>
                          </m:e>
                        </m:d>
                      </m:e>
                      <m:sup>
                        <m:r>
                          <a:rPr lang="en-US" sz="1700">
                            <a:latin typeface="Cambria Math" panose="02040503050406030204" pitchFamily="18" charset="0"/>
                          </a:rPr>
                          <m:t>2</m:t>
                        </m:r>
                      </m:sup>
                    </m:sSup>
                    <m:r>
                      <a:rPr lang="en-US" sz="1700">
                        <a:latin typeface="Cambria Math" panose="02040503050406030204" pitchFamily="18" charset="0"/>
                      </a:rPr>
                      <m:t>+</m:t>
                    </m:r>
                    <m:d>
                      <m:dPr>
                        <m:ctrlPr>
                          <a:rPr lang="en-US" sz="1700" i="1">
                            <a:latin typeface="Cambria Math" panose="02040503050406030204" pitchFamily="18" charset="0"/>
                          </a:rPr>
                        </m:ctrlPr>
                      </m:dPr>
                      <m:e>
                        <m:r>
                          <a:rPr lang="en-US" sz="1700" i="1">
                            <a:latin typeface="Cambria Math" panose="02040503050406030204" pitchFamily="18" charset="0"/>
                          </a:rPr>
                          <m:t>1</m:t>
                        </m:r>
                        <m:r>
                          <a:rPr lang="en-US"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𝑟</m:t>
                                </m:r>
                              </m:e>
                              <m:sub>
                                <m:r>
                                  <a:rPr lang="en-US" sz="1700" i="1">
                                    <a:latin typeface="Cambria Math" panose="02040503050406030204" pitchFamily="18" charset="0"/>
                                  </a:rPr>
                                  <m:t>𝑠</m:t>
                                </m:r>
                              </m:sub>
                            </m:sSub>
                          </m:num>
                          <m:den>
                            <m:r>
                              <a:rPr lang="en-US" sz="1700" i="1">
                                <a:latin typeface="Cambria Math" panose="02040503050406030204" pitchFamily="18" charset="0"/>
                              </a:rPr>
                              <m:t>𝑟</m:t>
                            </m:r>
                          </m:den>
                        </m:f>
                      </m:e>
                    </m:d>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1">
                                <a:latin typeface="Cambria Math" panose="02040503050406030204" pitchFamily="18" charset="0"/>
                              </a:rPr>
                              <m:t>𝐽</m:t>
                            </m:r>
                          </m:e>
                          <m:sup>
                            <m:r>
                              <a:rPr lang="en-US" sz="1700" i="1">
                                <a:latin typeface="Cambria Math" panose="02040503050406030204" pitchFamily="18" charset="0"/>
                              </a:rPr>
                              <m:t>2</m:t>
                            </m:r>
                          </m:sup>
                        </m:sSup>
                      </m:num>
                      <m:den>
                        <m:sSup>
                          <m:sSupPr>
                            <m:ctrlPr>
                              <a:rPr lang="en-US" sz="1700" i="1">
                                <a:latin typeface="Cambria Math" panose="02040503050406030204" pitchFamily="18" charset="0"/>
                              </a:rPr>
                            </m:ctrlPr>
                          </m:sSupPr>
                          <m:e>
                            <m:r>
                              <a:rPr lang="en-US" sz="1700" i="1">
                                <a:latin typeface="Cambria Math" panose="02040503050406030204" pitchFamily="18" charset="0"/>
                              </a:rPr>
                              <m:t>𝑟</m:t>
                            </m:r>
                          </m:e>
                          <m:sup>
                            <m:r>
                              <a:rPr lang="en-US" sz="1700" i="1">
                                <a:latin typeface="Cambria Math" panose="02040503050406030204" pitchFamily="18" charset="0"/>
                              </a:rPr>
                              <m:t>2</m:t>
                            </m:r>
                          </m:sup>
                        </m:sSup>
                      </m:den>
                    </m:f>
                    <m:r>
                      <a:rPr lang="en-US" sz="1700" i="1">
                        <a:latin typeface="Cambria Math" panose="02040503050406030204" pitchFamily="18" charset="0"/>
                      </a:rPr>
                      <m:t>=</m:t>
                    </m:r>
                    <m:r>
                      <a:rPr lang="en-US" sz="1700" i="1" smtClean="0">
                        <a:latin typeface="Cambria Math" panose="02040503050406030204" pitchFamily="18" charset="0"/>
                      </a:rPr>
                      <m:t>𝐸</m:t>
                    </m:r>
                  </m:oMath>
                </a14:m>
                <a:r>
                  <a:rPr lang="en-US" sz="1700" dirty="0">
                    <a:latin typeface="Verdana" panose="020B0604030504040204" pitchFamily="34" charset="0"/>
                    <a:ea typeface="Verdana" panose="020B0604030504040204" pitchFamily="34" charset="0"/>
                  </a:rPr>
                  <a:t>	</a:t>
                </a:r>
                <a:r>
                  <a:rPr lang="en-US" sz="1700" b="1" dirty="0">
                    <a:solidFill>
                      <a:schemeClr val="accent4">
                        <a:lumMod val="60000"/>
                        <a:lumOff val="40000"/>
                      </a:schemeClr>
                    </a:solidFill>
                    <a:latin typeface="Cambria Math" panose="02040503050406030204" pitchFamily="18" charset="0"/>
                    <a:ea typeface="Cambria Math" panose="02040503050406030204" pitchFamily="18" charset="0"/>
                  </a:rPr>
                  <a:t>(42)</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196268" y="244308"/>
                <a:ext cx="7275291" cy="6401819"/>
              </a:xfrm>
              <a:blipFill>
                <a:blip r:embed="rId2"/>
                <a:stretch>
                  <a:fillRect l="-419"/>
                </a:stretch>
              </a:blipFill>
            </p:spPr>
            <p:txBody>
              <a:bodyPr/>
              <a:lstStyle/>
              <a:p>
                <a:r>
                  <a:rPr lang="he-IL">
                    <a:noFill/>
                  </a:rPr>
                  <a:t> </a:t>
                </a:r>
              </a:p>
            </p:txBody>
          </p:sp>
        </mc:Fallback>
      </mc:AlternateContent>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3">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sp>
        <p:nvSpPr>
          <p:cNvPr id="6" name="מציין מיקום של מספר שקופית 5">
            <a:extLst>
              <a:ext uri="{FF2B5EF4-FFF2-40B4-BE49-F238E27FC236}">
                <a16:creationId xmlns:a16="http://schemas.microsoft.com/office/drawing/2014/main" id="{3C77EA7E-864E-4566-AB4C-0ED9FBB63AA3}"/>
              </a:ext>
            </a:extLst>
          </p:cNvPr>
          <p:cNvSpPr>
            <a:spLocks noGrp="1"/>
          </p:cNvSpPr>
          <p:nvPr>
            <p:ph type="sldNum" sz="quarter" idx="12"/>
          </p:nvPr>
        </p:nvSpPr>
        <p:spPr/>
        <p:txBody>
          <a:bodyPr/>
          <a:lstStyle/>
          <a:p>
            <a:fld id="{A87A4B64-AD93-4496-8E8A-37D6101AAA0C}" type="slidenum">
              <a:rPr lang="en-US" smtClean="0"/>
              <a:t>21</a:t>
            </a:fld>
            <a:endParaRPr lang="en-US"/>
          </a:p>
        </p:txBody>
      </p:sp>
    </p:spTree>
    <p:extLst>
      <p:ext uri="{BB962C8B-B14F-4D97-AF65-F5344CB8AC3E}">
        <p14:creationId xmlns:p14="http://schemas.microsoft.com/office/powerpoint/2010/main" val="19023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2207944"/>
            <a:ext cx="3456878" cy="1414120"/>
          </a:xfrm>
        </p:spPr>
        <p:txBody>
          <a:bodyPr anchor="b">
            <a:normAutofit/>
          </a:bodyPr>
          <a:lstStyle/>
          <a:p>
            <a: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t>DEFLECTION OF LIGHT</a:t>
            </a:r>
            <a:endParaRPr lang="en-US" sz="28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115515" y="217950"/>
                <a:ext cx="7409080" cy="6628415"/>
              </a:xfrm>
            </p:spPr>
            <p:txBody>
              <a:bodyPr anchor="t">
                <a:noAutofit/>
              </a:bodyPr>
              <a:lstStyle/>
              <a:p>
                <a:pPr marL="285750" indent="-285750">
                  <a:lnSpc>
                    <a:spcPct val="100000"/>
                  </a:lnSpc>
                  <a:spcAft>
                    <a:spcPts val="1000"/>
                  </a:spcAft>
                  <a:buClr>
                    <a:schemeClr val="tx1"/>
                  </a:buClr>
                  <a:tabLst>
                    <a:tab pos="3590925" algn="ctr"/>
                    <a:tab pos="7080250" algn="r"/>
                  </a:tabLst>
                </a:pPr>
                <a:r>
                  <a:rPr lang="en-US" sz="1600" dirty="0">
                    <a:latin typeface="Verdana" panose="020B0604030504040204" pitchFamily="34" charset="0"/>
                    <a:ea typeface="Verdana" panose="020B0604030504040204" pitchFamily="34" charset="0"/>
                  </a:rPr>
                  <a:t>At the point on the trajectory </a:t>
                </a:r>
                <a14:m>
                  <m:oMath xmlns:m="http://schemas.openxmlformats.org/officeDocument/2006/math">
                    <m:r>
                      <a:rPr lang="en-US" sz="1600" i="1">
                        <a:latin typeface="Cambria Math" panose="02040503050406030204" pitchFamily="18" charset="0"/>
                      </a:rPr>
                      <m:t>𝑃</m:t>
                    </m:r>
                    <m:r>
                      <a:rPr lang="en-US" sz="1600" i="1">
                        <a:latin typeface="Cambria Math" panose="02040503050406030204" pitchFamily="18" charset="0"/>
                      </a:rPr>
                      <m:t> </m:t>
                    </m:r>
                  </m:oMath>
                </a14:m>
                <a:r>
                  <a:rPr lang="en-US" sz="1600" dirty="0">
                    <a:latin typeface="Verdana" panose="020B0604030504040204" pitchFamily="34" charset="0"/>
                    <a:ea typeface="Verdana" panose="020B0604030504040204" pitchFamily="34" charset="0"/>
                  </a:rPr>
                  <a:t>closest to the Sun,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𝑑𝑟</m:t>
                        </m:r>
                      </m:num>
                      <m:den>
                        <m:r>
                          <a:rPr lang="en-US" sz="1600" i="1">
                            <a:latin typeface="Cambria Math" panose="02040503050406030204" pitchFamily="18" charset="0"/>
                          </a:rPr>
                          <m:t>𝑑</m:t>
                        </m:r>
                        <m:r>
                          <a:rPr lang="en-US" sz="1600" i="1">
                            <a:latin typeface="Cambria Math" panose="02040503050406030204" pitchFamily="18" charset="0"/>
                            <a:ea typeface="Cambria Math" panose="02040503050406030204" pitchFamily="18" charset="0"/>
                          </a:rPr>
                          <m:t>𝜑</m:t>
                        </m:r>
                      </m:den>
                    </m:f>
                    <m:d>
                      <m:dPr>
                        <m:ctrlPr>
                          <a:rPr lang="en-US" sz="1600" i="1">
                            <a:latin typeface="Cambria Math" panose="02040503050406030204" pitchFamily="18" charset="0"/>
                          </a:rPr>
                        </m:ctrlPr>
                      </m:dPr>
                      <m:e>
                        <m:r>
                          <a:rPr lang="en-US" sz="1600" i="1">
                            <a:latin typeface="Cambria Math" panose="02040503050406030204" pitchFamily="18" charset="0"/>
                          </a:rPr>
                          <m:t>𝑃</m:t>
                        </m:r>
                      </m:e>
                    </m:d>
                    <m:r>
                      <a:rPr lang="en-US" sz="1600" i="1">
                        <a:latin typeface="Cambria Math" panose="02040503050406030204" pitchFamily="18" charset="0"/>
                      </a:rPr>
                      <m:t>=</m:t>
                    </m:r>
                    <m:r>
                      <a:rPr lang="en-US" sz="1600" i="1">
                        <a:latin typeface="Cambria Math" panose="02040503050406030204" pitchFamily="18" charset="0"/>
                      </a:rPr>
                      <m:t>0</m:t>
                    </m:r>
                  </m:oMath>
                </a14:m>
                <a:endParaRPr lang="en-US" sz="1600" dirty="0">
                  <a:latin typeface="Verdana" panose="020B0604030504040204" pitchFamily="34" charset="0"/>
                  <a:ea typeface="Verdana" panose="020B0604030504040204" pitchFamily="34" charset="0"/>
                </a:endParaRPr>
              </a:p>
              <a:p>
                <a:pPr marL="285750" indent="-285750">
                  <a:lnSpc>
                    <a:spcPct val="100000"/>
                  </a:lnSpc>
                  <a:spcAft>
                    <a:spcPts val="1000"/>
                  </a:spcAft>
                  <a:buClr>
                    <a:schemeClr val="tx1"/>
                  </a:buClr>
                  <a:tabLst>
                    <a:tab pos="3590925" algn="ctr"/>
                    <a:tab pos="7080250" algn="r"/>
                  </a:tabLst>
                </a:pPr>
                <a:r>
                  <a:rPr lang="en-US" sz="1600" dirty="0">
                    <a:latin typeface="Verdana" panose="020B0604030504040204" pitchFamily="34" charset="0"/>
                    <a:ea typeface="Verdana" panose="020B0604030504040204" pitchFamily="34" charset="0"/>
                  </a:rPr>
                  <a:t>Thus, from eq.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(42) </a:t>
                </a:r>
                <a:r>
                  <a:rPr lang="en-US" sz="1600" dirty="0">
                    <a:solidFill>
                      <a:schemeClr val="bg1"/>
                    </a:solidFill>
                    <a:latin typeface="Verdana" panose="020B0604030504040204" pitchFamily="34" charset="0"/>
                    <a:ea typeface="Verdana" panose="020B0604030504040204" pitchFamily="34" charset="0"/>
                  </a:rPr>
                  <a:t>at </a:t>
                </a:r>
                <a:r>
                  <a:rPr lang="en-US" sz="1600" i="1" dirty="0">
                    <a:solidFill>
                      <a:schemeClr val="bg1"/>
                    </a:solidFill>
                    <a:latin typeface="Verdana" panose="020B0604030504040204" pitchFamily="34" charset="0"/>
                    <a:ea typeface="Verdana" panose="020B0604030504040204" pitchFamily="34" charset="0"/>
                  </a:rPr>
                  <a:t>P,</a:t>
                </a:r>
                <a:r>
                  <a:rPr lang="en-US" sz="1600" dirty="0">
                    <a:solidFill>
                      <a:schemeClr val="bg2">
                        <a:lumMod val="25000"/>
                      </a:schemeClr>
                    </a:solidFill>
                    <a:latin typeface="Verdana" panose="020B0604030504040204" pitchFamily="34" charset="0"/>
                    <a:ea typeface="Verdana" panose="020B0604030504040204" pitchFamily="34" charset="0"/>
                  </a:rPr>
                  <a:t> </a:t>
                </a:r>
                <a14:m>
                  <m:oMath xmlns:m="http://schemas.openxmlformats.org/officeDocument/2006/math">
                    <m:r>
                      <a:rPr lang="en-US" sz="1600">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𝐽</m:t>
                        </m:r>
                      </m:e>
                      <m:sup>
                        <m:r>
                          <a:rPr lang="en-US" sz="1600" i="1">
                            <a:latin typeface="Cambria Math" panose="02040503050406030204" pitchFamily="18" charset="0"/>
                          </a:rPr>
                          <m:t>2</m:t>
                        </m:r>
                      </m:sup>
                    </m:sSup>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𝐸</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0</m:t>
                            </m:r>
                          </m:sub>
                          <m:sup>
                            <m:r>
                              <a:rPr lang="en-US" sz="1600" i="1">
                                <a:latin typeface="Cambria Math" panose="02040503050406030204" pitchFamily="18" charset="0"/>
                              </a:rPr>
                              <m:t>2</m:t>
                            </m:r>
                          </m:sup>
                        </m:sSubSup>
                      </m:num>
                      <m:den>
                        <m:r>
                          <a:rPr lang="en-US" sz="1600" i="1">
                            <a:latin typeface="Cambria Math" panose="02040503050406030204" pitchFamily="18" charset="0"/>
                          </a:rPr>
                          <m:t>1</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𝑠</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0</m:t>
                            </m:r>
                          </m:sub>
                        </m:sSub>
                      </m:den>
                    </m:f>
                  </m:oMath>
                </a14:m>
                <a:r>
                  <a:rPr lang="en-US" sz="1600" dirty="0">
                    <a:latin typeface="Verdana" panose="020B0604030504040204" pitchFamily="34" charset="0"/>
                    <a:ea typeface="Verdana" panose="020B0604030504040204" pitchFamily="34" charset="0"/>
                  </a:rPr>
                  <a:t> , and the equation becomes</a:t>
                </a:r>
              </a:p>
              <a:p>
                <a:pPr marL="0" indent="0">
                  <a:lnSpc>
                    <a:spcPct val="100000"/>
                  </a:lnSpc>
                  <a:spcAft>
                    <a:spcPts val="1000"/>
                  </a:spcAft>
                  <a:buClr>
                    <a:schemeClr val="tx1"/>
                  </a:buClr>
                  <a:buNone/>
                  <a:tabLst>
                    <a:tab pos="3590925" algn="ctr"/>
                    <a:tab pos="7170738" algn="r"/>
                  </a:tabLst>
                </a:pPr>
                <a:r>
                  <a:rPr lang="en-US" sz="1600" dirty="0">
                    <a:solidFill>
                      <a:schemeClr val="bg1"/>
                    </a:solidFill>
                  </a:rPr>
                  <a:t>	</a:t>
                </a:r>
                <a14:m>
                  <m:oMath xmlns:m="http://schemas.openxmlformats.org/officeDocument/2006/math">
                    <m:sSup>
                      <m:sSupPr>
                        <m:ctrlPr>
                          <a:rPr lang="en-US" sz="1600" i="1">
                            <a:solidFill>
                              <a:schemeClr val="bg1"/>
                            </a:solidFill>
                            <a:latin typeface="Cambria Math" panose="02040503050406030204" pitchFamily="18" charset="0"/>
                          </a:rPr>
                        </m:ctrlPr>
                      </m:sSupPr>
                      <m:e>
                        <m:d>
                          <m:dPr>
                            <m:ctrlPr>
                              <a:rPr lang="en-US" sz="1600" i="1">
                                <a:solidFill>
                                  <a:schemeClr val="bg1"/>
                                </a:solidFill>
                                <a:latin typeface="Cambria Math" panose="02040503050406030204" pitchFamily="18" charset="0"/>
                              </a:rPr>
                            </m:ctrlPr>
                          </m:dPr>
                          <m:e>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num>
                              <m:den>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𝑟</m:t>
                                    </m:r>
                                  </m:e>
                                  <m:sup>
                                    <m:r>
                                      <a:rPr lang="en-US" sz="1600" i="1">
                                        <a:solidFill>
                                          <a:schemeClr val="bg1"/>
                                        </a:solidFill>
                                        <a:latin typeface="Cambria Math" panose="02040503050406030204" pitchFamily="18" charset="0"/>
                                      </a:rPr>
                                      <m:t>2</m:t>
                                    </m:r>
                                  </m:sup>
                                </m:sSup>
                              </m:den>
                            </m:f>
                            <m:f>
                              <m:fPr>
                                <m:ctrlPr>
                                  <a:rPr lang="en-US" sz="1600" i="1">
                                    <a:solidFill>
                                      <a:schemeClr val="bg1"/>
                                    </a:solidFill>
                                    <a:latin typeface="Cambria Math" panose="02040503050406030204" pitchFamily="18" charset="0"/>
                                  </a:rPr>
                                </m:ctrlPr>
                              </m:fPr>
                              <m:num>
                                <m:r>
                                  <a:rPr lang="en-US" sz="1600" i="1">
                                    <a:solidFill>
                                      <a:schemeClr val="bg1"/>
                                    </a:solidFill>
                                    <a:latin typeface="Cambria Math" panose="02040503050406030204" pitchFamily="18" charset="0"/>
                                  </a:rPr>
                                  <m:t>𝑑𝑟</m:t>
                                </m:r>
                              </m:num>
                              <m:den>
                                <m:r>
                                  <a:rPr lang="en-US" sz="1600" i="1">
                                    <a:solidFill>
                                      <a:schemeClr val="bg1"/>
                                    </a:solidFill>
                                    <a:latin typeface="Cambria Math" panose="02040503050406030204" pitchFamily="18" charset="0"/>
                                  </a:rPr>
                                  <m:t>𝑑</m:t>
                                </m:r>
                                <m:r>
                                  <a:rPr lang="en-US" sz="1600" i="1">
                                    <a:solidFill>
                                      <a:schemeClr val="bg1"/>
                                    </a:solidFill>
                                    <a:latin typeface="Cambria Math" panose="02040503050406030204" pitchFamily="18" charset="0"/>
                                    <a:ea typeface="Cambria Math" panose="02040503050406030204" pitchFamily="18" charset="0"/>
                                  </a:rPr>
                                  <m:t>𝜑</m:t>
                                </m:r>
                              </m:den>
                            </m:f>
                          </m:e>
                        </m:d>
                      </m:e>
                      <m:sup>
                        <m:r>
                          <a:rPr lang="en-US" sz="1600">
                            <a:solidFill>
                              <a:schemeClr val="bg1"/>
                            </a:solidFill>
                            <a:latin typeface="Cambria Math" panose="02040503050406030204" pitchFamily="18" charset="0"/>
                          </a:rPr>
                          <m:t>2</m:t>
                        </m:r>
                      </m:sup>
                    </m:sSup>
                    <m:r>
                      <a:rPr lang="en-US" sz="1600">
                        <a:solidFill>
                          <a:schemeClr val="bg1"/>
                        </a:solidFill>
                        <a:latin typeface="Cambria Math" panose="02040503050406030204" pitchFamily="18" charset="0"/>
                      </a:rPr>
                      <m:t>+</m:t>
                    </m:r>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r>
                              <a:rPr lang="en-US" sz="1600" i="1">
                                <a:solidFill>
                                  <a:schemeClr val="bg1"/>
                                </a:solidFill>
                                <a:latin typeface="Cambria Math" panose="02040503050406030204" pitchFamily="18" charset="0"/>
                              </a:rPr>
                              <m:t>𝑟</m:t>
                            </m:r>
                          </m:den>
                        </m:f>
                      </m:e>
                    </m:d>
                    <m:f>
                      <m:fPr>
                        <m:ctrlPr>
                          <a:rPr lang="en-US" sz="1600" i="1">
                            <a:solidFill>
                              <a:schemeClr val="bg1"/>
                            </a:solidFill>
                            <a:latin typeface="Cambria Math" panose="02040503050406030204" pitchFamily="18" charset="0"/>
                          </a:rPr>
                        </m:ctrlPr>
                      </m:fPr>
                      <m:num>
                        <m:sSubSup>
                          <m:sSubSupPr>
                            <m:ctrlPr>
                              <a:rPr lang="en-US" sz="1600" i="1">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up>
                            <m:r>
                              <a:rPr lang="en-US" sz="1600" i="1">
                                <a:solidFill>
                                  <a:schemeClr val="bg1"/>
                                </a:solidFill>
                                <a:latin typeface="Cambria Math" panose="02040503050406030204" pitchFamily="18" charset="0"/>
                              </a:rPr>
                              <m:t>2</m:t>
                            </m:r>
                          </m:sup>
                        </m:sSubSup>
                      </m:num>
                      <m:den>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𝑟</m:t>
                            </m:r>
                          </m:e>
                          <m:sup>
                            <m:r>
                              <a:rPr lang="en-US" sz="1600" i="1">
                                <a:solidFill>
                                  <a:schemeClr val="bg1"/>
                                </a:solidFill>
                                <a:latin typeface="Cambria Math" panose="02040503050406030204" pitchFamily="18" charset="0"/>
                              </a:rPr>
                              <m:t>2</m:t>
                            </m:r>
                          </m:sup>
                        </m:sSup>
                      </m:den>
                    </m:f>
                    <m:r>
                      <a:rPr lang="en-US" sz="1600" i="1">
                        <a:solidFill>
                          <a:schemeClr val="bg1"/>
                        </a:solidFill>
                        <a:latin typeface="Cambria Math" panose="02040503050406030204" pitchFamily="18" charset="0"/>
                      </a:rPr>
                      <m:t>=</m:t>
                    </m:r>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den>
                    </m:f>
                  </m:oMath>
                </a14:m>
                <a:r>
                  <a:rPr lang="en-US" sz="1600" dirty="0">
                    <a:latin typeface="Verdana" panose="020B0604030504040204" pitchFamily="34" charset="0"/>
                    <a:ea typeface="Verdana" panose="020B0604030504040204" pitchFamily="34"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(43)</a:t>
                </a:r>
              </a:p>
              <a:p>
                <a:pPr marL="285750" indent="-285750">
                  <a:lnSpc>
                    <a:spcPct val="100000"/>
                  </a:lnSpc>
                  <a:spcAft>
                    <a:spcPts val="1000"/>
                  </a:spcAft>
                  <a:buClr>
                    <a:schemeClr val="tx1"/>
                  </a:buClr>
                  <a:tabLst>
                    <a:tab pos="3590925" algn="ctr"/>
                    <a:tab pos="7170738" algn="r"/>
                  </a:tabLst>
                </a:pPr>
                <a:r>
                  <a:rPr lang="en-US" sz="1600" dirty="0"/>
                  <a:t>Define </a:t>
                </a:r>
                <a14:m>
                  <m:oMath xmlns:m="http://schemas.openxmlformats.org/officeDocument/2006/math">
                    <m:r>
                      <a:rPr lang="en-US" sz="1600" i="1">
                        <a:latin typeface="Cambria Math" panose="02040503050406030204" pitchFamily="18" charset="0"/>
                      </a:rPr>
                      <m:t>𝑟</m:t>
                    </m:r>
                    <m:d>
                      <m:dPr>
                        <m:ctrlPr>
                          <a:rPr lang="en-US" sz="1600" i="1">
                            <a:latin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𝜑</m:t>
                        </m:r>
                      </m:e>
                    </m:d>
                    <m:r>
                      <a:rPr lang="en-US" sz="1600" i="1">
                        <a:latin typeface="Cambria Math" panose="02040503050406030204" pitchFamily="18" charset="0"/>
                        <a:ea typeface="Cambria Math" panose="02040503050406030204" pitchFamily="18" charset="0"/>
                      </a:rPr>
                      <m:t>=</m:t>
                    </m:r>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𝑟</m:t>
                        </m:r>
                      </m:e>
                    </m:acc>
                    <m:d>
                      <m:dPr>
                        <m:ctrlPr>
                          <a:rPr lang="en-US" sz="1600" i="1">
                            <a:latin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𝛼</m:t>
                        </m:r>
                      </m:e>
                    </m:d>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i="1">
                                <a:latin typeface="Cambria Math" panose="02040503050406030204" pitchFamily="18" charset="0"/>
                                <a:ea typeface="Cambria Math" panose="02040503050406030204" pitchFamily="18" charset="0"/>
                              </a:rPr>
                              <m:t>0</m:t>
                            </m:r>
                          </m:sub>
                        </m:sSub>
                      </m:num>
                      <m:den>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sin</m:t>
                            </m:r>
                          </m:fName>
                          <m:e>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𝛼</m:t>
                            </m:r>
                            <m:r>
                              <a:rPr lang="en-US" sz="1600" i="1">
                                <a:latin typeface="Cambria Math" panose="02040503050406030204" pitchFamily="18" charset="0"/>
                                <a:ea typeface="Cambria Math" panose="02040503050406030204" pitchFamily="18" charset="0"/>
                              </a:rPr>
                              <m:t>)</m:t>
                            </m:r>
                          </m:e>
                        </m:func>
                      </m:den>
                    </m:f>
                    <m:r>
                      <a:rPr lang="en-US" sz="1600">
                        <a:latin typeface="Cambria Math" panose="02040503050406030204" pitchFamily="18" charset="0"/>
                        <a:ea typeface="Cambria Math" panose="02040503050406030204" pitchFamily="18" charset="0"/>
                      </a:rPr>
                      <m:t> , </m:t>
                    </m:r>
                  </m:oMath>
                </a14:m>
                <a:endParaRPr lang="en-US" sz="1600" dirty="0">
                  <a:latin typeface="Cambria Math" panose="02040503050406030204" pitchFamily="18" charset="0"/>
                  <a:ea typeface="Cambria Math" panose="02040503050406030204" pitchFamily="18" charset="0"/>
                </a:endParaRPr>
              </a:p>
              <a:p>
                <a:pPr marL="0" indent="0">
                  <a:lnSpc>
                    <a:spcPct val="100000"/>
                  </a:lnSpc>
                  <a:spcAft>
                    <a:spcPts val="1000"/>
                  </a:spcAft>
                  <a:buClr>
                    <a:schemeClr val="tx1"/>
                  </a:buClr>
                  <a:buNone/>
                  <a:tabLst>
                    <a:tab pos="3590925" algn="ctr"/>
                    <a:tab pos="7170738" algn="r"/>
                  </a:tabLst>
                </a:pPr>
                <a:r>
                  <a:rPr lang="en-US" sz="1600" dirty="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𝑑𝑟</m:t>
                        </m:r>
                      </m:num>
                      <m:den>
                        <m:r>
                          <a:rPr lang="en-US" sz="1600" i="1">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𝜑</m:t>
                        </m:r>
                      </m:den>
                    </m:f>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i="1">
                                <a:latin typeface="Cambria Math" panose="02040503050406030204" pitchFamily="18" charset="0"/>
                                <a:ea typeface="Cambria Math" panose="02040503050406030204" pitchFamily="18" charset="0"/>
                              </a:rPr>
                              <m:t>0</m:t>
                            </m:r>
                          </m:sub>
                        </m:sSub>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cos</m:t>
                            </m:r>
                          </m:fName>
                          <m:e>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𝛼</m:t>
                                </m:r>
                              </m:e>
                            </m:d>
                          </m:e>
                        </m:func>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𝛼</m:t>
                            </m:r>
                          </m:e>
                          <m:sup>
                            <m:r>
                              <a:rPr lang="en-US" sz="1600" i="1">
                                <a:latin typeface="Cambria Math" panose="02040503050406030204" pitchFamily="18" charset="0"/>
                                <a:ea typeface="Cambria Math" panose="02040503050406030204" pitchFamily="18" charset="0"/>
                              </a:rPr>
                              <m:t>′</m:t>
                            </m:r>
                          </m:sup>
                        </m:sSup>
                      </m:num>
                      <m:den>
                        <m:func>
                          <m:funcPr>
                            <m:ctrlPr>
                              <a:rPr lang="en-US" sz="1600" i="1">
                                <a:latin typeface="Cambria Math" panose="02040503050406030204" pitchFamily="18" charset="0"/>
                                <a:ea typeface="Cambria Math" panose="02040503050406030204" pitchFamily="18" charset="0"/>
                              </a:rPr>
                            </m:ctrlPr>
                          </m:funcPr>
                          <m:fName>
                            <m:sSup>
                              <m:sSupPr>
                                <m:ctrlPr>
                                  <a:rPr lang="en-US" sz="1600" i="1">
                                    <a:latin typeface="Cambria Math" panose="02040503050406030204" pitchFamily="18" charset="0"/>
                                    <a:ea typeface="Cambria Math" panose="02040503050406030204" pitchFamily="18" charset="0"/>
                                  </a:rPr>
                                </m:ctrlPr>
                              </m:sSupPr>
                              <m:e>
                                <m:r>
                                  <m:rPr>
                                    <m:sty m:val="p"/>
                                  </m:rPr>
                                  <a:rPr lang="en-US" sz="1600">
                                    <a:latin typeface="Cambria Math" panose="02040503050406030204" pitchFamily="18" charset="0"/>
                                    <a:ea typeface="Cambria Math" panose="02040503050406030204" pitchFamily="18" charset="0"/>
                                  </a:rPr>
                                  <m:t>sin</m:t>
                                </m:r>
                              </m:e>
                              <m:sup>
                                <m:r>
                                  <a:rPr lang="en-US" sz="1600" i="1">
                                    <a:latin typeface="Cambria Math" panose="02040503050406030204" pitchFamily="18" charset="0"/>
                                    <a:ea typeface="Cambria Math" panose="02040503050406030204" pitchFamily="18" charset="0"/>
                                  </a:rPr>
                                  <m:t>2</m:t>
                                </m:r>
                              </m:sup>
                            </m:sSup>
                          </m:fName>
                          <m:e>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𝛼</m:t>
                                </m:r>
                              </m:e>
                            </m:d>
                          </m:e>
                        </m:func>
                      </m:den>
                    </m:f>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𝑟</m:t>
                            </m:r>
                          </m:e>
                          <m:sup>
                            <m:r>
                              <a:rPr lang="en-US" sz="1600" i="1">
                                <a:latin typeface="Cambria Math" panose="02040503050406030204" pitchFamily="18" charset="0"/>
                                <a:ea typeface="Cambria Math" panose="02040503050406030204" pitchFamily="18" charset="0"/>
                              </a:rPr>
                              <m:t>2</m:t>
                            </m:r>
                          </m:sup>
                        </m:sSup>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cos</m:t>
                            </m:r>
                          </m:fName>
                          <m:e>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𝛼</m:t>
                                </m:r>
                              </m:e>
                            </m:d>
                          </m:e>
                        </m:func>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𝛼</m:t>
                            </m:r>
                          </m:e>
                          <m:sup>
                            <m:r>
                              <a:rPr lang="en-US" sz="1600" i="1">
                                <a:latin typeface="Cambria Math" panose="02040503050406030204" pitchFamily="18" charset="0"/>
                                <a:ea typeface="Cambria Math" panose="02040503050406030204" pitchFamily="18" charset="0"/>
                              </a:rPr>
                              <m:t>′</m:t>
                            </m:r>
                          </m:sup>
                        </m:sSup>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i="1">
                                <a:latin typeface="Cambria Math" panose="02040503050406030204" pitchFamily="18" charset="0"/>
                                <a:ea typeface="Cambria Math" panose="02040503050406030204" pitchFamily="18" charset="0"/>
                              </a:rPr>
                              <m:t>0</m:t>
                            </m:r>
                          </m:sub>
                        </m:sSub>
                      </m:den>
                    </m:f>
                  </m:oMath>
                </a14:m>
                <a:r>
                  <a:rPr lang="en-US" sz="1600" i="1" dirty="0">
                    <a:latin typeface="Cambria Math" panose="02040503050406030204" pitchFamily="18"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(44)</a:t>
                </a:r>
              </a:p>
              <a:p>
                <a:pPr marL="285750" indent="-285750">
                  <a:lnSpc>
                    <a:spcPct val="100000"/>
                  </a:lnSpc>
                  <a:spcAft>
                    <a:spcPts val="1000"/>
                  </a:spcAft>
                  <a:buClr>
                    <a:schemeClr val="tx1"/>
                  </a:buClr>
                  <a:tabLst>
                    <a:tab pos="3590925" algn="ctr"/>
                    <a:tab pos="7170738" algn="r"/>
                  </a:tabLst>
                </a:pPr>
                <a14:m>
                  <m:oMath xmlns:m="http://schemas.openxmlformats.org/officeDocument/2006/math">
                    <m:func>
                      <m:funcPr>
                        <m:ctrlPr>
                          <a:rPr lang="en-US" sz="1600" i="1">
                            <a:latin typeface="Cambria Math" panose="02040503050406030204" pitchFamily="18" charset="0"/>
                          </a:rPr>
                        </m:ctrlPr>
                      </m:funcPr>
                      <m:fName>
                        <m:sSup>
                          <m:sSupPr>
                            <m:ctrlPr>
                              <a:rPr lang="en-US" sz="1600" i="1">
                                <a:latin typeface="Cambria Math" panose="02040503050406030204" pitchFamily="18" charset="0"/>
                              </a:rPr>
                            </m:ctrlPr>
                          </m:sSupPr>
                          <m:e>
                            <m:r>
                              <m:rPr>
                                <m:sty m:val="p"/>
                              </m:rPr>
                              <a:rPr lang="en-US" sz="1600">
                                <a:latin typeface="Cambria Math" panose="02040503050406030204" pitchFamily="18" charset="0"/>
                              </a:rPr>
                              <m:t>cos</m:t>
                            </m:r>
                          </m:e>
                          <m:sup>
                            <m:r>
                              <a:rPr lang="en-US" sz="1600">
                                <a:latin typeface="Cambria Math" panose="02040503050406030204" pitchFamily="18" charset="0"/>
                              </a:rPr>
                              <m:t>2</m:t>
                            </m:r>
                          </m:sup>
                        </m:sSup>
                      </m:fName>
                      <m:e>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𝛼</m:t>
                        </m:r>
                        <m:r>
                          <a:rPr lang="en-US" sz="1600" i="1">
                            <a:latin typeface="Cambria Math" panose="02040503050406030204" pitchFamily="18" charset="0"/>
                            <a:ea typeface="Cambria Math" panose="02040503050406030204" pitchFamily="18" charset="0"/>
                          </a:rPr>
                          <m:t>)</m:t>
                        </m:r>
                      </m:e>
                    </m:func>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𝛼</m:t>
                                </m:r>
                              </m:e>
                              <m:sup>
                                <m:r>
                                  <a:rPr lang="en-US" sz="1600" i="1">
                                    <a:latin typeface="Cambria Math" panose="02040503050406030204" pitchFamily="18" charset="0"/>
                                  </a:rPr>
                                  <m:t>′</m:t>
                                </m:r>
                              </m:sup>
                            </m:sSup>
                          </m:e>
                        </m:d>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rPr>
                      <m:t>=</m:t>
                    </m:r>
                    <m:r>
                      <a:rPr lang="en-US" sz="1600" i="1">
                        <a:latin typeface="Cambria Math" panose="02040503050406030204" pitchFamily="18" charset="0"/>
                      </a:rPr>
                      <m:t>1</m:t>
                    </m:r>
                    <m:r>
                      <a:rPr lang="en-US" sz="1600" i="1">
                        <a:latin typeface="Cambria Math" panose="02040503050406030204" pitchFamily="18" charset="0"/>
                      </a:rPr>
                      <m:t>−</m:t>
                    </m:r>
                    <m:func>
                      <m:funcPr>
                        <m:ctrlPr>
                          <a:rPr lang="en-US" sz="1600" i="1">
                            <a:latin typeface="Cambria Math" panose="02040503050406030204" pitchFamily="18" charset="0"/>
                            <a:ea typeface="Cambria Math" panose="02040503050406030204" pitchFamily="18" charset="0"/>
                          </a:rPr>
                        </m:ctrlPr>
                      </m:funcPr>
                      <m:fName>
                        <m:sSup>
                          <m:sSupPr>
                            <m:ctrlPr>
                              <a:rPr lang="en-US" sz="1600" i="1">
                                <a:latin typeface="Cambria Math" panose="02040503050406030204" pitchFamily="18" charset="0"/>
                                <a:ea typeface="Cambria Math" panose="02040503050406030204" pitchFamily="18" charset="0"/>
                              </a:rPr>
                            </m:ctrlPr>
                          </m:sSupPr>
                          <m:e>
                            <m:r>
                              <m:rPr>
                                <m:sty m:val="p"/>
                              </m:rPr>
                              <a:rPr lang="en-US" sz="1600">
                                <a:latin typeface="Cambria Math" panose="02040503050406030204" pitchFamily="18" charset="0"/>
                                <a:ea typeface="Cambria Math" panose="02040503050406030204" pitchFamily="18" charset="0"/>
                              </a:rPr>
                              <m:t>sin</m:t>
                            </m:r>
                          </m:e>
                          <m:sup>
                            <m:r>
                              <a:rPr lang="en-US" sz="1600" i="1">
                                <a:latin typeface="Cambria Math" panose="02040503050406030204" pitchFamily="18" charset="0"/>
                                <a:ea typeface="Cambria Math" panose="02040503050406030204" pitchFamily="18" charset="0"/>
                              </a:rPr>
                              <m:t>2</m:t>
                            </m:r>
                          </m:sup>
                        </m:sSup>
                      </m:fName>
                      <m:e>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𝛼</m:t>
                            </m:r>
                          </m:e>
                        </m:d>
                      </m:e>
                    </m:func>
                    <m:r>
                      <a:rPr lang="en-US" sz="1600" i="1">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den>
                    </m:f>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func>
                          <m:funcPr>
                            <m:ctrlPr>
                              <a:rPr lang="en-US" sz="1600" i="1">
                                <a:solidFill>
                                  <a:schemeClr val="bg1"/>
                                </a:solidFill>
                                <a:latin typeface="Cambria Math" panose="02040503050406030204" pitchFamily="18" charset="0"/>
                              </a:rPr>
                            </m:ctrlPr>
                          </m:funcPr>
                          <m:fName>
                            <m:sSup>
                              <m:sSupPr>
                                <m:ctrlPr>
                                  <a:rPr lang="en-US" sz="1600" i="1">
                                    <a:solidFill>
                                      <a:schemeClr val="bg1"/>
                                    </a:solidFill>
                                    <a:latin typeface="Cambria Math" panose="02040503050406030204" pitchFamily="18" charset="0"/>
                                  </a:rPr>
                                </m:ctrlPr>
                              </m:sSupPr>
                              <m:e>
                                <m:r>
                                  <m:rPr>
                                    <m:sty m:val="p"/>
                                  </m:rPr>
                                  <a:rPr lang="en-US" sz="1600">
                                    <a:solidFill>
                                      <a:schemeClr val="bg1"/>
                                    </a:solidFill>
                                    <a:latin typeface="Cambria Math" panose="02040503050406030204" pitchFamily="18" charset="0"/>
                                  </a:rPr>
                                  <m:t>sin</m:t>
                                </m:r>
                              </m:e>
                              <m:sup>
                                <m:r>
                                  <a:rPr lang="en-US" sz="1600" i="1">
                                    <a:solidFill>
                                      <a:schemeClr val="bg1"/>
                                    </a:solidFill>
                                    <a:latin typeface="Cambria Math" panose="02040503050406030204" pitchFamily="18" charset="0"/>
                                  </a:rPr>
                                  <m:t>3</m:t>
                                </m:r>
                              </m:sup>
                            </m:sSup>
                          </m:fName>
                          <m:e>
                            <m:r>
                              <a:rPr lang="en-US" sz="1600" i="1">
                                <a:solidFill>
                                  <a:schemeClr val="bg1"/>
                                </a:solidFill>
                                <a:latin typeface="Cambria Math" panose="02040503050406030204" pitchFamily="18" charset="0"/>
                                <a:ea typeface="Cambria Math" panose="02040503050406030204" pitchFamily="18" charset="0"/>
                              </a:rPr>
                              <m:t>𝛼</m:t>
                            </m:r>
                          </m:e>
                        </m:func>
                      </m:e>
                    </m:d>
                    <m:r>
                      <a:rPr lang="en-US" sz="1600">
                        <a:solidFill>
                          <a:schemeClr val="bg1"/>
                        </a:solidFill>
                        <a:latin typeface="Cambria Math" panose="02040503050406030204" pitchFamily="18" charset="0"/>
                        <a:ea typeface="Cambria Math" panose="02040503050406030204" pitchFamily="18" charset="0"/>
                      </a:rPr>
                      <m:t> </m:t>
                    </m:r>
                  </m:oMath>
                </a14:m>
                <a:endParaRPr lang="en-US" sz="1600" dirty="0">
                  <a:solidFill>
                    <a:schemeClr val="bg1"/>
                  </a:solidFill>
                  <a:latin typeface="Cambria Math" panose="02040503050406030204" pitchFamily="18" charset="0"/>
                  <a:ea typeface="Cambria Math" panose="02040503050406030204" pitchFamily="18" charset="0"/>
                </a:endParaRPr>
              </a:p>
              <a:p>
                <a:pPr marL="0" indent="0">
                  <a:lnSpc>
                    <a:spcPct val="100000"/>
                  </a:lnSpc>
                  <a:spcAft>
                    <a:spcPts val="1000"/>
                  </a:spcAft>
                  <a:buClr>
                    <a:schemeClr val="tx1"/>
                  </a:buClr>
                  <a:buNone/>
                  <a:tabLst>
                    <a:tab pos="3590925" algn="ctr"/>
                    <a:tab pos="7170738" algn="r"/>
                  </a:tabLst>
                </a:pPr>
                <a:r>
                  <a:rPr lang="en-US" sz="1600" dirty="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𝛼</m:t>
                                </m:r>
                              </m:e>
                              <m:sup>
                                <m:r>
                                  <a:rPr lang="en-US" sz="1600" i="1">
                                    <a:latin typeface="Cambria Math" panose="02040503050406030204" pitchFamily="18" charset="0"/>
                                  </a:rPr>
                                  <m:t>′</m:t>
                                </m:r>
                              </m:sup>
                            </m:sSup>
                          </m:e>
                        </m:d>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den>
                    </m:f>
                    <m:d>
                      <m:dPr>
                        <m:ctrlPr>
                          <a:rPr lang="en-US" sz="1600" i="1">
                            <a:solidFill>
                              <a:schemeClr val="bg1"/>
                            </a:solidFill>
                            <a:latin typeface="Cambria Math" panose="02040503050406030204" pitchFamily="18" charset="0"/>
                          </a:rPr>
                        </m:ctrlPr>
                      </m:dPr>
                      <m:e>
                        <m:f>
                          <m:fPr>
                            <m:ctrlPr>
                              <a:rPr lang="en-US" sz="1600" i="1">
                                <a:solidFill>
                                  <a:schemeClr val="bg1"/>
                                </a:solidFill>
                                <a:latin typeface="Cambria Math" panose="02040503050406030204" pitchFamily="18" charset="0"/>
                              </a:rPr>
                            </m:ctrlPr>
                          </m:fPr>
                          <m:num>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func>
                              <m:funcPr>
                                <m:ctrlPr>
                                  <a:rPr lang="en-US" sz="1600" i="1">
                                    <a:solidFill>
                                      <a:schemeClr val="bg1"/>
                                    </a:solidFill>
                                    <a:latin typeface="Cambria Math" panose="02040503050406030204" pitchFamily="18" charset="0"/>
                                  </a:rPr>
                                </m:ctrlPr>
                              </m:funcPr>
                              <m:fName>
                                <m:sSup>
                                  <m:sSupPr>
                                    <m:ctrlPr>
                                      <a:rPr lang="en-US" sz="1600" i="1">
                                        <a:solidFill>
                                          <a:schemeClr val="bg1"/>
                                        </a:solidFill>
                                        <a:latin typeface="Cambria Math" panose="02040503050406030204" pitchFamily="18" charset="0"/>
                                      </a:rPr>
                                    </m:ctrlPr>
                                  </m:sSupPr>
                                  <m:e>
                                    <m:r>
                                      <m:rPr>
                                        <m:sty m:val="p"/>
                                      </m:rPr>
                                      <a:rPr lang="en-US" sz="1600">
                                        <a:solidFill>
                                          <a:schemeClr val="bg1"/>
                                        </a:solidFill>
                                        <a:latin typeface="Cambria Math" panose="02040503050406030204" pitchFamily="18" charset="0"/>
                                      </a:rPr>
                                      <m:t>sin</m:t>
                                    </m:r>
                                  </m:e>
                                  <m:sup>
                                    <m:r>
                                      <a:rPr lang="en-US" sz="1600" i="1">
                                        <a:solidFill>
                                          <a:schemeClr val="bg1"/>
                                        </a:solidFill>
                                        <a:latin typeface="Cambria Math" panose="02040503050406030204" pitchFamily="18" charset="0"/>
                                      </a:rPr>
                                      <m:t>3</m:t>
                                    </m:r>
                                  </m:sup>
                                </m:sSup>
                              </m:fName>
                              <m:e>
                                <m:r>
                                  <a:rPr lang="en-US" sz="1600" i="1">
                                    <a:solidFill>
                                      <a:schemeClr val="bg1"/>
                                    </a:solidFill>
                                    <a:latin typeface="Cambria Math" panose="02040503050406030204" pitchFamily="18" charset="0"/>
                                    <a:ea typeface="Cambria Math" panose="02040503050406030204" pitchFamily="18" charset="0"/>
                                  </a:rPr>
                                  <m:t>𝛼</m:t>
                                </m:r>
                              </m:e>
                            </m:func>
                          </m:num>
                          <m:den>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func>
                              <m:funcPr>
                                <m:ctrlPr>
                                  <a:rPr lang="en-US" sz="1600" i="1">
                                    <a:solidFill>
                                      <a:schemeClr val="bg1"/>
                                    </a:solidFill>
                                    <a:latin typeface="Cambria Math" panose="02040503050406030204" pitchFamily="18" charset="0"/>
                                  </a:rPr>
                                </m:ctrlPr>
                              </m:funcPr>
                              <m:fName>
                                <m:sSup>
                                  <m:sSupPr>
                                    <m:ctrlPr>
                                      <a:rPr lang="en-US" sz="1600" i="1">
                                        <a:solidFill>
                                          <a:schemeClr val="bg1"/>
                                        </a:solidFill>
                                        <a:latin typeface="Cambria Math" panose="02040503050406030204" pitchFamily="18" charset="0"/>
                                      </a:rPr>
                                    </m:ctrlPr>
                                  </m:sSupPr>
                                  <m:e>
                                    <m:r>
                                      <m:rPr>
                                        <m:sty m:val="p"/>
                                      </m:rPr>
                                      <a:rPr lang="en-US" sz="1600">
                                        <a:solidFill>
                                          <a:schemeClr val="bg1"/>
                                        </a:solidFill>
                                        <a:latin typeface="Cambria Math" panose="02040503050406030204" pitchFamily="18" charset="0"/>
                                      </a:rPr>
                                      <m:t>sin</m:t>
                                    </m:r>
                                  </m:e>
                                  <m:sup>
                                    <m:r>
                                      <a:rPr lang="en-US" sz="1600" i="1">
                                        <a:solidFill>
                                          <a:schemeClr val="bg1"/>
                                        </a:solidFill>
                                        <a:latin typeface="Cambria Math" panose="02040503050406030204" pitchFamily="18" charset="0"/>
                                      </a:rPr>
                                      <m:t>2</m:t>
                                    </m:r>
                                  </m:sup>
                                </m:sSup>
                              </m:fName>
                              <m:e>
                                <m:r>
                                  <a:rPr lang="en-US" sz="1600" i="1">
                                    <a:solidFill>
                                      <a:schemeClr val="bg1"/>
                                    </a:solidFill>
                                    <a:latin typeface="Cambria Math" panose="02040503050406030204" pitchFamily="18" charset="0"/>
                                    <a:ea typeface="Cambria Math" panose="02040503050406030204" pitchFamily="18" charset="0"/>
                                  </a:rPr>
                                  <m:t>𝛼</m:t>
                                </m:r>
                              </m:e>
                            </m:func>
                          </m:den>
                        </m:f>
                      </m:e>
                    </m:d>
                    <m:r>
                      <a:rPr lang="en-US" sz="1600" i="1">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den>
                    </m:f>
                    <m:d>
                      <m:dPr>
                        <m:ctrlPr>
                          <a:rPr lang="en-US" sz="1600" i="1">
                            <a:solidFill>
                              <a:schemeClr val="bg1"/>
                            </a:solidFill>
                            <a:latin typeface="Cambria Math" panose="02040503050406030204" pitchFamily="18" charset="0"/>
                          </a:rPr>
                        </m:ctrlPr>
                      </m:dPr>
                      <m:e>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i="1">
                                <a:solidFill>
                                  <a:schemeClr val="bg1"/>
                                </a:solidFill>
                                <a:latin typeface="Cambria Math" panose="02040503050406030204" pitchFamily="18" charset="0"/>
                              </a:rPr>
                              <m:t>1</m:t>
                            </m:r>
                          </m:num>
                          <m:den>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den>
                        </m:f>
                      </m:e>
                    </m:d>
                  </m:oMath>
                </a14:m>
                <a:r>
                  <a:rPr lang="en-US" sz="1600" dirty="0">
                    <a:solidFill>
                      <a:prstClr val="black"/>
                    </a:solidFill>
                    <a:latin typeface="Verdana" panose="020B0604030504040204" pitchFamily="34" charset="0"/>
                    <a:ea typeface="Verdana" panose="020B0604030504040204" pitchFamily="34"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(45)</a:t>
                </a:r>
              </a:p>
              <a:p>
                <a:pPr marL="0" indent="0">
                  <a:lnSpc>
                    <a:spcPct val="100000"/>
                  </a:lnSpc>
                  <a:spcAft>
                    <a:spcPts val="1000"/>
                  </a:spcAft>
                  <a:buClr>
                    <a:schemeClr val="tx1"/>
                  </a:buClr>
                  <a:buNone/>
                  <a:tabLst>
                    <a:tab pos="3590925" algn="ctr"/>
                    <a:tab pos="7170738" algn="r"/>
                  </a:tabLst>
                </a:pPr>
                <a14:m>
                  <m:oMath xmlns:m="http://schemas.openxmlformats.org/officeDocument/2006/math">
                    <m:f>
                      <m:fPr>
                        <m:ctrlPr>
                          <a:rPr lang="en-US" sz="1600" i="1">
                            <a:solidFill>
                              <a:schemeClr val="bg1"/>
                            </a:solidFill>
                            <a:latin typeface="Cambria Math" panose="02040503050406030204" pitchFamily="18" charset="0"/>
                          </a:rPr>
                        </m:ctrlPr>
                      </m:fPr>
                      <m:num>
                        <m:r>
                          <a:rPr lang="en-US" sz="1600" i="1">
                            <a:solidFill>
                              <a:schemeClr val="bg1"/>
                            </a:solidFill>
                            <a:latin typeface="Cambria Math" panose="02040503050406030204" pitchFamily="18" charset="0"/>
                          </a:rPr>
                          <m:t>𝑑</m:t>
                        </m:r>
                        <m:r>
                          <a:rPr lang="en-US" sz="1600" i="1">
                            <a:solidFill>
                              <a:schemeClr val="bg1"/>
                            </a:solidFill>
                            <a:latin typeface="Cambria Math" panose="02040503050406030204" pitchFamily="18" charset="0"/>
                            <a:ea typeface="Cambria Math" panose="02040503050406030204" pitchFamily="18" charset="0"/>
                          </a:rPr>
                          <m:t>𝜑</m:t>
                        </m:r>
                      </m:num>
                      <m:den>
                        <m:r>
                          <a:rPr lang="en-US" sz="1600" i="1">
                            <a:solidFill>
                              <a:schemeClr val="bg1"/>
                            </a:solidFill>
                            <a:latin typeface="Cambria Math" panose="02040503050406030204" pitchFamily="18" charset="0"/>
                          </a:rPr>
                          <m:t>𝑑</m:t>
                        </m:r>
                        <m:r>
                          <a:rPr lang="en-US" sz="1600" i="1">
                            <a:solidFill>
                              <a:schemeClr val="bg1"/>
                            </a:solidFill>
                            <a:latin typeface="Cambria Math" panose="02040503050406030204" pitchFamily="18" charset="0"/>
                            <a:ea typeface="Cambria Math" panose="02040503050406030204" pitchFamily="18" charset="0"/>
                          </a:rPr>
                          <m:t>𝛼</m:t>
                        </m:r>
                      </m:den>
                    </m:f>
                    <m:r>
                      <a:rPr lang="en-US" sz="1600">
                        <a:solidFill>
                          <a:schemeClr val="bg1"/>
                        </a:solidFill>
                        <a:latin typeface="Cambria Math" panose="02040503050406030204" pitchFamily="18" charset="0"/>
                      </a:rPr>
                      <m:t>=</m:t>
                    </m:r>
                    <m:sSup>
                      <m:sSupPr>
                        <m:ctrlPr>
                          <a:rPr lang="en-US" sz="1600" i="1">
                            <a:solidFill>
                              <a:schemeClr val="bg1"/>
                            </a:solidFill>
                            <a:latin typeface="Cambria Math" panose="02040503050406030204" pitchFamily="18" charset="0"/>
                          </a:rPr>
                        </m:ctrlPr>
                      </m:sSupPr>
                      <m:e>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den>
                            </m:f>
                            <m:d>
                              <m:dPr>
                                <m:ctrlPr>
                                  <a:rPr lang="en-US" sz="1600" i="1">
                                    <a:solidFill>
                                      <a:schemeClr val="bg1"/>
                                    </a:solidFill>
                                    <a:latin typeface="Cambria Math" panose="02040503050406030204" pitchFamily="18" charset="0"/>
                                  </a:rPr>
                                </m:ctrlPr>
                              </m:dPr>
                              <m:e>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i="1">
                                        <a:solidFill>
                                          <a:schemeClr val="bg1"/>
                                        </a:solidFill>
                                        <a:latin typeface="Cambria Math" panose="02040503050406030204" pitchFamily="18" charset="0"/>
                                      </a:rPr>
                                      <m:t>1</m:t>
                                    </m:r>
                                  </m:num>
                                  <m:den>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den>
                                </m:f>
                              </m:e>
                            </m:d>
                          </m:e>
                        </m:d>
                      </m:e>
                      <m:sup>
                        <m:r>
                          <a:rPr lang="en-US" sz="1600" i="1">
                            <a:solidFill>
                              <a:schemeClr val="bg1"/>
                            </a:solidFill>
                            <a:latin typeface="Cambria Math" panose="02040503050406030204" pitchFamily="18" charset="0"/>
                          </a:rPr>
                          <m:t>−</m:t>
                        </m:r>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r>
                          <a:rPr lang="en-US" sz="1600" i="1">
                            <a:solidFill>
                              <a:schemeClr val="bg1"/>
                            </a:solidFill>
                            <a:latin typeface="Cambria Math" panose="02040503050406030204" pitchFamily="18" charset="0"/>
                          </a:rPr>
                          <m:t>2</m:t>
                        </m:r>
                      </m:sup>
                    </m:sSup>
                    <m:r>
                      <a:rPr lang="en-US" sz="1600" i="1">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2</m:t>
                            </m:r>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den>
                    </m:f>
                    <m:d>
                      <m:dPr>
                        <m:ctrlPr>
                          <a:rPr lang="en-US" sz="1600" i="1">
                            <a:solidFill>
                              <a:schemeClr val="bg1"/>
                            </a:solidFill>
                            <a:latin typeface="Cambria Math" panose="02040503050406030204" pitchFamily="18" charset="0"/>
                          </a:rPr>
                        </m:ctrlPr>
                      </m:dPr>
                      <m:e>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i="1">
                                <a:solidFill>
                                  <a:schemeClr val="bg1"/>
                                </a:solidFill>
                                <a:latin typeface="Cambria Math" panose="02040503050406030204" pitchFamily="18" charset="0"/>
                              </a:rPr>
                              <m:t>1</m:t>
                            </m:r>
                          </m:num>
                          <m:den>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den>
                        </m:f>
                      </m:e>
                    </m:d>
                  </m:oMath>
                </a14:m>
                <a:r>
                  <a:rPr lang="en-US" sz="1600" i="1" dirty="0">
                    <a:latin typeface="Verdana" panose="020B0604030504040204" pitchFamily="34" charset="0"/>
                    <a:ea typeface="Verdana" panose="020B0604030504040204" pitchFamily="34"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(46)</a:t>
                </a:r>
              </a:p>
              <a:p>
                <a:pPr marL="285750" indent="-285750">
                  <a:lnSpc>
                    <a:spcPct val="100000"/>
                  </a:lnSpc>
                  <a:spcAft>
                    <a:spcPts val="1000"/>
                  </a:spcAft>
                  <a:buClr>
                    <a:schemeClr val="tx1"/>
                  </a:buClr>
                  <a:tabLst>
                    <a:tab pos="3590925" algn="ctr"/>
                    <a:tab pos="7170738" algn="r"/>
                  </a:tabLst>
                </a:pPr>
                <a:r>
                  <a:rPr lang="en-US" sz="1600" dirty="0">
                    <a:solidFill>
                      <a:schemeClr val="bg1"/>
                    </a:solidFill>
                    <a:ea typeface="Cambria Math" panose="02040503050406030204" pitchFamily="18" charset="0"/>
                  </a:rPr>
                  <a:t>If </a:t>
                </a:r>
                <a14:m>
                  <m:oMath xmlns:m="http://schemas.openxmlformats.org/officeDocument/2006/math">
                    <m:r>
                      <a:rPr lang="en-US" sz="1600" i="1">
                        <a:solidFill>
                          <a:schemeClr val="bg1"/>
                        </a:solidFill>
                        <a:latin typeface="Cambria Math" panose="02040503050406030204" pitchFamily="18" charset="0"/>
                        <a:ea typeface="Cambria Math" panose="02040503050406030204" pitchFamily="18" charset="0"/>
                      </a:rPr>
                      <m:t>𝑟</m:t>
                    </m:r>
                    <m:r>
                      <a:rPr lang="en-US" sz="1600" i="1">
                        <a:solidFill>
                          <a:schemeClr val="bg1"/>
                        </a:solidFill>
                        <a:latin typeface="Cambria Math" panose="02040503050406030204" pitchFamily="18" charset="0"/>
                        <a:ea typeface="Cambria Math" panose="02040503050406030204" pitchFamily="18" charset="0"/>
                      </a:rPr>
                      <m:t>≫</m:t>
                    </m:r>
                    <m:sSub>
                      <m:sSubPr>
                        <m:ctrlPr>
                          <a:rPr lang="en-US" sz="1600" i="1">
                            <a:solidFill>
                              <a:schemeClr val="bg1"/>
                            </a:solidFill>
                            <a:latin typeface="Cambria Math" panose="02040503050406030204" pitchFamily="18" charset="0"/>
                            <a:ea typeface="Cambria Math" panose="02040503050406030204" pitchFamily="18" charset="0"/>
                          </a:rPr>
                        </m:ctrlPr>
                      </m:sSubPr>
                      <m:e>
                        <m:r>
                          <a:rPr lang="en-US" sz="1600" i="1">
                            <a:solidFill>
                              <a:schemeClr val="bg1"/>
                            </a:solidFill>
                            <a:latin typeface="Cambria Math" panose="02040503050406030204" pitchFamily="18" charset="0"/>
                            <a:ea typeface="Cambria Math" panose="02040503050406030204" pitchFamily="18" charset="0"/>
                          </a:rPr>
                          <m:t>𝑟</m:t>
                        </m:r>
                      </m:e>
                      <m:sub>
                        <m:r>
                          <a:rPr lang="en-US" sz="1600" i="1">
                            <a:solidFill>
                              <a:schemeClr val="bg1"/>
                            </a:solidFill>
                            <a:latin typeface="Cambria Math" panose="02040503050406030204" pitchFamily="18" charset="0"/>
                            <a:ea typeface="Cambria Math" panose="02040503050406030204" pitchFamily="18" charset="0"/>
                          </a:rPr>
                          <m:t>0</m:t>
                        </m:r>
                      </m:sub>
                    </m:sSub>
                  </m:oMath>
                </a14:m>
                <a:r>
                  <a:rPr lang="en-US" sz="1600" dirty="0">
                    <a:solidFill>
                      <a:srgbClr val="810303"/>
                    </a:solidFill>
                    <a:ea typeface="Cambria Math" panose="02040503050406030204" pitchFamily="18" charset="0"/>
                  </a:rPr>
                  <a:t>  </a:t>
                </a:r>
              </a:p>
              <a:p>
                <a:pPr marL="0" indent="0">
                  <a:lnSpc>
                    <a:spcPct val="100000"/>
                  </a:lnSpc>
                  <a:spcAft>
                    <a:spcPts val="1000"/>
                  </a:spcAft>
                  <a:buClr>
                    <a:schemeClr val="tx1"/>
                  </a:buClr>
                  <a:buNone/>
                  <a:tabLst>
                    <a:tab pos="3590925" algn="ctr"/>
                    <a:tab pos="7170738" algn="r"/>
                  </a:tabLst>
                </a:pPr>
                <a:r>
                  <a:rPr lang="en-US" sz="1600" dirty="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𝜑</m:t>
                    </m:r>
                    <m:r>
                      <a:rPr lang="en-US" sz="1600" i="1">
                        <a:latin typeface="Cambria Math" panose="02040503050406030204" pitchFamily="18" charset="0"/>
                        <a:ea typeface="Cambria Math" panose="02040503050406030204" pitchFamily="18" charset="0"/>
                      </a:rPr>
                      <m:t>=</m:t>
                    </m:r>
                    <m:nary>
                      <m:naryPr>
                        <m:ctrlPr>
                          <a:rPr lang="en-US" sz="1600" i="1">
                            <a:solidFill>
                              <a:schemeClr val="bg1"/>
                            </a:solidFill>
                            <a:latin typeface="Cambria Math" panose="02040503050406030204" pitchFamily="18" charset="0"/>
                            <a:ea typeface="Cambria Math" panose="02040503050406030204" pitchFamily="18" charset="0"/>
                          </a:rPr>
                        </m:ctrlPr>
                      </m:naryPr>
                      <m:sub>
                        <m:r>
                          <m:rPr>
                            <m:brk m:alnAt="23"/>
                          </m:rPr>
                          <a:rPr lang="en-US" sz="1600" i="1">
                            <a:solidFill>
                              <a:schemeClr val="bg1"/>
                            </a:solidFill>
                            <a:latin typeface="Cambria Math" panose="02040503050406030204" pitchFamily="18" charset="0"/>
                            <a:ea typeface="Cambria Math" panose="02040503050406030204" pitchFamily="18" charset="0"/>
                          </a:rPr>
                          <m:t>0</m:t>
                        </m:r>
                      </m:sub>
                      <m:sup>
                        <m:r>
                          <a:rPr lang="en-US" sz="1600" i="1">
                            <a:solidFill>
                              <a:schemeClr val="bg1"/>
                            </a:solidFill>
                            <a:latin typeface="Cambria Math" panose="02040503050406030204" pitchFamily="18" charset="0"/>
                            <a:ea typeface="Cambria Math" panose="02040503050406030204" pitchFamily="18" charset="0"/>
                          </a:rPr>
                          <m:t>𝜋</m:t>
                        </m:r>
                      </m:sup>
                      <m:e>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𝑠</m:t>
                                </m:r>
                              </m:sub>
                            </m:sSub>
                          </m:num>
                          <m:den>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2</m:t>
                                </m:r>
                                <m:r>
                                  <a:rPr lang="en-US" sz="1600" i="1">
                                    <a:solidFill>
                                      <a:schemeClr val="bg1"/>
                                    </a:solidFill>
                                    <a:latin typeface="Cambria Math" panose="02040503050406030204" pitchFamily="18" charset="0"/>
                                  </a:rPr>
                                  <m:t>𝑟</m:t>
                                </m:r>
                              </m:e>
                              <m:sub>
                                <m:r>
                                  <a:rPr lang="en-US" sz="1600" i="1">
                                    <a:solidFill>
                                      <a:schemeClr val="bg1"/>
                                    </a:solidFill>
                                    <a:latin typeface="Cambria Math" panose="02040503050406030204" pitchFamily="18" charset="0"/>
                                  </a:rPr>
                                  <m:t>0</m:t>
                                </m:r>
                              </m:sub>
                            </m:sSub>
                          </m:den>
                        </m:f>
                        <m:d>
                          <m:dPr>
                            <m:ctrlPr>
                              <a:rPr lang="en-US" sz="1600" i="1">
                                <a:solidFill>
                                  <a:schemeClr val="bg1"/>
                                </a:solidFill>
                                <a:latin typeface="Cambria Math" panose="02040503050406030204" pitchFamily="18" charset="0"/>
                              </a:rPr>
                            </m:ctrlPr>
                          </m:dPr>
                          <m:e>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i="1">
                                    <a:solidFill>
                                      <a:schemeClr val="bg1"/>
                                    </a:solidFill>
                                    <a:latin typeface="Cambria Math" panose="02040503050406030204" pitchFamily="18" charset="0"/>
                                  </a:rPr>
                                  <m:t>1</m:t>
                                </m:r>
                              </m:num>
                              <m:den>
                                <m:r>
                                  <a:rPr lang="en-US" sz="1600" i="1">
                                    <a:solidFill>
                                      <a:schemeClr val="bg1"/>
                                    </a:solidFill>
                                    <a:latin typeface="Cambria Math" panose="02040503050406030204" pitchFamily="18" charset="0"/>
                                    <a:ea typeface="Cambria Math" panose="02040503050406030204" pitchFamily="18" charset="0"/>
                                  </a:rPr>
                                  <m:t>1</m:t>
                                </m:r>
                                <m:r>
                                  <a:rPr lang="en-US" sz="1600" i="1">
                                    <a:solidFill>
                                      <a:schemeClr val="bg1"/>
                                    </a:solidFill>
                                    <a:latin typeface="Cambria Math" panose="02040503050406030204" pitchFamily="18" charset="0"/>
                                    <a:ea typeface="Cambria Math" panose="02040503050406030204" pitchFamily="18" charset="0"/>
                                  </a:rPr>
                                  <m:t>+</m:t>
                                </m:r>
                                <m:func>
                                  <m:funcPr>
                                    <m:ctrlPr>
                                      <a:rPr lang="en-US" sz="1600" i="1">
                                        <a:solidFill>
                                          <a:schemeClr val="bg1"/>
                                        </a:solidFill>
                                        <a:latin typeface="Cambria Math" panose="02040503050406030204" pitchFamily="18" charset="0"/>
                                        <a:ea typeface="Cambria Math" panose="02040503050406030204" pitchFamily="18" charset="0"/>
                                      </a:rPr>
                                    </m:ctrlPr>
                                  </m:funcPr>
                                  <m:fName>
                                    <m:r>
                                      <m:rPr>
                                        <m:sty m:val="p"/>
                                      </m:rPr>
                                      <a:rPr lang="en-US" sz="1600">
                                        <a:solidFill>
                                          <a:schemeClr val="bg1"/>
                                        </a:solidFill>
                                        <a:latin typeface="Cambria Math" panose="02040503050406030204" pitchFamily="18" charset="0"/>
                                        <a:ea typeface="Cambria Math" panose="02040503050406030204" pitchFamily="18" charset="0"/>
                                      </a:rPr>
                                      <m:t>sin</m:t>
                                    </m:r>
                                  </m:fName>
                                  <m:e>
                                    <m:r>
                                      <a:rPr lang="en-US" sz="1600" i="1">
                                        <a:solidFill>
                                          <a:schemeClr val="bg1"/>
                                        </a:solidFill>
                                        <a:latin typeface="Cambria Math" panose="02040503050406030204" pitchFamily="18" charset="0"/>
                                        <a:ea typeface="Cambria Math" panose="02040503050406030204" pitchFamily="18" charset="0"/>
                                      </a:rPr>
                                      <m:t>𝛼</m:t>
                                    </m:r>
                                  </m:e>
                                </m:func>
                              </m:den>
                            </m:f>
                          </m:e>
                        </m:d>
                      </m:e>
                    </m:nary>
                    <m:r>
                      <a:rPr lang="en-US" sz="1600" i="1">
                        <a:solidFill>
                          <a:schemeClr val="bg1"/>
                        </a:solidFill>
                        <a:latin typeface="Cambria Math" panose="02040503050406030204" pitchFamily="18" charset="0"/>
                        <a:ea typeface="Cambria Math" panose="02040503050406030204" pitchFamily="18" charset="0"/>
                      </a:rPr>
                      <m:t>𝑑</m:t>
                    </m:r>
                    <m:r>
                      <a:rPr lang="en-US" sz="1600" i="1">
                        <a:solidFill>
                          <a:schemeClr val="bg1"/>
                        </a:solidFill>
                        <a:latin typeface="Cambria Math" panose="02040503050406030204" pitchFamily="18" charset="0"/>
                        <a:ea typeface="Cambria Math" panose="02040503050406030204" pitchFamily="18" charset="0"/>
                      </a:rPr>
                      <m:t>𝛼</m:t>
                    </m:r>
                    <m:r>
                      <a:rPr lang="en-US" sz="1600" i="1">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𝜋</m:t>
                    </m:r>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ea typeface="Cambria Math" panose="02040503050406030204" pitchFamily="18" charset="0"/>
                          </a:rPr>
                        </m:ctrlPr>
                      </m:fPr>
                      <m:num>
                        <m:r>
                          <a:rPr lang="en-US" sz="1600" i="1">
                            <a:solidFill>
                              <a:schemeClr val="bg1"/>
                            </a:solidFill>
                            <a:latin typeface="Cambria Math" panose="02040503050406030204" pitchFamily="18" charset="0"/>
                            <a:ea typeface="Cambria Math" panose="02040503050406030204" pitchFamily="18" charset="0"/>
                          </a:rPr>
                          <m:t>2</m:t>
                        </m:r>
                        <m:sSub>
                          <m:sSubPr>
                            <m:ctrlPr>
                              <a:rPr lang="en-US" sz="1600" i="1">
                                <a:solidFill>
                                  <a:schemeClr val="bg1"/>
                                </a:solidFill>
                                <a:latin typeface="Cambria Math" panose="02040503050406030204" pitchFamily="18" charset="0"/>
                                <a:ea typeface="Cambria Math" panose="02040503050406030204" pitchFamily="18" charset="0"/>
                              </a:rPr>
                            </m:ctrlPr>
                          </m:sSubPr>
                          <m:e>
                            <m:r>
                              <a:rPr lang="en-US" sz="1600" i="1">
                                <a:solidFill>
                                  <a:schemeClr val="bg1"/>
                                </a:solidFill>
                                <a:latin typeface="Cambria Math" panose="02040503050406030204" pitchFamily="18" charset="0"/>
                                <a:ea typeface="Cambria Math" panose="02040503050406030204" pitchFamily="18" charset="0"/>
                              </a:rPr>
                              <m:t>𝑟</m:t>
                            </m:r>
                          </m:e>
                          <m:sub>
                            <m:r>
                              <a:rPr lang="en-US" sz="1600" i="1">
                                <a:solidFill>
                                  <a:schemeClr val="bg1"/>
                                </a:solidFill>
                                <a:latin typeface="Cambria Math" panose="02040503050406030204" pitchFamily="18" charset="0"/>
                                <a:ea typeface="Cambria Math" panose="02040503050406030204" pitchFamily="18" charset="0"/>
                              </a:rPr>
                              <m:t>𝑠</m:t>
                            </m:r>
                          </m:sub>
                        </m:sSub>
                      </m:num>
                      <m:den>
                        <m:sSub>
                          <m:sSubPr>
                            <m:ctrlPr>
                              <a:rPr lang="en-US" sz="1600" i="1">
                                <a:solidFill>
                                  <a:schemeClr val="bg1"/>
                                </a:solidFill>
                                <a:latin typeface="Cambria Math" panose="02040503050406030204" pitchFamily="18" charset="0"/>
                                <a:ea typeface="Cambria Math" panose="02040503050406030204" pitchFamily="18" charset="0"/>
                              </a:rPr>
                            </m:ctrlPr>
                          </m:sSubPr>
                          <m:e>
                            <m:r>
                              <a:rPr lang="en-US" sz="1600" i="1">
                                <a:solidFill>
                                  <a:schemeClr val="bg1"/>
                                </a:solidFill>
                                <a:latin typeface="Cambria Math" panose="02040503050406030204" pitchFamily="18" charset="0"/>
                                <a:ea typeface="Cambria Math" panose="02040503050406030204" pitchFamily="18" charset="0"/>
                              </a:rPr>
                              <m:t>𝑟</m:t>
                            </m:r>
                          </m:e>
                          <m:sub>
                            <m:r>
                              <a:rPr lang="en-US" sz="1600" i="1">
                                <a:solidFill>
                                  <a:schemeClr val="bg1"/>
                                </a:solidFill>
                                <a:latin typeface="Cambria Math" panose="02040503050406030204" pitchFamily="18" charset="0"/>
                                <a:ea typeface="Cambria Math" panose="02040503050406030204" pitchFamily="18" charset="0"/>
                              </a:rPr>
                              <m:t>0</m:t>
                            </m:r>
                          </m:sub>
                        </m:sSub>
                      </m:den>
                    </m:f>
                    <m:r>
                      <a:rPr lang="en-US" sz="1600" i="1">
                        <a:solidFill>
                          <a:schemeClr val="bg1"/>
                        </a:solidFill>
                        <a:latin typeface="Cambria Math" panose="02040503050406030204" pitchFamily="18" charset="0"/>
                        <a:ea typeface="Cambria Math" panose="02040503050406030204" pitchFamily="18" charset="0"/>
                      </a:rPr>
                      <m:t>=</m:t>
                    </m:r>
                    <m:f>
                      <m:fPr>
                        <m:ctrlPr>
                          <a:rPr lang="en-US" sz="1600" i="1">
                            <a:solidFill>
                              <a:schemeClr val="bg1"/>
                            </a:solidFill>
                            <a:latin typeface="Cambria Math" panose="02040503050406030204" pitchFamily="18" charset="0"/>
                            <a:ea typeface="Cambria Math" panose="02040503050406030204" pitchFamily="18" charset="0"/>
                          </a:rPr>
                        </m:ctrlPr>
                      </m:fPr>
                      <m:num>
                        <m:r>
                          <a:rPr lang="en-US" sz="1600" i="1">
                            <a:solidFill>
                              <a:schemeClr val="bg1"/>
                            </a:solidFill>
                            <a:latin typeface="Cambria Math" panose="02040503050406030204" pitchFamily="18" charset="0"/>
                            <a:ea typeface="Cambria Math" panose="02040503050406030204" pitchFamily="18" charset="0"/>
                          </a:rPr>
                          <m:t>4</m:t>
                        </m:r>
                        <m:r>
                          <a:rPr lang="en-US" sz="1600" i="1">
                            <a:solidFill>
                              <a:schemeClr val="bg1"/>
                            </a:solidFill>
                            <a:latin typeface="Cambria Math" panose="02040503050406030204" pitchFamily="18" charset="0"/>
                            <a:ea typeface="Cambria Math" panose="02040503050406030204" pitchFamily="18" charset="0"/>
                          </a:rPr>
                          <m:t>𝐺𝑀</m:t>
                        </m:r>
                      </m:num>
                      <m:den>
                        <m:sSup>
                          <m:sSupPr>
                            <m:ctrlPr>
                              <a:rPr lang="en-US" sz="1600" i="1">
                                <a:solidFill>
                                  <a:schemeClr val="bg1"/>
                                </a:solidFill>
                                <a:latin typeface="Cambria Math" panose="02040503050406030204" pitchFamily="18" charset="0"/>
                                <a:ea typeface="Cambria Math" panose="02040503050406030204" pitchFamily="18" charset="0"/>
                              </a:rPr>
                            </m:ctrlPr>
                          </m:sSupPr>
                          <m:e>
                            <m:r>
                              <a:rPr lang="en-US" sz="1600" i="1">
                                <a:solidFill>
                                  <a:schemeClr val="bg1"/>
                                </a:solidFill>
                                <a:latin typeface="Cambria Math" panose="02040503050406030204" pitchFamily="18" charset="0"/>
                                <a:ea typeface="Cambria Math" panose="02040503050406030204" pitchFamily="18" charset="0"/>
                              </a:rPr>
                              <m:t>𝑐</m:t>
                            </m:r>
                          </m:e>
                          <m:sup>
                            <m:r>
                              <a:rPr lang="en-US" sz="1600" i="1">
                                <a:solidFill>
                                  <a:schemeClr val="bg1"/>
                                </a:solidFill>
                                <a:latin typeface="Cambria Math" panose="02040503050406030204" pitchFamily="18" charset="0"/>
                                <a:ea typeface="Cambria Math" panose="02040503050406030204" pitchFamily="18" charset="0"/>
                              </a:rPr>
                              <m:t>2</m:t>
                            </m:r>
                          </m:sup>
                        </m:sSup>
                        <m:sSub>
                          <m:sSubPr>
                            <m:ctrlPr>
                              <a:rPr lang="en-US" sz="1600" i="1">
                                <a:solidFill>
                                  <a:schemeClr val="bg1"/>
                                </a:solidFill>
                                <a:latin typeface="Cambria Math" panose="02040503050406030204" pitchFamily="18" charset="0"/>
                                <a:ea typeface="Cambria Math" panose="02040503050406030204" pitchFamily="18" charset="0"/>
                              </a:rPr>
                            </m:ctrlPr>
                          </m:sSubPr>
                          <m:e>
                            <m:r>
                              <a:rPr lang="en-US" sz="1600" i="1">
                                <a:solidFill>
                                  <a:schemeClr val="bg1"/>
                                </a:solidFill>
                                <a:latin typeface="Cambria Math" panose="02040503050406030204" pitchFamily="18" charset="0"/>
                                <a:ea typeface="Cambria Math" panose="02040503050406030204" pitchFamily="18" charset="0"/>
                              </a:rPr>
                              <m:t>𝑟</m:t>
                            </m:r>
                          </m:e>
                          <m:sub>
                            <m:r>
                              <a:rPr lang="en-US" sz="1600" i="1">
                                <a:solidFill>
                                  <a:schemeClr val="bg1"/>
                                </a:solidFill>
                                <a:latin typeface="Cambria Math" panose="02040503050406030204" pitchFamily="18" charset="0"/>
                                <a:ea typeface="Cambria Math" panose="02040503050406030204" pitchFamily="18" charset="0"/>
                              </a:rPr>
                              <m:t>0</m:t>
                            </m:r>
                          </m:sub>
                        </m:sSub>
                      </m:den>
                    </m:f>
                  </m:oMath>
                </a14:m>
                <a:r>
                  <a:rPr lang="en-US" sz="1600" dirty="0">
                    <a:latin typeface="Verdana" panose="020B0604030504040204" pitchFamily="34" charset="0"/>
                    <a:ea typeface="Verdana" panose="020B0604030504040204" pitchFamily="34"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(47)</a:t>
                </a:r>
              </a:p>
              <a:p>
                <a:pPr marL="285750" indent="-285750">
                  <a:lnSpc>
                    <a:spcPct val="100000"/>
                  </a:lnSpc>
                  <a:spcAft>
                    <a:spcPts val="1000"/>
                  </a:spcAft>
                  <a:buClr>
                    <a:schemeClr val="tx1"/>
                  </a:buClr>
                </a:pPr>
                <a:endParaRPr lang="en-US" sz="1600" dirty="0">
                  <a:latin typeface="Verdana" panose="020B0604030504040204" pitchFamily="34" charset="0"/>
                  <a:ea typeface="Verdana" panose="020B0604030504040204" pitchFamily="34" charset="0"/>
                </a:endParaRP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115515" y="217950"/>
                <a:ext cx="7409080" cy="6628415"/>
              </a:xfrm>
              <a:blipFill>
                <a:blip r:embed="rId2"/>
                <a:stretch>
                  <a:fillRect l="-329" b="-6164"/>
                </a:stretch>
              </a:blipFill>
            </p:spPr>
            <p:txBody>
              <a:bodyPr/>
              <a:lstStyle/>
              <a:p>
                <a:r>
                  <a:rPr lang="he-IL">
                    <a:noFill/>
                  </a:rPr>
                  <a:t> </a:t>
                </a:r>
              </a:p>
            </p:txBody>
          </p:sp>
        </mc:Fallback>
      </mc:AlternateContent>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3">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pic>
        <p:nvPicPr>
          <p:cNvPr id="13" name="Content Placeholder 6">
            <a:extLst>
              <a:ext uri="{FF2B5EF4-FFF2-40B4-BE49-F238E27FC236}">
                <a16:creationId xmlns:a16="http://schemas.microsoft.com/office/drawing/2014/main" id="{D50F1DF5-437B-4425-A140-0FD451CBDCF5}"/>
              </a:ext>
            </a:extLst>
          </p:cNvPr>
          <p:cNvPicPr>
            <a:picLocks noChangeAspect="1"/>
          </p:cNvPicPr>
          <p:nvPr/>
        </p:nvPicPr>
        <p:blipFill>
          <a:blip r:embed="rId4"/>
          <a:stretch>
            <a:fillRect/>
          </a:stretch>
        </p:blipFill>
        <p:spPr>
          <a:xfrm>
            <a:off x="-3073" y="4320181"/>
            <a:ext cx="4037835" cy="2526184"/>
          </a:xfrm>
          <a:prstGeom prst="rect">
            <a:avLst/>
          </a:prstGeom>
        </p:spPr>
      </p:pic>
      <p:sp>
        <p:nvSpPr>
          <p:cNvPr id="6" name="מציין מיקום של מספר שקופית 5">
            <a:extLst>
              <a:ext uri="{FF2B5EF4-FFF2-40B4-BE49-F238E27FC236}">
                <a16:creationId xmlns:a16="http://schemas.microsoft.com/office/drawing/2014/main" id="{566829DB-5B39-4D75-99FC-1235F4A09FE4}"/>
              </a:ext>
            </a:extLst>
          </p:cNvPr>
          <p:cNvSpPr>
            <a:spLocks noGrp="1"/>
          </p:cNvSpPr>
          <p:nvPr>
            <p:ph type="sldNum" sz="quarter" idx="12"/>
          </p:nvPr>
        </p:nvSpPr>
        <p:spPr/>
        <p:txBody>
          <a:bodyPr/>
          <a:lstStyle/>
          <a:p>
            <a:fld id="{A87A4B64-AD93-4496-8E8A-37D6101AAA0C}" type="slidenum">
              <a:rPr lang="en-US" smtClean="0"/>
              <a:t>22</a:t>
            </a:fld>
            <a:endParaRPr lang="en-US"/>
          </a:p>
        </p:txBody>
      </p:sp>
    </p:spTree>
    <p:extLst>
      <p:ext uri="{BB962C8B-B14F-4D97-AF65-F5344CB8AC3E}">
        <p14:creationId xmlns:p14="http://schemas.microsoft.com/office/powerpoint/2010/main" val="19519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5619" y="2476584"/>
            <a:ext cx="3456878" cy="1414120"/>
          </a:xfrm>
        </p:spPr>
        <p:txBody>
          <a:bodyPr anchor="b">
            <a:normAutofit/>
          </a:bodyPr>
          <a:lstStyle/>
          <a:p>
            <a: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t>DEFLECTION OF LIGHT</a:t>
            </a:r>
            <a:b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br>
            <a:r>
              <a:rPr lang="en-US" sz="2000" b="1" i="1" dirty="0">
                <a:effectLst>
                  <a:outerShdw blurRad="60007" dist="200025" dir="15000000" sy="30000" kx="-1800000" algn="bl" rotWithShape="0">
                    <a:prstClr val="black">
                      <a:alpha val="32000"/>
                    </a:prstClr>
                  </a:outerShdw>
                </a:effectLst>
                <a:latin typeface="Gill Sans MT" panose="020B0502020104020203" pitchFamily="34" charset="0"/>
              </a:rPr>
              <a:t>(CONTINUATION)</a:t>
            </a:r>
            <a:endParaRPr lang="en-US" sz="28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2">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pic>
        <p:nvPicPr>
          <p:cNvPr id="15" name="Picture 2" descr="Schematic illustration of light deflection by the Sun. | Download  Scientific Diagram">
            <a:extLst>
              <a:ext uri="{FF2B5EF4-FFF2-40B4-BE49-F238E27FC236}">
                <a16:creationId xmlns:a16="http://schemas.microsoft.com/office/drawing/2014/main" id="{CB806E21-BB34-4ECB-BFBD-0E63342A4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587" y="3529404"/>
            <a:ext cx="5201169" cy="3112820"/>
          </a:xfrm>
          <a:prstGeom prst="rect">
            <a:avLst/>
          </a:prstGeom>
          <a:effectLst>
            <a:outerShdw blurRad="63500" sx="102000" sy="102000" algn="ctr" rotWithShape="0">
              <a:prstClr val="black">
                <a:alpha val="40000"/>
              </a:prstClr>
            </a:outerShdw>
          </a:effectLst>
        </p:spPr>
      </p:pic>
      <p:pic>
        <p:nvPicPr>
          <p:cNvPr id="17" name="Picture 4" descr="Deflection of light due to the mass of the Sun. | Download Scientific  Diagram">
            <a:extLst>
              <a:ext uri="{FF2B5EF4-FFF2-40B4-BE49-F238E27FC236}">
                <a16:creationId xmlns:a16="http://schemas.microsoft.com/office/drawing/2014/main" id="{9A3100D2-C960-4111-B711-B30A8AE64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922" y="308435"/>
            <a:ext cx="6704501" cy="3005194"/>
          </a:xfrm>
          <a:prstGeom prst="rect">
            <a:avLst/>
          </a:prstGeom>
          <a:effectLst>
            <a:outerShdw blurRad="63500" sx="102000" sy="102000" algn="ctr" rotWithShape="0">
              <a:prstClr val="black">
                <a:alpha val="40000"/>
              </a:prstClr>
            </a:outerShdw>
          </a:effectLst>
        </p:spPr>
      </p:pic>
      <p:sp>
        <p:nvSpPr>
          <p:cNvPr id="5" name="מציין מיקום של מספר שקופית 4">
            <a:extLst>
              <a:ext uri="{FF2B5EF4-FFF2-40B4-BE49-F238E27FC236}">
                <a16:creationId xmlns:a16="http://schemas.microsoft.com/office/drawing/2014/main" id="{6B384804-81AA-49D7-88C8-E9E93FC0E67A}"/>
              </a:ext>
            </a:extLst>
          </p:cNvPr>
          <p:cNvSpPr>
            <a:spLocks noGrp="1"/>
          </p:cNvSpPr>
          <p:nvPr>
            <p:ph type="sldNum" sz="quarter" idx="12"/>
          </p:nvPr>
        </p:nvSpPr>
        <p:spPr/>
        <p:txBody>
          <a:bodyPr/>
          <a:lstStyle/>
          <a:p>
            <a:fld id="{A87A4B64-AD93-4496-8E8A-37D6101AAA0C}" type="slidenum">
              <a:rPr lang="en-US" smtClean="0"/>
              <a:t>23</a:t>
            </a:fld>
            <a:endParaRPr lang="en-US"/>
          </a:p>
        </p:txBody>
      </p:sp>
    </p:spTree>
    <p:extLst>
      <p:ext uri="{BB962C8B-B14F-4D97-AF65-F5344CB8AC3E}">
        <p14:creationId xmlns:p14="http://schemas.microsoft.com/office/powerpoint/2010/main" val="12101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546100"/>
            <a:ext cx="3456878" cy="2964140"/>
          </a:xfrm>
        </p:spPr>
        <p:txBody>
          <a:bodyPr anchor="b">
            <a:normAutofit/>
          </a:bodyPr>
          <a:lstStyle/>
          <a:p>
            <a: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t>GRAVITATIONAL TIME DILATION</a:t>
            </a:r>
            <a:endParaRPr lang="en-US" sz="28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185474" y="217950"/>
                <a:ext cx="7286086" cy="6525750"/>
              </a:xfrm>
            </p:spPr>
            <p:txBody>
              <a:bodyPr anchor="t">
                <a:noAutofit/>
              </a:bodyPr>
              <a:lstStyle/>
              <a:p>
                <a:pPr>
                  <a:lnSpc>
                    <a:spcPct val="100000"/>
                  </a:lnSpc>
                  <a:spcAft>
                    <a:spcPts val="1000"/>
                  </a:spcAft>
                  <a:tabLst>
                    <a:tab pos="3492500" algn="ctr"/>
                    <a:tab pos="6908800" algn="r"/>
                  </a:tabLst>
                </a:pPr>
                <a:r>
                  <a:rPr lang="en-US" sz="1700" dirty="0">
                    <a:solidFill>
                      <a:schemeClr val="bg1"/>
                    </a:solidFill>
                    <a:latin typeface="Verdana" panose="020B0604030504040204" pitchFamily="34" charset="0"/>
                    <a:ea typeface="Verdana" panose="020B0604030504040204" pitchFamily="34" charset="0"/>
                  </a:rPr>
                  <a:t>Line element</a:t>
                </a:r>
                <a:endParaRPr lang="en-US" sz="1700" dirty="0">
                  <a:solidFill>
                    <a:prstClr val="black"/>
                  </a:solidFill>
                  <a:latin typeface="Verdana" panose="020B0604030504040204" pitchFamily="34" charset="0"/>
                  <a:ea typeface="Verdana" panose="020B0604030504040204" pitchFamily="34" charset="0"/>
                </a:endParaRPr>
              </a:p>
              <a:p>
                <a:pPr marL="0" indent="0">
                  <a:lnSpc>
                    <a:spcPct val="100000"/>
                  </a:lnSpc>
                  <a:spcAft>
                    <a:spcPts val="1000"/>
                  </a:spcAft>
                  <a:buClr>
                    <a:schemeClr val="tx1"/>
                  </a:buClr>
                  <a:buNone/>
                  <a:tabLst>
                    <a:tab pos="3590925" algn="ctr"/>
                    <a:tab pos="6908800" algn="r"/>
                  </a:tabLst>
                </a:pPr>
                <a:r>
                  <a:rPr lang="en-US" sz="1700" dirty="0">
                    <a:solidFill>
                      <a:schemeClr val="bg1"/>
                    </a:solidFill>
                  </a:rPr>
                  <a:t>	</a:t>
                </a:r>
                <a14:m>
                  <m:oMath xmlns:m="http://schemas.openxmlformats.org/officeDocument/2006/math">
                    <m:r>
                      <a:rPr lang="en-US" sz="1600" i="1">
                        <a:solidFill>
                          <a:schemeClr val="bg1"/>
                        </a:solidFill>
                        <a:latin typeface="Cambria Math" panose="02040503050406030204" pitchFamily="18" charset="0"/>
                      </a:rPr>
                      <m:t>𝑑</m:t>
                    </m:r>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𝑠</m:t>
                        </m:r>
                      </m:e>
                      <m:sup>
                        <m:r>
                          <a:rPr lang="en-US" sz="1600" i="1">
                            <a:solidFill>
                              <a:schemeClr val="bg1"/>
                            </a:solidFill>
                            <a:latin typeface="Cambria Math" panose="02040503050406030204" pitchFamily="18" charset="0"/>
                          </a:rPr>
                          <m:t>2</m:t>
                        </m:r>
                      </m:sup>
                    </m:sSup>
                    <m:r>
                      <a:rPr lang="en-US" sz="1600" i="1">
                        <a:solidFill>
                          <a:schemeClr val="bg1"/>
                        </a:solidFill>
                        <a:latin typeface="Cambria Math" panose="02040503050406030204" pitchFamily="18" charset="0"/>
                      </a:rPr>
                      <m:t>=</m:t>
                    </m:r>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r>
                          <a:rPr lang="en-US" sz="1600" i="1">
                            <a:solidFill>
                              <a:schemeClr val="bg1"/>
                            </a:solidFill>
                            <a:latin typeface="Cambria Math" panose="02040503050406030204" pitchFamily="18" charset="0"/>
                          </a:rPr>
                          <m:t>𝜙</m:t>
                        </m:r>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rPr>
                              <m:t>𝑟</m:t>
                            </m:r>
                          </m:e>
                        </m:d>
                      </m:e>
                    </m:d>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𝑐</m:t>
                        </m:r>
                      </m:e>
                      <m:sup>
                        <m:r>
                          <a:rPr lang="en-US" sz="1600" i="1">
                            <a:solidFill>
                              <a:schemeClr val="bg1"/>
                            </a:solidFill>
                            <a:latin typeface="Cambria Math" panose="02040503050406030204" pitchFamily="18" charset="0"/>
                          </a:rPr>
                          <m:t>2</m:t>
                        </m:r>
                      </m:sup>
                    </m:sSup>
                    <m:r>
                      <a:rPr lang="en-US" sz="1600" i="1">
                        <a:solidFill>
                          <a:schemeClr val="bg1"/>
                        </a:solidFill>
                        <a:latin typeface="Cambria Math" panose="02040503050406030204" pitchFamily="18" charset="0"/>
                      </a:rPr>
                      <m:t>𝑑</m:t>
                    </m:r>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𝑡</m:t>
                        </m:r>
                      </m:e>
                      <m:sup>
                        <m:r>
                          <a:rPr lang="en-US" sz="1600" i="1">
                            <a:solidFill>
                              <a:schemeClr val="bg1"/>
                            </a:solidFill>
                            <a:latin typeface="Cambria Math" panose="02040503050406030204" pitchFamily="18" charset="0"/>
                          </a:rPr>
                          <m:t>2</m:t>
                        </m:r>
                      </m:sup>
                    </m:sSup>
                    <m:r>
                      <a:rPr lang="en-US" sz="1600" i="1">
                        <a:solidFill>
                          <a:schemeClr val="bg1"/>
                        </a:solidFill>
                        <a:latin typeface="Cambria Math" panose="02040503050406030204" pitchFamily="18" charset="0"/>
                      </a:rPr>
                      <m:t>−</m:t>
                    </m:r>
                    <m:r>
                      <a:rPr lang="en-US" sz="1600" i="1">
                        <a:solidFill>
                          <a:schemeClr val="bg1"/>
                        </a:solidFill>
                        <a:latin typeface="Cambria Math" panose="02040503050406030204" pitchFamily="18" charset="0"/>
                      </a:rPr>
                      <m:t>2</m:t>
                    </m:r>
                    <m:r>
                      <a:rPr lang="en-US" sz="1600" i="1">
                        <a:solidFill>
                          <a:schemeClr val="bg1"/>
                        </a:solidFill>
                        <a:latin typeface="Cambria Math" panose="02040503050406030204" pitchFamily="18" charset="0"/>
                      </a:rPr>
                      <m:t>𝑐</m:t>
                    </m:r>
                    <m:r>
                      <a:rPr lang="en-US" sz="1600" i="1">
                        <a:solidFill>
                          <a:schemeClr val="bg1"/>
                        </a:solidFill>
                        <a:latin typeface="Cambria Math" panose="02040503050406030204" pitchFamily="18" charset="0"/>
                      </a:rPr>
                      <m:t>𝜙</m:t>
                    </m:r>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rPr>
                          <m:t>𝑟</m:t>
                        </m:r>
                      </m:e>
                    </m:d>
                    <m:r>
                      <a:rPr lang="en-US" sz="1600" i="1">
                        <a:solidFill>
                          <a:schemeClr val="bg1"/>
                        </a:solidFill>
                        <a:latin typeface="Cambria Math" panose="02040503050406030204" pitchFamily="18" charset="0"/>
                      </a:rPr>
                      <m:t>𝑑𝑡𝑑𝑟</m:t>
                    </m:r>
                    <m:r>
                      <a:rPr lang="en-US" sz="1600" i="1">
                        <a:solidFill>
                          <a:schemeClr val="bg1"/>
                        </a:solidFill>
                        <a:latin typeface="Cambria Math" panose="02040503050406030204" pitchFamily="18" charset="0"/>
                      </a:rPr>
                      <m:t>−</m:t>
                    </m:r>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rPr>
                          <m:t>1</m:t>
                        </m:r>
                        <m:r>
                          <a:rPr lang="en-US" sz="1600" i="1">
                            <a:solidFill>
                              <a:schemeClr val="bg1"/>
                            </a:solidFill>
                            <a:latin typeface="Cambria Math" panose="02040503050406030204" pitchFamily="18" charset="0"/>
                          </a:rPr>
                          <m:t>+</m:t>
                        </m:r>
                        <m:r>
                          <a:rPr lang="en-US" sz="1600" i="1">
                            <a:solidFill>
                              <a:schemeClr val="bg1"/>
                            </a:solidFill>
                            <a:latin typeface="Cambria Math" panose="02040503050406030204" pitchFamily="18" charset="0"/>
                          </a:rPr>
                          <m:t>𝜙</m:t>
                        </m:r>
                        <m:d>
                          <m:dPr>
                            <m:ctrlPr>
                              <a:rPr lang="en-US" sz="1600" i="1">
                                <a:solidFill>
                                  <a:schemeClr val="bg1"/>
                                </a:solidFill>
                                <a:latin typeface="Cambria Math" panose="02040503050406030204" pitchFamily="18" charset="0"/>
                              </a:rPr>
                            </m:ctrlPr>
                          </m:dPr>
                          <m:e>
                            <m:r>
                              <a:rPr lang="en-US" sz="1600" i="1">
                                <a:solidFill>
                                  <a:schemeClr val="bg1"/>
                                </a:solidFill>
                                <a:latin typeface="Cambria Math" panose="02040503050406030204" pitchFamily="18" charset="0"/>
                              </a:rPr>
                              <m:t>𝑟</m:t>
                            </m:r>
                          </m:e>
                        </m:d>
                      </m:e>
                    </m:d>
                    <m:r>
                      <a:rPr lang="en-US" sz="1600" i="1">
                        <a:solidFill>
                          <a:schemeClr val="bg1"/>
                        </a:solidFill>
                        <a:latin typeface="Cambria Math" panose="02040503050406030204" pitchFamily="18" charset="0"/>
                      </a:rPr>
                      <m:t>𝑑</m:t>
                    </m:r>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𝑟</m:t>
                        </m:r>
                      </m:e>
                      <m:sup>
                        <m:r>
                          <a:rPr lang="en-US" sz="1600" i="1">
                            <a:solidFill>
                              <a:schemeClr val="bg1"/>
                            </a:solidFill>
                            <a:latin typeface="Cambria Math" panose="02040503050406030204" pitchFamily="18" charset="0"/>
                          </a:rPr>
                          <m:t>2</m:t>
                        </m:r>
                      </m:sup>
                    </m:sSup>
                    <m:r>
                      <a:rPr lang="en-US" sz="1600" i="1">
                        <a:solidFill>
                          <a:schemeClr val="bg1"/>
                        </a:solidFill>
                        <a:latin typeface="Cambria Math" panose="02040503050406030204" pitchFamily="18" charset="0"/>
                      </a:rPr>
                      <m:t>−</m:t>
                    </m:r>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𝑟</m:t>
                        </m:r>
                      </m:e>
                      <m:sup>
                        <m:r>
                          <a:rPr lang="en-US" sz="1600" i="1">
                            <a:solidFill>
                              <a:schemeClr val="bg1"/>
                            </a:solidFill>
                            <a:latin typeface="Cambria Math" panose="02040503050406030204" pitchFamily="18" charset="0"/>
                          </a:rPr>
                          <m:t>2</m:t>
                        </m:r>
                      </m:sup>
                    </m:sSup>
                    <m:r>
                      <a:rPr lang="en-US" sz="1600" i="1">
                        <a:solidFill>
                          <a:schemeClr val="bg1"/>
                        </a:solidFill>
                        <a:latin typeface="Cambria Math" panose="02040503050406030204" pitchFamily="18" charset="0"/>
                      </a:rPr>
                      <m:t>𝑑</m:t>
                    </m:r>
                    <m:sSup>
                      <m:sSupPr>
                        <m:ctrlPr>
                          <a:rPr lang="en-US" sz="1600" i="1">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𝜑</m:t>
                        </m:r>
                      </m:e>
                      <m:sup>
                        <m:r>
                          <a:rPr lang="en-US" sz="1600" i="1">
                            <a:solidFill>
                              <a:schemeClr val="bg1"/>
                            </a:solidFill>
                            <a:latin typeface="Cambria Math" panose="02040503050406030204" pitchFamily="18" charset="0"/>
                          </a:rPr>
                          <m:t>2</m:t>
                        </m:r>
                      </m:sup>
                    </m:sSup>
                  </m:oMath>
                </a14:m>
                <a:r>
                  <a:rPr lang="en-US" sz="1600" dirty="0">
                    <a:latin typeface="Verdana" panose="020B0604030504040204" pitchFamily="34" charset="0"/>
                    <a:ea typeface="Verdana" panose="020B0604030504040204" pitchFamily="34"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(48)</a:t>
                </a:r>
              </a:p>
              <a:p>
                <a:pPr>
                  <a:lnSpc>
                    <a:spcPct val="100000"/>
                  </a:lnSpc>
                  <a:spcAft>
                    <a:spcPts val="1000"/>
                  </a:spcAft>
                  <a:tabLst>
                    <a:tab pos="3492500" algn="ctr"/>
                    <a:tab pos="6908800" algn="r"/>
                  </a:tabLst>
                </a:pPr>
                <a:r>
                  <a:rPr lang="en-US" sz="1700" dirty="0">
                    <a:latin typeface="Verdana" panose="020B0604030504040204" pitchFamily="34" charset="0"/>
                    <a:ea typeface="Verdana" panose="020B0604030504040204" pitchFamily="34" charset="0"/>
                  </a:rPr>
                  <a:t>Clock at rest </a:t>
                </a:r>
                <a14:m>
                  <m:oMath xmlns:m="http://schemas.openxmlformats.org/officeDocument/2006/math">
                    <m:r>
                      <a:rPr lang="en-US" sz="1700" i="1">
                        <a:latin typeface="Cambria Math" panose="02040503050406030204" pitchFamily="18" charset="0"/>
                      </a:rPr>
                      <m:t>𝑑𝑟</m:t>
                    </m:r>
                    <m:r>
                      <a:rPr lang="en-US" sz="1700" i="1">
                        <a:latin typeface="Cambria Math" panose="02040503050406030204" pitchFamily="18" charset="0"/>
                      </a:rPr>
                      <m:t>=</m:t>
                    </m:r>
                    <m:r>
                      <a:rPr lang="en-US" sz="1700" i="1">
                        <a:latin typeface="Cambria Math" panose="02040503050406030204" pitchFamily="18" charset="0"/>
                      </a:rPr>
                      <m:t>𝑑</m:t>
                    </m:r>
                    <m:r>
                      <a:rPr lang="en-US" sz="1700" i="1">
                        <a:latin typeface="Cambria Math" panose="02040503050406030204" pitchFamily="18" charset="0"/>
                        <a:ea typeface="Cambria Math" panose="02040503050406030204" pitchFamily="18" charset="0"/>
                      </a:rPr>
                      <m:t>𝜑</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0</m:t>
                    </m:r>
                  </m:oMath>
                </a14:m>
                <a:endParaRPr lang="en-US" sz="1700" dirty="0">
                  <a:latin typeface="Verdana" panose="020B0604030504040204" pitchFamily="34" charset="0"/>
                  <a:ea typeface="Verdana" panose="020B0604030504040204" pitchFamily="34" charset="0"/>
                </a:endParaRPr>
              </a:p>
              <a:p>
                <a:pPr marL="0" indent="0">
                  <a:lnSpc>
                    <a:spcPct val="100000"/>
                  </a:lnSpc>
                  <a:spcAft>
                    <a:spcPts val="1000"/>
                  </a:spcAft>
                  <a:buNone/>
                  <a:tabLst>
                    <a:tab pos="3492500" algn="ctr"/>
                    <a:tab pos="6908800" algn="r"/>
                  </a:tabLst>
                </a:pPr>
                <a:r>
                  <a:rPr lang="en-US" sz="1700" dirty="0"/>
                  <a:t>	</a:t>
                </a:r>
                <a14:m>
                  <m:oMath xmlns:m="http://schemas.openxmlformats.org/officeDocument/2006/math">
                    <m:r>
                      <a:rPr lang="en-US" sz="1700" i="1">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𝑐</m:t>
                        </m:r>
                      </m:e>
                      <m:sup>
                        <m:r>
                          <a:rPr lang="en-US" sz="1700" i="1">
                            <a:latin typeface="Cambria Math" panose="02040503050406030204" pitchFamily="18" charset="0"/>
                          </a:rPr>
                          <m:t>2</m:t>
                        </m:r>
                      </m:sup>
                    </m:sSup>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𝜏</m:t>
                        </m:r>
                      </m:e>
                      <m:sup>
                        <m:r>
                          <a:rPr lang="en-US" sz="1700" i="1">
                            <a:latin typeface="Cambria Math" panose="02040503050406030204" pitchFamily="18" charset="0"/>
                          </a:rPr>
                          <m:t>2</m:t>
                        </m:r>
                      </m:sup>
                    </m:sSup>
                    <m:r>
                      <a:rPr lang="en-US" sz="1700" i="1">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𝑠</m:t>
                        </m:r>
                      </m:e>
                      <m:sup>
                        <m:r>
                          <a:rPr lang="en-US" sz="1700" i="1">
                            <a:latin typeface="Cambria Math" panose="02040503050406030204" pitchFamily="18" charset="0"/>
                          </a:rPr>
                          <m:t>2</m:t>
                        </m:r>
                      </m:sup>
                    </m:sSup>
                    <m:r>
                      <a:rPr lang="en-US" sz="1700" i="1">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𝑑</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𝑡</m:t>
                        </m:r>
                      </m:e>
                      <m:sup>
                        <m:r>
                          <a:rPr lang="en-US" sz="1700" i="1">
                            <a:solidFill>
                              <a:schemeClr val="bg1"/>
                            </a:solidFill>
                            <a:latin typeface="Cambria Math" panose="02040503050406030204" pitchFamily="18" charset="0"/>
                          </a:rPr>
                          <m:t>2</m:t>
                        </m:r>
                      </m:sup>
                    </m:sSup>
                  </m:oMath>
                </a14:m>
                <a:r>
                  <a:rPr lang="en-US" sz="1700" dirty="0">
                    <a:latin typeface="Verdana" panose="020B0604030504040204" pitchFamily="34" charset="0"/>
                    <a:ea typeface="Verdana" panose="020B0604030504040204" pitchFamily="34"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(49)</a:t>
                </a:r>
                <a:b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br>
                <a14:m>
                  <m:oMath xmlns:m="http://schemas.openxmlformats.org/officeDocument/2006/math">
                    <m:r>
                      <a:rPr lang="en-US" sz="1700" i="1">
                        <a:latin typeface="Cambria Math" panose="02040503050406030204" pitchFamily="18" charset="0"/>
                      </a:rPr>
                      <m:t>𝑑</m:t>
                    </m:r>
                    <m:r>
                      <a:rPr lang="en-US" sz="1700" i="1">
                        <a:latin typeface="Cambria Math" panose="02040503050406030204" pitchFamily="18" charset="0"/>
                      </a:rPr>
                      <m:t>𝜏</m:t>
                    </m:r>
                  </m:oMath>
                </a14:m>
                <a:r>
                  <a:rPr lang="en-US" sz="1700" dirty="0">
                    <a:latin typeface="Verdana" panose="020B0604030504040204" pitchFamily="34" charset="0"/>
                    <a:ea typeface="Verdana" panose="020B0604030504040204" pitchFamily="34" charset="0"/>
                  </a:rPr>
                  <a:t>-time increment on the clock </a:t>
                </a:r>
              </a:p>
              <a:p>
                <a:pPr marL="0" indent="0">
                  <a:lnSpc>
                    <a:spcPct val="100000"/>
                  </a:lnSpc>
                  <a:spcAft>
                    <a:spcPts val="1000"/>
                  </a:spcAft>
                  <a:buNone/>
                  <a:tabLst>
                    <a:tab pos="3492500" algn="ctr"/>
                    <a:tab pos="6908800" algn="r"/>
                  </a:tabLst>
                </a:pPr>
                <a:r>
                  <a:rPr lang="en-US" sz="1700" dirty="0"/>
                  <a:t>	</a:t>
                </a:r>
                <a14:m>
                  <m:oMath xmlns:m="http://schemas.openxmlformats.org/officeDocument/2006/math">
                    <m:r>
                      <a:rPr lang="en-US" sz="1700" i="1">
                        <a:latin typeface="Cambria Math" panose="02040503050406030204" pitchFamily="18" charset="0"/>
                      </a:rPr>
                      <m:t>⇒</m:t>
                    </m:r>
                    <m:r>
                      <a:rPr lang="en-US" sz="1700" i="1">
                        <a:latin typeface="Cambria Math" panose="02040503050406030204" pitchFamily="18" charset="0"/>
                      </a:rPr>
                      <m:t>𝑑</m:t>
                    </m:r>
                    <m:r>
                      <a:rPr lang="en-US" sz="1700" i="1">
                        <a:latin typeface="Cambria Math" panose="02040503050406030204" pitchFamily="18" charset="0"/>
                      </a:rPr>
                      <m:t>𝜏</m:t>
                    </m:r>
                    <m:r>
                      <a:rPr lang="en-US" sz="1700" i="1">
                        <a:latin typeface="Cambria Math" panose="02040503050406030204" pitchFamily="18" charset="0"/>
                      </a:rPr>
                      <m:t>=</m:t>
                    </m:r>
                    <m:rad>
                      <m:radPr>
                        <m:degHide m:val="on"/>
                        <m:ctrlPr>
                          <a:rPr lang="en-US" sz="1700" i="1">
                            <a:solidFill>
                              <a:schemeClr val="bg1"/>
                            </a:solidFill>
                            <a:latin typeface="Cambria Math" panose="02040503050406030204" pitchFamily="18" charset="0"/>
                          </a:rPr>
                        </m:ctrlPr>
                      </m:radPr>
                      <m:deg/>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rad>
                    <m:r>
                      <a:rPr lang="en-US" sz="1700" i="1">
                        <a:solidFill>
                          <a:schemeClr val="bg1"/>
                        </a:solidFill>
                        <a:latin typeface="Cambria Math" panose="02040503050406030204" pitchFamily="18" charset="0"/>
                      </a:rPr>
                      <m:t>𝑑𝑡</m:t>
                    </m:r>
                  </m:oMath>
                </a14:m>
                <a:r>
                  <a:rPr lang="en-US" sz="1700" dirty="0">
                    <a:latin typeface="Verdana" panose="020B0604030504040204" pitchFamily="34" charset="0"/>
                    <a:ea typeface="Verdana" panose="020B0604030504040204" pitchFamily="34" charset="0"/>
                  </a:rPr>
                  <a:t> (gravitational time dilation)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(50)</a:t>
                </a:r>
              </a:p>
              <a:p>
                <a:pPr>
                  <a:lnSpc>
                    <a:spcPct val="100000"/>
                  </a:lnSpc>
                  <a:spcAft>
                    <a:spcPts val="1000"/>
                  </a:spcAft>
                  <a:tabLst>
                    <a:tab pos="3492500" algn="ctr"/>
                    <a:tab pos="6908800" algn="r"/>
                  </a:tabLst>
                </a:pPr>
                <a:r>
                  <a:rPr lang="en-US" sz="1700" dirty="0">
                    <a:latin typeface="Verdana" panose="020B0604030504040204" pitchFamily="34" charset="0"/>
                    <a:ea typeface="Verdana" panose="020B0604030504040204" pitchFamily="34" charset="0"/>
                  </a:rPr>
                  <a:t>For a moving clock</a:t>
                </a:r>
              </a:p>
              <a:p>
                <a:pPr marL="0" indent="0">
                  <a:lnSpc>
                    <a:spcPct val="100000"/>
                  </a:lnSpc>
                  <a:spcAft>
                    <a:spcPts val="1000"/>
                  </a:spcAft>
                  <a:buNone/>
                  <a:tabLst>
                    <a:tab pos="3492500" algn="ctr"/>
                    <a:tab pos="6908800" algn="r"/>
                  </a:tabLst>
                </a:pPr>
                <a:r>
                  <a:rPr lang="en-US" sz="1700" dirty="0">
                    <a:latin typeface="Verdana" panose="020B0604030504040204" pitchFamily="34" charset="0"/>
                    <a:ea typeface="Verdana" panose="020B0604030504040204" pitchFamily="34" charset="0"/>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𝛽</m:t>
                        </m:r>
                      </m:e>
                      <m:sub>
                        <m:r>
                          <a:rPr lang="en-US" sz="1600" i="1">
                            <a:latin typeface="Cambria Math" panose="02040503050406030204" pitchFamily="18" charset="0"/>
                          </a:rPr>
                          <m:t>𝑟</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𝑑𝑟</m:t>
                        </m:r>
                      </m:num>
                      <m:den>
                        <m:r>
                          <a:rPr lang="en-US" sz="1600" i="1">
                            <a:latin typeface="Cambria Math" panose="02040503050406030204" pitchFamily="18" charset="0"/>
                          </a:rPr>
                          <m:t>𝑐𝑑𝑡</m:t>
                        </m:r>
                      </m:den>
                    </m:f>
                    <m:r>
                      <a:rPr lang="en-US" sz="1600" i="1">
                        <a:latin typeface="Cambria Math" panose="02040503050406030204" pitchFamily="18" charset="0"/>
                      </a:rPr>
                      <m:t>        </m:t>
                    </m:r>
                    <m:d>
                      <m:dPr>
                        <m:ctrlPr>
                          <a:rPr lang="en-US" sz="1600" b="1" i="1">
                            <a:solidFill>
                              <a:srgbClr val="FFCF47"/>
                            </a:solidFill>
                            <a:latin typeface="Cambria Math" panose="02040503050406030204" pitchFamily="18" charset="0"/>
                          </a:rPr>
                        </m:ctrlPr>
                      </m:dPr>
                      <m:e>
                        <m:r>
                          <a:rPr lang="en-US" sz="1600" b="1" i="1">
                            <a:solidFill>
                              <a:srgbClr val="FFCF47"/>
                            </a:solidFill>
                            <a:latin typeface="Cambria Math" panose="02040503050406030204" pitchFamily="18" charset="0"/>
                          </a:rPr>
                          <m:t>𝟓𝟐</m:t>
                        </m:r>
                      </m:e>
                    </m:d>
                    <m:r>
                      <a:rPr lang="en-US" sz="1600">
                        <a:latin typeface="Cambria Math" panose="02040503050406030204" pitchFamily="18" charset="0"/>
                      </a:rPr>
                      <m:t>, </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𝛽</m:t>
                        </m:r>
                      </m:e>
                      <m:sub>
                        <m:r>
                          <a:rPr lang="en-US" sz="1600" i="1">
                            <a:latin typeface="Cambria Math" panose="02040503050406030204" pitchFamily="18" charset="0"/>
                          </a:rPr>
                          <m:t>𝑡𝑟</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𝑟</m:t>
                        </m:r>
                      </m:num>
                      <m:den>
                        <m:r>
                          <a:rPr lang="en-US" sz="1600" i="1">
                            <a:latin typeface="Cambria Math" panose="02040503050406030204" pitchFamily="18" charset="0"/>
                          </a:rPr>
                          <m:t>𝑐</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𝑑</m:t>
                        </m:r>
                        <m:r>
                          <a:rPr lang="en-US" sz="1600" i="1">
                            <a:latin typeface="Cambria Math" panose="02040503050406030204" pitchFamily="18" charset="0"/>
                          </a:rPr>
                          <m:t>𝜑</m:t>
                        </m:r>
                      </m:num>
                      <m:den>
                        <m:r>
                          <a:rPr lang="en-US" sz="1600" i="1">
                            <a:latin typeface="Cambria Math" panose="02040503050406030204" pitchFamily="18" charset="0"/>
                          </a:rPr>
                          <m:t>𝑑𝑡</m:t>
                        </m:r>
                      </m:den>
                    </m:f>
                    <m:r>
                      <a:rPr lang="en-US" sz="1600" i="1">
                        <a:latin typeface="Cambria Math" panose="02040503050406030204" pitchFamily="18" charset="0"/>
                      </a:rPr>
                      <m:t>        </m:t>
                    </m:r>
                    <m:d>
                      <m:dPr>
                        <m:ctrlPr>
                          <a:rPr lang="en-US" sz="1600" b="1" i="1">
                            <a:solidFill>
                              <a:srgbClr val="FFCF47"/>
                            </a:solidFill>
                            <a:latin typeface="Cambria Math" panose="02040503050406030204" pitchFamily="18" charset="0"/>
                          </a:rPr>
                        </m:ctrlPr>
                      </m:dPr>
                      <m:e>
                        <m:r>
                          <a:rPr lang="en-US" sz="1600" b="1" i="1">
                            <a:solidFill>
                              <a:srgbClr val="FFCF47"/>
                            </a:solidFill>
                            <a:latin typeface="Cambria Math" panose="02040503050406030204" pitchFamily="18" charset="0"/>
                          </a:rPr>
                          <m:t>𝟓𝟑</m:t>
                        </m:r>
                      </m:e>
                    </m:d>
                  </m:oMath>
                </a14:m>
                <a:r>
                  <a:rPr lang="en-US" sz="1600" i="1" dirty="0">
                    <a:latin typeface="Cambria Math" panose="02040503050406030204" pitchFamily="18" charset="0"/>
                  </a:rPr>
                  <a:t> </a:t>
                </a:r>
                <a:endParaRPr lang="en-US" sz="1600" i="1" dirty="0">
                  <a:latin typeface="Cambria Math" panose="02040503050406030204" pitchFamily="18" charset="0"/>
                  <a:ea typeface="Cambria Math" panose="02040503050406030204" pitchFamily="18" charset="0"/>
                </a:endParaRPr>
              </a:p>
              <a:p>
                <a:pPr marL="0" indent="0">
                  <a:lnSpc>
                    <a:spcPct val="100000"/>
                  </a:lnSpc>
                  <a:spcAft>
                    <a:spcPts val="1000"/>
                  </a:spcAft>
                  <a:buNone/>
                  <a:tabLst>
                    <a:tab pos="3492500" algn="ctr"/>
                    <a:tab pos="6908800" algn="r"/>
                  </a:tabLst>
                </a:pPr>
                <a14:m>
                  <m:oMathPara xmlns:m="http://schemas.openxmlformats.org/officeDocument/2006/math">
                    <m:oMathParaPr>
                      <m:jc m:val="centerGroup"/>
                    </m:oMathParaPr>
                    <m:oMath xmlns:m="http://schemas.openxmlformats.org/officeDocument/2006/math">
                      <m:sSup>
                        <m:sSupPr>
                          <m:ctrlPr>
                            <a:rPr lang="en-US" sz="1700" i="1" dirty="0">
                              <a:latin typeface="Cambria Math" panose="02040503050406030204" pitchFamily="18" charset="0"/>
                              <a:ea typeface="Cambria Math" panose="02040503050406030204" pitchFamily="18" charset="0"/>
                            </a:rPr>
                          </m:ctrlPr>
                        </m:sSupPr>
                        <m:e>
                          <m:r>
                            <a:rPr lang="en-US" sz="1700" i="1" dirty="0">
                              <a:latin typeface="Cambria Math" panose="02040503050406030204" pitchFamily="18" charset="0"/>
                              <a:ea typeface="Cambria Math" panose="02040503050406030204" pitchFamily="18" charset="0"/>
                            </a:rPr>
                            <m:t>𝛽</m:t>
                          </m:r>
                        </m:e>
                        <m:sup>
                          <m:r>
                            <a:rPr lang="en-US" sz="1700" i="1" dirty="0">
                              <a:latin typeface="Cambria Math" panose="02040503050406030204" pitchFamily="18" charset="0"/>
                              <a:ea typeface="Cambria Math" panose="02040503050406030204" pitchFamily="18" charset="0"/>
                            </a:rPr>
                            <m:t>2</m:t>
                          </m:r>
                        </m:sup>
                      </m:sSup>
                      <m:r>
                        <a:rPr lang="en-US" sz="1700" i="1" dirty="0">
                          <a:latin typeface="Cambria Math" panose="02040503050406030204" pitchFamily="18" charset="0"/>
                          <a:ea typeface="Cambria Math" panose="02040503050406030204" pitchFamily="18" charset="0"/>
                        </a:rPr>
                        <m:t>=</m:t>
                      </m:r>
                      <m:sSubSup>
                        <m:sSubSupPr>
                          <m:ctrlPr>
                            <a:rPr lang="en-US" sz="1700" i="1" dirty="0">
                              <a:latin typeface="Cambria Math" panose="02040503050406030204" pitchFamily="18" charset="0"/>
                              <a:ea typeface="Cambria Math" panose="02040503050406030204" pitchFamily="18" charset="0"/>
                            </a:rPr>
                          </m:ctrlPr>
                        </m:sSubSupPr>
                        <m:e>
                          <m:r>
                            <a:rPr lang="en-US" sz="1700" i="1" dirty="0">
                              <a:latin typeface="Cambria Math" panose="02040503050406030204" pitchFamily="18" charset="0"/>
                              <a:ea typeface="Cambria Math" panose="02040503050406030204" pitchFamily="18" charset="0"/>
                            </a:rPr>
                            <m:t>𝛽</m:t>
                          </m:r>
                        </m:e>
                        <m:sub>
                          <m:r>
                            <a:rPr lang="en-US" sz="1700" i="1" dirty="0">
                              <a:latin typeface="Cambria Math" panose="02040503050406030204" pitchFamily="18" charset="0"/>
                              <a:ea typeface="Cambria Math" panose="02040503050406030204" pitchFamily="18" charset="0"/>
                            </a:rPr>
                            <m:t>𝑟</m:t>
                          </m:r>
                        </m:sub>
                        <m:sup>
                          <m:r>
                            <a:rPr lang="en-US" sz="1700" i="1" dirty="0">
                              <a:latin typeface="Cambria Math" panose="02040503050406030204" pitchFamily="18" charset="0"/>
                              <a:ea typeface="Cambria Math" panose="02040503050406030204" pitchFamily="18" charset="0"/>
                            </a:rPr>
                            <m:t>2</m:t>
                          </m:r>
                        </m:sup>
                      </m:sSubSup>
                      <m:r>
                        <a:rPr lang="en-US" sz="1700" i="1" dirty="0">
                          <a:latin typeface="Cambria Math" panose="02040503050406030204" pitchFamily="18" charset="0"/>
                          <a:ea typeface="Cambria Math" panose="02040503050406030204" pitchFamily="18" charset="0"/>
                        </a:rPr>
                        <m:t>+</m:t>
                      </m:r>
                      <m:sSubSup>
                        <m:sSubSupPr>
                          <m:ctrlPr>
                            <a:rPr lang="en-US" sz="1700" i="1" dirty="0">
                              <a:latin typeface="Cambria Math" panose="02040503050406030204" pitchFamily="18" charset="0"/>
                              <a:ea typeface="Cambria Math" panose="02040503050406030204" pitchFamily="18" charset="0"/>
                            </a:rPr>
                          </m:ctrlPr>
                        </m:sSubSupPr>
                        <m:e>
                          <m:r>
                            <a:rPr lang="en-US" sz="1700" i="1" dirty="0">
                              <a:latin typeface="Cambria Math" panose="02040503050406030204" pitchFamily="18" charset="0"/>
                              <a:ea typeface="Cambria Math" panose="02040503050406030204" pitchFamily="18" charset="0"/>
                            </a:rPr>
                            <m:t>𝛽</m:t>
                          </m:r>
                        </m:e>
                        <m:sub>
                          <m:r>
                            <a:rPr lang="en-US" sz="1700" i="1" dirty="0">
                              <a:latin typeface="Cambria Math" panose="02040503050406030204" pitchFamily="18" charset="0"/>
                              <a:ea typeface="Cambria Math" panose="02040503050406030204" pitchFamily="18" charset="0"/>
                            </a:rPr>
                            <m:t>𝑡𝑟</m:t>
                          </m:r>
                        </m:sub>
                        <m:sup>
                          <m:r>
                            <a:rPr lang="en-US" sz="1700" i="1" dirty="0">
                              <a:latin typeface="Cambria Math" panose="02040503050406030204" pitchFamily="18" charset="0"/>
                              <a:ea typeface="Cambria Math" panose="02040503050406030204" pitchFamily="18" charset="0"/>
                            </a:rPr>
                            <m:t>2</m:t>
                          </m:r>
                        </m:sup>
                      </m:sSubSup>
                    </m:oMath>
                  </m:oMathPara>
                </a14:m>
                <a:endParaRPr lang="en-US" sz="1700" i="1" dirty="0">
                  <a:latin typeface="Cambria Math" panose="02040503050406030204" pitchFamily="18" charset="0"/>
                </a:endParaRPr>
              </a:p>
              <a:p>
                <a:pPr>
                  <a:lnSpc>
                    <a:spcPct val="100000"/>
                  </a:lnSpc>
                  <a:spcAft>
                    <a:spcPts val="1000"/>
                  </a:spcAft>
                  <a:tabLst>
                    <a:tab pos="3492500" algn="ctr"/>
                    <a:tab pos="6908800" algn="r"/>
                  </a:tabLst>
                </a:pPr>
                <a14:m>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𝑐</m:t>
                        </m:r>
                      </m:e>
                      <m:sup>
                        <m:r>
                          <a:rPr lang="en-US" sz="1700" i="1">
                            <a:latin typeface="Cambria Math" panose="02040503050406030204" pitchFamily="18" charset="0"/>
                          </a:rPr>
                          <m:t>2</m:t>
                        </m:r>
                      </m:sup>
                    </m:sSup>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𝜏</m:t>
                        </m:r>
                      </m:e>
                      <m:sup>
                        <m:r>
                          <a:rPr lang="en-US" sz="1700" i="1">
                            <a:latin typeface="Cambria Math" panose="02040503050406030204" pitchFamily="18" charset="0"/>
                          </a:rPr>
                          <m:t>2</m:t>
                        </m:r>
                      </m:sup>
                    </m:sSup>
                    <m:r>
                      <a:rPr lang="en-US" sz="1700" i="1">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𝑑</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𝑡</m:t>
                        </m:r>
                      </m:e>
                      <m:sup>
                        <m:r>
                          <a:rPr lang="en-US" sz="1700" i="1">
                            <a:solidFill>
                              <a:schemeClr val="bg1"/>
                            </a:solidFill>
                            <a:latin typeface="Cambria Math" panose="02040503050406030204" pitchFamily="18" charset="0"/>
                          </a:rPr>
                          <m:t>2</m:t>
                        </m:r>
                      </m:sup>
                    </m:sSup>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2</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sSub>
                          <m:sSubPr>
                            <m:ctrlPr>
                              <a:rPr lang="en-US" sz="1700" i="1">
                                <a:solidFill>
                                  <a:schemeClr val="bg1"/>
                                </a:solidFill>
                                <a:latin typeface="Cambria Math" panose="02040503050406030204" pitchFamily="18" charset="0"/>
                              </a:rPr>
                            </m:ctrlPr>
                          </m:sSubPr>
                          <m:e>
                            <m:r>
                              <a:rPr lang="en-US" sz="1700" i="1">
                                <a:solidFill>
                                  <a:schemeClr val="bg1"/>
                                </a:solidFill>
                                <a:latin typeface="Cambria Math" panose="02040503050406030204" pitchFamily="18" charset="0"/>
                              </a:rPr>
                              <m:t>𝛽</m:t>
                            </m:r>
                          </m:e>
                          <m:sub>
                            <m:r>
                              <a:rPr lang="en-US" sz="1700" i="1">
                                <a:solidFill>
                                  <a:schemeClr val="bg1"/>
                                </a:solidFill>
                                <a:latin typeface="Cambria Math" panose="02040503050406030204" pitchFamily="18" charset="0"/>
                              </a:rPr>
                              <m:t>𝑟</m:t>
                            </m:r>
                          </m:sub>
                        </m:sSub>
                        <m:r>
                          <a:rPr lang="en-US" sz="1700" i="1">
                            <a:solidFill>
                              <a:schemeClr val="bg1"/>
                            </a:solidFill>
                            <a:latin typeface="Cambria Math" panose="02040503050406030204" pitchFamily="18" charset="0"/>
                          </a:rPr>
                          <m:t>−</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e>
                        </m:d>
                        <m:sSubSup>
                          <m:sSubSupPr>
                            <m:ctrlPr>
                              <a:rPr lang="en-US" sz="1700" i="1">
                                <a:solidFill>
                                  <a:schemeClr val="bg1"/>
                                </a:solidFill>
                                <a:latin typeface="Cambria Math" panose="02040503050406030204" pitchFamily="18" charset="0"/>
                              </a:rPr>
                            </m:ctrlPr>
                          </m:sSubSupPr>
                          <m:e>
                            <m:r>
                              <a:rPr lang="en-US" sz="1700" i="1">
                                <a:solidFill>
                                  <a:schemeClr val="bg1"/>
                                </a:solidFill>
                                <a:latin typeface="Cambria Math" panose="02040503050406030204" pitchFamily="18" charset="0"/>
                              </a:rPr>
                              <m:t>𝛽</m:t>
                            </m:r>
                          </m:e>
                          <m:sub>
                            <m:r>
                              <a:rPr lang="en-US" sz="1700" i="1">
                                <a:solidFill>
                                  <a:schemeClr val="bg1"/>
                                </a:solidFill>
                                <a:latin typeface="Cambria Math" panose="02040503050406030204" pitchFamily="18" charset="0"/>
                              </a:rPr>
                              <m:t>𝑟</m:t>
                            </m:r>
                          </m:sub>
                          <m:sup>
                            <m:r>
                              <a:rPr lang="en-US" sz="1700" i="1">
                                <a:solidFill>
                                  <a:schemeClr val="bg1"/>
                                </a:solidFill>
                                <a:latin typeface="Cambria Math" panose="02040503050406030204" pitchFamily="18" charset="0"/>
                              </a:rPr>
                              <m:t>2</m:t>
                            </m:r>
                          </m:sup>
                        </m:sSubSup>
                        <m:r>
                          <a:rPr lang="en-US" sz="1700" i="1">
                            <a:solidFill>
                              <a:schemeClr val="bg1"/>
                            </a:solidFill>
                            <a:latin typeface="Cambria Math" panose="02040503050406030204" pitchFamily="18" charset="0"/>
                          </a:rPr>
                          <m:t> −</m:t>
                        </m:r>
                        <m:sSubSup>
                          <m:sSubSupPr>
                            <m:ctrlPr>
                              <a:rPr lang="en-US" sz="1700" i="1">
                                <a:solidFill>
                                  <a:schemeClr val="bg1"/>
                                </a:solidFill>
                                <a:latin typeface="Cambria Math" panose="02040503050406030204" pitchFamily="18" charset="0"/>
                              </a:rPr>
                            </m:ctrlPr>
                          </m:sSubSupPr>
                          <m:e>
                            <m:r>
                              <a:rPr lang="en-US" sz="1700" i="1">
                                <a:solidFill>
                                  <a:schemeClr val="bg1"/>
                                </a:solidFill>
                                <a:latin typeface="Cambria Math" panose="02040503050406030204" pitchFamily="18" charset="0"/>
                              </a:rPr>
                              <m:t>𝛽</m:t>
                            </m:r>
                          </m:e>
                          <m:sub>
                            <m:r>
                              <a:rPr lang="en-US" sz="1700" i="1">
                                <a:solidFill>
                                  <a:schemeClr val="bg1"/>
                                </a:solidFill>
                                <a:latin typeface="Cambria Math" panose="02040503050406030204" pitchFamily="18" charset="0"/>
                              </a:rPr>
                              <m:t>𝑡𝑟</m:t>
                            </m:r>
                          </m:sub>
                          <m:sup>
                            <m:r>
                              <a:rPr lang="en-US" sz="1700" i="1">
                                <a:solidFill>
                                  <a:schemeClr val="bg1"/>
                                </a:solidFill>
                                <a:latin typeface="Cambria Math" panose="02040503050406030204" pitchFamily="18" charset="0"/>
                              </a:rPr>
                              <m:t>2</m:t>
                            </m:r>
                          </m:sup>
                        </m:sSubSup>
                      </m:e>
                    </m:d>
                    <m:r>
                      <a:rPr lang="en-US" sz="1700" i="1">
                        <a:solidFill>
                          <a:schemeClr val="bg1"/>
                        </a:solidFill>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𝑐</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𝑑</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𝑡</m:t>
                        </m:r>
                      </m:e>
                      <m:sup>
                        <m:r>
                          <a:rPr lang="en-US" sz="1700" i="1">
                            <a:solidFill>
                              <a:schemeClr val="bg1"/>
                            </a:solidFill>
                            <a:latin typeface="Cambria Math" panose="02040503050406030204" pitchFamily="18" charset="0"/>
                          </a:rPr>
                          <m:t>2</m:t>
                        </m:r>
                      </m:sup>
                    </m:sSup>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sSup>
                          <m:sSupPr>
                            <m:ctrlPr>
                              <a:rPr lang="en-US" sz="1700" i="1">
                                <a:solidFill>
                                  <a:schemeClr val="bg1"/>
                                </a:solidFill>
                                <a:latin typeface="Cambria Math" panose="02040503050406030204" pitchFamily="18" charset="0"/>
                              </a:rPr>
                            </m:ctrlPr>
                          </m:sSupPr>
                          <m:e>
                            <m:r>
                              <a:rPr lang="en-US" sz="1700" i="1">
                                <a:solidFill>
                                  <a:schemeClr val="bg1"/>
                                </a:solidFill>
                                <a:latin typeface="Cambria Math" panose="02040503050406030204" pitchFamily="18" charset="0"/>
                              </a:rPr>
                              <m:t>𝛽</m:t>
                            </m:r>
                          </m:e>
                          <m:sup>
                            <m:r>
                              <a:rPr lang="en-US" sz="1700" i="1">
                                <a:solidFill>
                                  <a:schemeClr val="bg1"/>
                                </a:solidFill>
                                <a:latin typeface="Cambria Math" panose="02040503050406030204" pitchFamily="18" charset="0"/>
                              </a:rPr>
                              <m:t>2</m:t>
                            </m:r>
                          </m:sup>
                        </m:sSup>
                        <m:r>
                          <a:rPr lang="en-US" sz="1700" i="1">
                            <a:solidFill>
                              <a:schemeClr val="bg1"/>
                            </a:solidFill>
                            <a:latin typeface="Cambria Math" panose="02040503050406030204" pitchFamily="18" charset="0"/>
                          </a:rPr>
                          <m:t>−</m:t>
                        </m:r>
                        <m:r>
                          <a:rPr lang="en-US" sz="1700" i="1">
                            <a:solidFill>
                              <a:schemeClr val="bg1"/>
                            </a:solidFill>
                            <a:latin typeface="Cambria Math" panose="02040503050406030204" pitchFamily="18" charset="0"/>
                          </a:rPr>
                          <m:t>𝜙</m:t>
                        </m:r>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𝑟</m:t>
                            </m:r>
                          </m:e>
                        </m:d>
                        <m:sSup>
                          <m:sSupPr>
                            <m:ctrlPr>
                              <a:rPr lang="en-US" sz="1700" i="1">
                                <a:solidFill>
                                  <a:schemeClr val="bg1"/>
                                </a:solidFill>
                                <a:latin typeface="Cambria Math" panose="02040503050406030204" pitchFamily="18" charset="0"/>
                              </a:rPr>
                            </m:ctrlPr>
                          </m:sSupPr>
                          <m:e>
                            <m:d>
                              <m:dPr>
                                <m:ctrlPr>
                                  <a:rPr lang="en-US" sz="1700" i="1">
                                    <a:solidFill>
                                      <a:schemeClr val="bg1"/>
                                    </a:solidFill>
                                    <a:latin typeface="Cambria Math" panose="02040503050406030204" pitchFamily="18" charset="0"/>
                                  </a:rPr>
                                </m:ctrlPr>
                              </m:dPr>
                              <m:e>
                                <m:r>
                                  <a:rPr lang="en-US" sz="1700" i="1">
                                    <a:solidFill>
                                      <a:schemeClr val="bg1"/>
                                    </a:solidFill>
                                    <a:latin typeface="Cambria Math" panose="02040503050406030204" pitchFamily="18" charset="0"/>
                                  </a:rPr>
                                  <m:t>1</m:t>
                                </m:r>
                                <m:r>
                                  <a:rPr lang="en-US" sz="1700" i="1">
                                    <a:solidFill>
                                      <a:schemeClr val="bg1"/>
                                    </a:solidFill>
                                    <a:latin typeface="Cambria Math" panose="02040503050406030204" pitchFamily="18" charset="0"/>
                                  </a:rPr>
                                  <m:t>+</m:t>
                                </m:r>
                                <m:sSub>
                                  <m:sSubPr>
                                    <m:ctrlPr>
                                      <a:rPr lang="en-US" sz="1700" i="1">
                                        <a:solidFill>
                                          <a:schemeClr val="bg1"/>
                                        </a:solidFill>
                                        <a:latin typeface="Cambria Math" panose="02040503050406030204" pitchFamily="18" charset="0"/>
                                      </a:rPr>
                                    </m:ctrlPr>
                                  </m:sSubPr>
                                  <m:e>
                                    <m:r>
                                      <a:rPr lang="en-US" sz="1700" i="1">
                                        <a:solidFill>
                                          <a:schemeClr val="bg1"/>
                                        </a:solidFill>
                                        <a:latin typeface="Cambria Math" panose="02040503050406030204" pitchFamily="18" charset="0"/>
                                      </a:rPr>
                                      <m:t>𝛽</m:t>
                                    </m:r>
                                  </m:e>
                                  <m:sub>
                                    <m:r>
                                      <a:rPr lang="en-US" sz="1700" i="1">
                                        <a:solidFill>
                                          <a:schemeClr val="bg1"/>
                                        </a:solidFill>
                                        <a:latin typeface="Cambria Math" panose="02040503050406030204" pitchFamily="18" charset="0"/>
                                      </a:rPr>
                                      <m:t>𝑟</m:t>
                                    </m:r>
                                  </m:sub>
                                </m:sSub>
                              </m:e>
                            </m:d>
                          </m:e>
                          <m:sup>
                            <m:r>
                              <a:rPr lang="en-US" sz="1700" i="1">
                                <a:solidFill>
                                  <a:schemeClr val="bg1"/>
                                </a:solidFill>
                                <a:latin typeface="Cambria Math" panose="02040503050406030204" pitchFamily="18" charset="0"/>
                              </a:rPr>
                              <m:t>2</m:t>
                            </m:r>
                          </m:sup>
                        </m:sSup>
                      </m:e>
                    </m:d>
                  </m:oMath>
                </a14:m>
                <a:r>
                  <a:rPr lang="en-US" sz="1700" dirty="0">
                    <a:latin typeface="Verdana" panose="020B0604030504040204" pitchFamily="34" charset="0"/>
                    <a:ea typeface="Verdana" panose="020B0604030504040204" pitchFamily="34" charset="0"/>
                  </a:rPr>
                  <a:t>	(51)</a:t>
                </a:r>
              </a:p>
              <a:p>
                <a:pPr>
                  <a:lnSpc>
                    <a:spcPct val="100000"/>
                  </a:lnSpc>
                  <a:spcAft>
                    <a:spcPts val="1000"/>
                  </a:spcAft>
                  <a:tabLst>
                    <a:tab pos="3492500" algn="ctr"/>
                    <a:tab pos="6908800" algn="r"/>
                  </a:tabLst>
                </a:pPr>
                <a:r>
                  <a:rPr lang="en-US" sz="1700" dirty="0">
                    <a:latin typeface="Verdana" panose="020B0604030504040204" pitchFamily="34" charset="0"/>
                    <a:ea typeface="Verdana" panose="020B0604030504040204" pitchFamily="34" charset="0"/>
                  </a:rPr>
                  <a:t>Time dilation of a moving clock</a:t>
                </a:r>
              </a:p>
              <a:p>
                <a:pPr marL="0" indent="0">
                  <a:lnSpc>
                    <a:spcPct val="100000"/>
                  </a:lnSpc>
                  <a:spcAft>
                    <a:spcPts val="1000"/>
                  </a:spcAft>
                  <a:buNone/>
                  <a:tabLst>
                    <a:tab pos="3492500" algn="ctr"/>
                    <a:tab pos="6908800" algn="r"/>
                  </a:tabLst>
                </a:pPr>
                <a:r>
                  <a:rPr lang="en-US" sz="2000" b="1" dirty="0"/>
                  <a:t>	</a:t>
                </a:r>
                <a14:m>
                  <m:oMath xmlns:m="http://schemas.openxmlformats.org/officeDocument/2006/math">
                    <m:r>
                      <a:rPr lang="en-US" sz="2000" b="1" i="1">
                        <a:latin typeface="Cambria Math" panose="02040503050406030204" pitchFamily="18" charset="0"/>
                      </a:rPr>
                      <m:t>𝒅𝒕</m:t>
                    </m:r>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rad>
                          <m:radPr>
                            <m:degHide m:val="on"/>
                            <m:ctrlPr>
                              <a:rPr lang="en-US" sz="2000" b="1" i="1">
                                <a:solidFill>
                                  <a:schemeClr val="bg1"/>
                                </a:solidFill>
                                <a:latin typeface="Cambria Math" panose="02040503050406030204" pitchFamily="18" charset="0"/>
                              </a:rPr>
                            </m:ctrlPr>
                          </m:radPr>
                          <m:deg/>
                          <m:e>
                            <m:r>
                              <a:rPr lang="en-US" sz="2000" b="1" i="1">
                                <a:solidFill>
                                  <a:schemeClr val="bg1"/>
                                </a:solidFill>
                                <a:latin typeface="Cambria Math" panose="02040503050406030204" pitchFamily="18" charset="0"/>
                              </a:rPr>
                              <m:t>𝟏</m:t>
                            </m:r>
                            <m:r>
                              <a:rPr lang="en-US" sz="2000" b="1" i="1">
                                <a:solidFill>
                                  <a:schemeClr val="bg1"/>
                                </a:solidFill>
                                <a:latin typeface="Cambria Math" panose="02040503050406030204" pitchFamily="18" charset="0"/>
                              </a:rPr>
                              <m:t>−</m:t>
                            </m:r>
                            <m:sSup>
                              <m:sSupPr>
                                <m:ctrlPr>
                                  <a:rPr lang="en-US" sz="2000" b="1" i="1">
                                    <a:solidFill>
                                      <a:schemeClr val="bg1"/>
                                    </a:solidFill>
                                    <a:latin typeface="Cambria Math" panose="02040503050406030204" pitchFamily="18" charset="0"/>
                                  </a:rPr>
                                </m:ctrlPr>
                              </m:sSupPr>
                              <m:e>
                                <m:r>
                                  <a:rPr lang="en-US" sz="2000" b="1" i="1">
                                    <a:solidFill>
                                      <a:schemeClr val="bg1"/>
                                    </a:solidFill>
                                    <a:latin typeface="Cambria Math" panose="02040503050406030204" pitchFamily="18" charset="0"/>
                                  </a:rPr>
                                  <m:t>𝜷</m:t>
                                </m:r>
                              </m:e>
                              <m:sup>
                                <m:r>
                                  <a:rPr lang="en-US" sz="2000" b="1" i="1">
                                    <a:solidFill>
                                      <a:schemeClr val="bg1"/>
                                    </a:solidFill>
                                    <a:latin typeface="Cambria Math" panose="02040503050406030204" pitchFamily="18" charset="0"/>
                                  </a:rPr>
                                  <m:t>𝟐</m:t>
                                </m:r>
                              </m:sup>
                            </m:sSup>
                            <m:r>
                              <a:rPr lang="en-US" sz="2000" b="1" i="1">
                                <a:solidFill>
                                  <a:schemeClr val="bg1"/>
                                </a:solidFill>
                                <a:latin typeface="Cambria Math" panose="02040503050406030204" pitchFamily="18" charset="0"/>
                              </a:rPr>
                              <m:t>−</m:t>
                            </m:r>
                            <m:r>
                              <a:rPr lang="en-US" sz="2000" b="1" i="1">
                                <a:solidFill>
                                  <a:schemeClr val="bg1"/>
                                </a:solidFill>
                                <a:latin typeface="Cambria Math" panose="02040503050406030204" pitchFamily="18" charset="0"/>
                              </a:rPr>
                              <m:t>𝝓</m:t>
                            </m:r>
                            <m:d>
                              <m:dPr>
                                <m:ctrlPr>
                                  <a:rPr lang="en-US" sz="2000" b="1" i="1">
                                    <a:solidFill>
                                      <a:schemeClr val="bg1"/>
                                    </a:solidFill>
                                    <a:latin typeface="Cambria Math" panose="02040503050406030204" pitchFamily="18" charset="0"/>
                                  </a:rPr>
                                </m:ctrlPr>
                              </m:dPr>
                              <m:e>
                                <m:r>
                                  <a:rPr lang="en-US" sz="2000" b="1" i="1">
                                    <a:solidFill>
                                      <a:schemeClr val="bg1"/>
                                    </a:solidFill>
                                    <a:latin typeface="Cambria Math" panose="02040503050406030204" pitchFamily="18" charset="0"/>
                                  </a:rPr>
                                  <m:t>𝒓</m:t>
                                </m:r>
                              </m:e>
                            </m:d>
                            <m:sSup>
                              <m:sSupPr>
                                <m:ctrlPr>
                                  <a:rPr lang="en-US" sz="2000" b="1" i="1">
                                    <a:solidFill>
                                      <a:schemeClr val="bg1"/>
                                    </a:solidFill>
                                    <a:latin typeface="Cambria Math" panose="02040503050406030204" pitchFamily="18" charset="0"/>
                                  </a:rPr>
                                </m:ctrlPr>
                              </m:sSupPr>
                              <m:e>
                                <m:d>
                                  <m:dPr>
                                    <m:ctrlPr>
                                      <a:rPr lang="en-US" sz="2000" b="1" i="1">
                                        <a:solidFill>
                                          <a:schemeClr val="bg1"/>
                                        </a:solidFill>
                                        <a:latin typeface="Cambria Math" panose="02040503050406030204" pitchFamily="18" charset="0"/>
                                      </a:rPr>
                                    </m:ctrlPr>
                                  </m:dPr>
                                  <m:e>
                                    <m:r>
                                      <a:rPr lang="en-US" sz="2000" b="1" i="1">
                                        <a:solidFill>
                                          <a:schemeClr val="bg1"/>
                                        </a:solidFill>
                                        <a:latin typeface="Cambria Math" panose="02040503050406030204" pitchFamily="18" charset="0"/>
                                      </a:rPr>
                                      <m:t>𝟏</m:t>
                                    </m:r>
                                    <m:r>
                                      <a:rPr lang="en-US" sz="2000" b="1" i="1">
                                        <a:solidFill>
                                          <a:schemeClr val="bg1"/>
                                        </a:solidFill>
                                        <a:latin typeface="Cambria Math" panose="02040503050406030204" pitchFamily="18" charset="0"/>
                                      </a:rPr>
                                      <m:t>+</m:t>
                                    </m:r>
                                    <m:sSub>
                                      <m:sSubPr>
                                        <m:ctrlPr>
                                          <a:rPr lang="en-US" sz="2000" b="1" i="1">
                                            <a:solidFill>
                                              <a:schemeClr val="bg1"/>
                                            </a:solidFill>
                                            <a:latin typeface="Cambria Math" panose="02040503050406030204" pitchFamily="18" charset="0"/>
                                          </a:rPr>
                                        </m:ctrlPr>
                                      </m:sSubPr>
                                      <m:e>
                                        <m:r>
                                          <a:rPr lang="en-US" sz="2000" b="1" i="1">
                                            <a:solidFill>
                                              <a:schemeClr val="bg1"/>
                                            </a:solidFill>
                                            <a:latin typeface="Cambria Math" panose="02040503050406030204" pitchFamily="18" charset="0"/>
                                          </a:rPr>
                                          <m:t>𝜷</m:t>
                                        </m:r>
                                      </m:e>
                                      <m:sub>
                                        <m:r>
                                          <a:rPr lang="en-US" sz="2000" b="1" i="1">
                                            <a:solidFill>
                                              <a:schemeClr val="bg1"/>
                                            </a:solidFill>
                                            <a:latin typeface="Cambria Math" panose="02040503050406030204" pitchFamily="18" charset="0"/>
                                          </a:rPr>
                                          <m:t>𝒓</m:t>
                                        </m:r>
                                      </m:sub>
                                    </m:sSub>
                                  </m:e>
                                </m:d>
                              </m:e>
                              <m:sup>
                                <m:r>
                                  <a:rPr lang="en-US" sz="2000" b="1" i="1">
                                    <a:solidFill>
                                      <a:schemeClr val="bg1"/>
                                    </a:solidFill>
                                    <a:latin typeface="Cambria Math" panose="02040503050406030204" pitchFamily="18" charset="0"/>
                                  </a:rPr>
                                  <m:t>𝟐</m:t>
                                </m:r>
                              </m:sup>
                            </m:sSup>
                          </m:e>
                        </m:rad>
                      </m:den>
                    </m:f>
                    <m:r>
                      <a:rPr lang="en-US" sz="2000" b="1" i="1">
                        <a:latin typeface="Cambria Math" panose="02040503050406030204" pitchFamily="18" charset="0"/>
                      </a:rPr>
                      <m:t>𝒅</m:t>
                    </m:r>
                    <m:r>
                      <a:rPr lang="en-US" sz="2000" b="1" i="1">
                        <a:latin typeface="Cambria Math" panose="02040503050406030204" pitchFamily="18" charset="0"/>
                      </a:rPr>
                      <m:t>𝝉</m:t>
                    </m:r>
                  </m:oMath>
                </a14:m>
                <a:r>
                  <a:rPr lang="en-US" sz="2000" b="1" dirty="0">
                    <a:latin typeface="Verdana" panose="020B0604030504040204" pitchFamily="34" charset="0"/>
                    <a:ea typeface="Verdana" panose="020B0604030504040204" pitchFamily="34" charset="0"/>
                  </a:rPr>
                  <a:t>	</a:t>
                </a:r>
                <a:r>
                  <a:rPr lang="en-US" sz="1600" b="1" dirty="0">
                    <a:solidFill>
                      <a:schemeClr val="accent4">
                        <a:lumMod val="60000"/>
                        <a:lumOff val="40000"/>
                      </a:schemeClr>
                    </a:solidFill>
                    <a:latin typeface="Cambria Math" panose="02040503050406030204" pitchFamily="18" charset="0"/>
                    <a:ea typeface="Cambria Math" panose="02040503050406030204" pitchFamily="18" charset="0"/>
                  </a:rPr>
                  <a:t>(54)</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185474" y="217950"/>
                <a:ext cx="7286086" cy="6525750"/>
              </a:xfrm>
              <a:blipFill>
                <a:blip r:embed="rId2"/>
                <a:stretch>
                  <a:fillRect l="-418" t="-374" r="-502"/>
                </a:stretch>
              </a:blipFill>
            </p:spPr>
            <p:txBody>
              <a:bodyPr/>
              <a:lstStyle/>
              <a:p>
                <a:r>
                  <a:rPr lang="he-IL">
                    <a:noFill/>
                  </a:rPr>
                  <a:t> </a:t>
                </a:r>
              </a:p>
            </p:txBody>
          </p:sp>
        </mc:Fallback>
      </mc:AlternateContent>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3">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sp>
        <p:nvSpPr>
          <p:cNvPr id="6" name="מציין מיקום של מספר שקופית 5">
            <a:extLst>
              <a:ext uri="{FF2B5EF4-FFF2-40B4-BE49-F238E27FC236}">
                <a16:creationId xmlns:a16="http://schemas.microsoft.com/office/drawing/2014/main" id="{BCE143AA-6C50-47A1-83EA-9D6B4A4CFE7A}"/>
              </a:ext>
            </a:extLst>
          </p:cNvPr>
          <p:cNvSpPr>
            <a:spLocks noGrp="1"/>
          </p:cNvSpPr>
          <p:nvPr>
            <p:ph type="sldNum" sz="quarter" idx="12"/>
          </p:nvPr>
        </p:nvSpPr>
        <p:spPr/>
        <p:txBody>
          <a:bodyPr/>
          <a:lstStyle/>
          <a:p>
            <a:fld id="{A87A4B64-AD93-4496-8E8A-37D6101AAA0C}" type="slidenum">
              <a:rPr lang="en-US" smtClean="0"/>
              <a:t>24</a:t>
            </a:fld>
            <a:endParaRPr lang="en-US"/>
          </a:p>
        </p:txBody>
      </p:sp>
    </p:spTree>
    <p:extLst>
      <p:ext uri="{BB962C8B-B14F-4D97-AF65-F5344CB8AC3E}">
        <p14:creationId xmlns:p14="http://schemas.microsoft.com/office/powerpoint/2010/main" val="18694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6" y="546100"/>
            <a:ext cx="3456878" cy="2964140"/>
          </a:xfrm>
        </p:spPr>
        <p:txBody>
          <a:bodyPr anchor="b">
            <a:normAutofit/>
          </a:bodyPr>
          <a:lstStyle/>
          <a:p>
            <a: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t>ENERGY CONSERVATION </a:t>
            </a:r>
            <a:endParaRPr lang="en-US" sz="28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185474" y="217950"/>
                <a:ext cx="7286086" cy="6525750"/>
              </a:xfrm>
            </p:spPr>
            <p:txBody>
              <a:bodyPr anchor="t">
                <a:noAutofit/>
              </a:bodyPr>
              <a:lstStyle/>
              <a:p>
                <a:pPr>
                  <a:lnSpc>
                    <a:spcPct val="100000"/>
                  </a:lnSpc>
                  <a:spcAft>
                    <a:spcPts val="1000"/>
                  </a:spcAft>
                  <a:tabLst>
                    <a:tab pos="3590925" algn="ctr"/>
                    <a:tab pos="7080250" algn="r"/>
                  </a:tabLst>
                </a:pPr>
                <a:r>
                  <a:rPr lang="en-US" sz="1800" dirty="0">
                    <a:latin typeface="Verdana" panose="020B0604030504040204" pitchFamily="34" charset="0"/>
                    <a:ea typeface="Verdana" panose="020B0604030504040204" pitchFamily="34" charset="0"/>
                  </a:rPr>
                  <a:t>Denote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𝑡𝑟</m:t>
                        </m:r>
                      </m:sub>
                    </m:sSub>
                    <m:r>
                      <a:rPr lang="en-US" sz="1800" i="1">
                        <a:latin typeface="Cambria Math" panose="02040503050406030204" pitchFamily="18" charset="0"/>
                      </a:rPr>
                      <m:t>≡</m:t>
                    </m:r>
                    <m:r>
                      <a:rPr lang="en-US" sz="1800" i="1">
                        <a:latin typeface="Cambria Math" panose="02040503050406030204" pitchFamily="18" charset="0"/>
                      </a:rPr>
                      <m:t>𝑟</m:t>
                    </m:r>
                    <m:acc>
                      <m:accPr>
                        <m:chr m:val="̇"/>
                        <m:ctrlPr>
                          <a:rPr lang="en-US" sz="1800" i="1">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𝜑</m:t>
                        </m:r>
                      </m:e>
                    </m:acc>
                  </m:oMath>
                </a14:m>
                <a:r>
                  <a:rPr lang="en-US" sz="1800" dirty="0">
                    <a:latin typeface="Verdana" panose="020B0604030504040204" pitchFamily="34" charset="0"/>
                    <a:ea typeface="Verdana" panose="020B0604030504040204" pitchFamily="34" charset="0"/>
                  </a:rPr>
                  <a:t>, then:</a:t>
                </a:r>
              </a:p>
              <a:p>
                <a:pPr marL="0" indent="0">
                  <a:lnSpc>
                    <a:spcPct val="100000"/>
                  </a:lnSpc>
                  <a:spcAft>
                    <a:spcPts val="1000"/>
                  </a:spcAft>
                  <a:buNone/>
                  <a:tabLst>
                    <a:tab pos="3590925" algn="ctr"/>
                    <a:tab pos="7080250" algn="r"/>
                  </a:tabLst>
                </a:pPr>
                <a:r>
                  <a:rPr lang="en-US" sz="1800" dirty="0"/>
                  <a:t>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𝑚</m:t>
                        </m:r>
                      </m:num>
                      <m:den>
                        <m:r>
                          <a:rPr lang="en-US" sz="1800" i="1">
                            <a:latin typeface="Cambria Math" panose="02040503050406030204" pitchFamily="18" charset="0"/>
                          </a:rPr>
                          <m:t>2</m:t>
                        </m:r>
                      </m:den>
                    </m:f>
                    <m:r>
                      <a:rPr lang="en-US" sz="1800" i="1">
                        <a:latin typeface="Cambria Math" panose="02040503050406030204" pitchFamily="18" charset="0"/>
                      </a:rPr>
                      <m:t>⋅</m:t>
                    </m:r>
                    <m:d>
                      <m:dPr>
                        <m:ctrlPr>
                          <a:rPr lang="en-US" sz="1800" i="1">
                            <a:solidFill>
                              <a:schemeClr val="bg1">
                                <a:lumMod val="75000"/>
                              </a:schemeClr>
                            </a:solidFill>
                            <a:latin typeface="Cambria Math" panose="02040503050406030204" pitchFamily="18" charset="0"/>
                          </a:rPr>
                        </m:ctrlPr>
                      </m:dPr>
                      <m:e>
                        <m:r>
                          <a:rPr lang="en-US" sz="1800" i="1">
                            <a:solidFill>
                              <a:schemeClr val="bg1">
                                <a:lumMod val="75000"/>
                              </a:schemeClr>
                            </a:solidFill>
                            <a:latin typeface="Cambria Math" panose="02040503050406030204" pitchFamily="18" charset="0"/>
                          </a:rPr>
                          <m:t>23</m:t>
                        </m:r>
                      </m:e>
                    </m: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𝑚</m:t>
                        </m:r>
                        <m:d>
                          <m:dPr>
                            <m:ctrlPr>
                              <a:rPr lang="en-US" sz="1800" i="1">
                                <a:solidFill>
                                  <a:schemeClr val="bg1"/>
                                </a:solidFill>
                                <a:latin typeface="Cambria Math" panose="02040503050406030204" pitchFamily="18" charset="0"/>
                              </a:rPr>
                            </m:ctrlPr>
                          </m:dPr>
                          <m:e>
                            <m:sSup>
                              <m:sSupPr>
                                <m:ctrlPr>
                                  <a:rPr lang="en-US" sz="1800" i="1">
                                    <a:solidFill>
                                      <a:schemeClr val="bg1"/>
                                    </a:solidFill>
                                    <a:latin typeface="Cambria Math" panose="02040503050406030204" pitchFamily="18" charset="0"/>
                                  </a:rPr>
                                </m:ctrlPr>
                              </m:sSupPr>
                              <m:e>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𝑟</m:t>
                                    </m:r>
                                  </m:e>
                                </m:acc>
                              </m:e>
                              <m:sup>
                                <m:r>
                                  <a:rPr lang="en-US" sz="1800" i="1">
                                    <a:solidFill>
                                      <a:schemeClr val="bg1"/>
                                    </a:solidFill>
                                    <a:latin typeface="Cambria Math" panose="02040503050406030204" pitchFamily="18" charset="0"/>
                                  </a:rPr>
                                  <m:t>2</m:t>
                                </m:r>
                              </m:sup>
                            </m:s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𝑣</m:t>
                                </m:r>
                              </m:e>
                              <m:sub>
                                <m:r>
                                  <a:rPr lang="en-US" sz="1800" i="1">
                                    <a:latin typeface="Cambria Math" panose="02040503050406030204" pitchFamily="18" charset="0"/>
                                  </a:rPr>
                                  <m:t>𝑡𝑟</m:t>
                                </m:r>
                              </m:sub>
                              <m:sup>
                                <m:r>
                                  <a:rPr lang="en-US" sz="1800" i="1">
                                    <a:latin typeface="Cambria Math" panose="02040503050406030204" pitchFamily="18" charset="0"/>
                                  </a:rPr>
                                  <m:t>2</m:t>
                                </m:r>
                              </m:sup>
                            </m:sSubSup>
                          </m:e>
                        </m:d>
                      </m:num>
                      <m:den>
                        <m:r>
                          <a:rPr lang="en-US" sz="1800" i="1">
                            <a:latin typeface="Cambria Math" panose="02040503050406030204" pitchFamily="18" charset="0"/>
                          </a:rPr>
                          <m:t>2</m:t>
                        </m:r>
                      </m:den>
                    </m:f>
                    <m:r>
                      <a:rPr lang="en-US" sz="1800" i="1">
                        <a:latin typeface="Cambria Math" panose="02040503050406030204" pitchFamily="18" charset="0"/>
                      </a:rPr>
                      <m:t>+</m:t>
                    </m:r>
                    <m:r>
                      <a:rPr lang="en-US" sz="1800" i="1">
                        <a:latin typeface="Cambria Math" panose="02040503050406030204" pitchFamily="18" charset="0"/>
                      </a:rPr>
                      <m:t>𝑈</m:t>
                    </m:r>
                    <m:d>
                      <m:dPr>
                        <m:ctrlPr>
                          <a:rPr lang="en-US" sz="1800" i="1">
                            <a:latin typeface="Cambria Math" panose="02040503050406030204" pitchFamily="18" charset="0"/>
                          </a:rPr>
                        </m:ctrlPr>
                      </m:dPr>
                      <m:e>
                        <m:r>
                          <a:rPr lang="en-US" sz="1800" i="1">
                            <a:latin typeface="Cambria Math" panose="02040503050406030204" pitchFamily="18" charset="0"/>
                          </a:rPr>
                          <m:t>𝑟</m:t>
                        </m:r>
                      </m:e>
                    </m:d>
                    <m:r>
                      <a:rPr lang="en-US" sz="1800" i="1">
                        <a:latin typeface="Cambria Math" panose="02040503050406030204" pitchFamily="18" charset="0"/>
                      </a:rPr>
                      <m:t>+</m:t>
                    </m:r>
                    <m:r>
                      <a:rPr lang="en-US" sz="1800" i="1">
                        <a:latin typeface="Cambria Math" panose="02040503050406030204" pitchFamily="18" charset="0"/>
                      </a:rPr>
                      <m:t>𝑈</m:t>
                    </m:r>
                    <m:d>
                      <m:dPr>
                        <m:ctrlPr>
                          <a:rPr lang="en-US" sz="1800" i="1">
                            <a:latin typeface="Cambria Math" panose="02040503050406030204" pitchFamily="18" charset="0"/>
                          </a:rPr>
                        </m:ctrlPr>
                      </m:dPr>
                      <m:e>
                        <m:r>
                          <a:rPr lang="en-US" sz="1800" i="1">
                            <a:latin typeface="Cambria Math" panose="02040503050406030204" pitchFamily="18" charset="0"/>
                          </a:rPr>
                          <m:t>𝑟</m:t>
                        </m:r>
                      </m:e>
                    </m:d>
                    <m:f>
                      <m:fPr>
                        <m:ctrlPr>
                          <a:rPr lang="en-US" sz="1800" i="1">
                            <a:latin typeface="Cambria Math" panose="02040503050406030204" pitchFamily="18" charset="0"/>
                          </a:rPr>
                        </m:ctrlPr>
                      </m:fPr>
                      <m:num>
                        <m:sSubSup>
                          <m:sSubSupPr>
                            <m:ctrlPr>
                              <a:rPr lang="en-US" sz="1800" i="1">
                                <a:latin typeface="Cambria Math" panose="02040503050406030204" pitchFamily="18" charset="0"/>
                              </a:rPr>
                            </m:ctrlPr>
                          </m:sSubSupPr>
                          <m:e>
                            <m:r>
                              <a:rPr lang="en-US" sz="1800" i="1">
                                <a:latin typeface="Cambria Math" panose="02040503050406030204" pitchFamily="18" charset="0"/>
                              </a:rPr>
                              <m:t>𝑣</m:t>
                            </m:r>
                          </m:e>
                          <m:sub>
                            <m:r>
                              <a:rPr lang="en-US" sz="1800" i="1">
                                <a:latin typeface="Cambria Math" panose="02040503050406030204" pitchFamily="18" charset="0"/>
                              </a:rPr>
                              <m:t>𝑡𝑟</m:t>
                            </m:r>
                          </m:sub>
                          <m:sup>
                            <m:r>
                              <a:rPr lang="en-US" sz="1800" i="1">
                                <a:latin typeface="Cambria Math" panose="02040503050406030204" pitchFamily="18" charset="0"/>
                              </a:rPr>
                              <m:t>2</m:t>
                            </m:r>
                          </m:sup>
                        </m:sSubSup>
                      </m:num>
                      <m:den>
                        <m:sSup>
                          <m:sSupPr>
                            <m:ctrlPr>
                              <a:rPr lang="en-US" sz="1800" i="1">
                                <a:latin typeface="Cambria Math" panose="02040503050406030204" pitchFamily="18" charset="0"/>
                              </a:rPr>
                            </m:ctrlPr>
                          </m:sSupPr>
                          <m:e>
                            <m:r>
                              <a:rPr lang="en-US" sz="1800" i="1">
                                <a:latin typeface="Cambria Math" panose="02040503050406030204" pitchFamily="18" charset="0"/>
                              </a:rPr>
                              <m:t>𝑐</m:t>
                            </m:r>
                          </m:e>
                          <m:sup>
                            <m:r>
                              <a:rPr lang="en-US" sz="1800" i="1">
                                <a:latin typeface="Cambria Math" panose="02040503050406030204" pitchFamily="18" charset="0"/>
                              </a:rPr>
                              <m:t>2</m:t>
                            </m:r>
                          </m:sup>
                        </m:sSup>
                      </m:den>
                    </m:f>
                    <m:r>
                      <a:rPr lang="en-US" sz="1800" i="1">
                        <a:latin typeface="Cambria Math" panose="02040503050406030204" pitchFamily="18" charset="0"/>
                      </a:rPr>
                      <m:t>=</m:t>
                    </m:r>
                    <m:r>
                      <a:rPr lang="en-US" sz="1800" i="1">
                        <a:latin typeface="Cambria Math" panose="02040503050406030204" pitchFamily="18" charset="0"/>
                      </a:rPr>
                      <m:t>𝑐𝑜𝑛𝑠𝑡</m:t>
                    </m:r>
                  </m:oMath>
                </a14:m>
                <a:r>
                  <a:rPr lang="en-US" sz="1800" i="1" dirty="0">
                    <a:solidFill>
                      <a:srgbClr val="FFCF47"/>
                    </a:solidFill>
                    <a:latin typeface="Cambria Math" panose="02040503050406030204" pitchFamily="18"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(55)</a:t>
                </a:r>
              </a:p>
              <a:p>
                <a:pPr marL="0" indent="0">
                  <a:lnSpc>
                    <a:spcPct val="100000"/>
                  </a:lnSpc>
                  <a:spcAft>
                    <a:spcPts val="1000"/>
                  </a:spcAft>
                  <a:buNone/>
                  <a:tabLst>
                    <a:tab pos="3590925" algn="ctr"/>
                    <a:tab pos="7080250" algn="r"/>
                  </a:tabLst>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𝑈</m:t>
                      </m:r>
                      <m:d>
                        <m:dPr>
                          <m:ctrlPr>
                            <a:rPr lang="en-US" sz="1800" i="1">
                              <a:latin typeface="Cambria Math" panose="02040503050406030204" pitchFamily="18" charset="0"/>
                            </a:rPr>
                          </m:ctrlPr>
                        </m:dPr>
                        <m:e>
                          <m:r>
                            <a:rPr lang="en-US" sz="1800" i="1">
                              <a:latin typeface="Cambria Math" panose="02040503050406030204" pitchFamily="18" charset="0"/>
                            </a:rPr>
                            <m:t>𝑟</m:t>
                          </m:r>
                        </m:e>
                      </m:d>
                      <m:r>
                        <a:rPr lang="en-US" sz="1800" i="1">
                          <a:latin typeface="Cambria Math" panose="02040503050406030204" pitchFamily="18" charset="0"/>
                        </a:rPr>
                        <m:t>=</m:t>
                      </m:r>
                      <m:r>
                        <a:rPr lang="en-US" sz="1800" i="1">
                          <a:latin typeface="Cambria Math" panose="02040503050406030204" pitchFamily="18" charset="0"/>
                        </a:rPr>
                        <m:t>𝜙</m:t>
                      </m:r>
                      <m:d>
                        <m:dPr>
                          <m:ctrlPr>
                            <a:rPr lang="en-US" sz="1800" i="1">
                              <a:latin typeface="Cambria Math" panose="02040503050406030204" pitchFamily="18" charset="0"/>
                            </a:rPr>
                          </m:ctrlPr>
                        </m:dPr>
                        <m:e>
                          <m:r>
                            <a:rPr lang="en-US" sz="1800" i="1">
                              <a:latin typeface="Cambria Math" panose="02040503050406030204" pitchFamily="18" charset="0"/>
                            </a:rPr>
                            <m:t>𝑟</m:t>
                          </m:r>
                        </m:e>
                      </m:d>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𝑐</m:t>
                          </m:r>
                        </m:e>
                        <m:sup>
                          <m:r>
                            <a:rPr lang="en-US" sz="1800" i="1">
                              <a:latin typeface="Cambria Math" panose="02040503050406030204" pitchFamily="18" charset="0"/>
                            </a:rPr>
                            <m:t>2</m:t>
                          </m:r>
                        </m:sup>
                      </m:sSup>
                    </m:oMath>
                  </m:oMathPara>
                </a14:m>
                <a:endParaRPr lang="en-US" sz="1800" dirty="0">
                  <a:latin typeface="Verdana" panose="020B0604030504040204" pitchFamily="34" charset="0"/>
                  <a:ea typeface="Verdana" panose="020B0604030504040204" pitchFamily="34" charset="0"/>
                </a:endParaRPr>
              </a:p>
              <a:p>
                <a:pPr>
                  <a:lnSpc>
                    <a:spcPct val="100000"/>
                  </a:lnSpc>
                  <a:spcAft>
                    <a:spcPts val="1000"/>
                  </a:spcAft>
                  <a:tabLst>
                    <a:tab pos="3590925" algn="ctr"/>
                    <a:tab pos="7080250" algn="r"/>
                  </a:tabLst>
                </a:pPr>
                <a:r>
                  <a:rPr lang="en-US" sz="1800" dirty="0">
                    <a:latin typeface="Verdana" panose="020B0604030504040204" pitchFamily="34" charset="0"/>
                    <a:ea typeface="Verdana" panose="020B0604030504040204" pitchFamily="34" charset="0"/>
                  </a:rPr>
                  <a:t>Energy conservation</a:t>
                </a:r>
              </a:p>
              <a:p>
                <a:pPr marL="0" indent="0">
                  <a:lnSpc>
                    <a:spcPct val="100000"/>
                  </a:lnSpc>
                  <a:spcAft>
                    <a:spcPts val="1000"/>
                  </a:spcAft>
                  <a:buNone/>
                  <a:tabLst>
                    <a:tab pos="3590925" algn="ctr"/>
                    <a:tab pos="7080250" algn="r"/>
                  </a:tabLst>
                </a:pPr>
                <a:r>
                  <a:rPr lang="en-US" sz="1800" dirty="0"/>
                  <a:t>	</a:t>
                </a:r>
                <a14:m>
                  <m:oMath xmlns:m="http://schemas.openxmlformats.org/officeDocument/2006/math">
                    <m:r>
                      <a:rPr lang="en-US" sz="1800" i="1">
                        <a:latin typeface="Cambria Math" panose="02040503050406030204" pitchFamily="18" charset="0"/>
                      </a:rPr>
                      <m:t>𝐸</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𝑚</m:t>
                        </m:r>
                        <m:sSup>
                          <m:sSupPr>
                            <m:ctrlPr>
                              <a:rPr lang="en-US" sz="1800" i="1">
                                <a:latin typeface="Cambria Math" panose="02040503050406030204" pitchFamily="18" charset="0"/>
                              </a:rPr>
                            </m:ctrlPr>
                          </m:sSupPr>
                          <m:e>
                            <m:r>
                              <a:rPr lang="en-US" sz="1800" i="1">
                                <a:latin typeface="Cambria Math" panose="02040503050406030204" pitchFamily="18" charset="0"/>
                              </a:rPr>
                              <m:t>𝑣</m:t>
                            </m:r>
                          </m:e>
                          <m:sup>
                            <m:r>
                              <a:rPr lang="en-US" sz="1800" i="1">
                                <a:latin typeface="Cambria Math" panose="02040503050406030204" pitchFamily="18" charset="0"/>
                              </a:rPr>
                              <m:t>2</m:t>
                            </m:r>
                          </m:sup>
                        </m:sSup>
                      </m:num>
                      <m:den>
                        <m:r>
                          <a:rPr lang="en-US" sz="1800" i="1">
                            <a:latin typeface="Cambria Math" panose="02040503050406030204" pitchFamily="18" charset="0"/>
                          </a:rPr>
                          <m:t>2</m:t>
                        </m:r>
                      </m:den>
                    </m:f>
                    <m:r>
                      <a:rPr lang="en-US" sz="1800" i="1">
                        <a:latin typeface="Cambria Math" panose="02040503050406030204" pitchFamily="18" charset="0"/>
                      </a:rPr>
                      <m:t>+</m:t>
                    </m:r>
                    <m:r>
                      <a:rPr lang="en-US" sz="1800" i="1">
                        <a:latin typeface="Cambria Math" panose="02040503050406030204" pitchFamily="18" charset="0"/>
                      </a:rPr>
                      <m:t>𝑈</m:t>
                    </m:r>
                    <m:d>
                      <m:dPr>
                        <m:ctrlPr>
                          <a:rPr lang="en-US" sz="1800" i="1">
                            <a:latin typeface="Cambria Math" panose="02040503050406030204" pitchFamily="18" charset="0"/>
                          </a:rPr>
                        </m:ctrlPr>
                      </m:dPr>
                      <m:e>
                        <m:r>
                          <a:rPr lang="en-US" sz="1800" i="1">
                            <a:latin typeface="Cambria Math" panose="02040503050406030204" pitchFamily="18" charset="0"/>
                          </a:rPr>
                          <m:t>𝑟</m:t>
                        </m:r>
                      </m:e>
                    </m:d>
                    <m:r>
                      <a:rPr lang="en-US" sz="1800" i="1">
                        <a:latin typeface="Cambria Math" panose="02040503050406030204" pitchFamily="18" charset="0"/>
                      </a:rPr>
                      <m:t>+</m:t>
                    </m:r>
                    <m:r>
                      <a:rPr lang="en-US" sz="1800" i="1">
                        <a:latin typeface="Cambria Math" panose="02040503050406030204" pitchFamily="18" charset="0"/>
                      </a:rPr>
                      <m:t>𝑈</m:t>
                    </m:r>
                    <m:d>
                      <m:dPr>
                        <m:ctrlPr>
                          <a:rPr lang="en-US" sz="1800" i="1">
                            <a:latin typeface="Cambria Math" panose="02040503050406030204" pitchFamily="18" charset="0"/>
                          </a:rPr>
                        </m:ctrlPr>
                      </m:dPr>
                      <m:e>
                        <m:r>
                          <a:rPr lang="en-US" sz="1800" i="1">
                            <a:latin typeface="Cambria Math" panose="02040503050406030204" pitchFamily="18" charset="0"/>
                          </a:rPr>
                          <m:t>𝑟</m:t>
                        </m:r>
                      </m:e>
                    </m:d>
                    <m:f>
                      <m:fPr>
                        <m:ctrlPr>
                          <a:rPr lang="en-US" sz="1800" i="1">
                            <a:latin typeface="Cambria Math" panose="02040503050406030204" pitchFamily="18" charset="0"/>
                          </a:rPr>
                        </m:ctrlPr>
                      </m:fPr>
                      <m:num>
                        <m:sSubSup>
                          <m:sSubSupPr>
                            <m:ctrlPr>
                              <a:rPr lang="en-US" sz="1800" i="1">
                                <a:latin typeface="Cambria Math" panose="02040503050406030204" pitchFamily="18" charset="0"/>
                              </a:rPr>
                            </m:ctrlPr>
                          </m:sSubSupPr>
                          <m:e>
                            <m:r>
                              <a:rPr lang="en-US" sz="1800" i="1">
                                <a:latin typeface="Cambria Math" panose="02040503050406030204" pitchFamily="18" charset="0"/>
                              </a:rPr>
                              <m:t>𝑣</m:t>
                            </m:r>
                          </m:e>
                          <m:sub>
                            <m:r>
                              <a:rPr lang="en-US" sz="1800" i="1">
                                <a:latin typeface="Cambria Math" panose="02040503050406030204" pitchFamily="18" charset="0"/>
                              </a:rPr>
                              <m:t>𝑡𝑟</m:t>
                            </m:r>
                          </m:sub>
                          <m:sup>
                            <m:r>
                              <a:rPr lang="en-US" sz="1800" i="1">
                                <a:latin typeface="Cambria Math" panose="02040503050406030204" pitchFamily="18" charset="0"/>
                              </a:rPr>
                              <m:t>2</m:t>
                            </m:r>
                          </m:sup>
                        </m:sSubSup>
                      </m:num>
                      <m:den>
                        <m:sSup>
                          <m:sSupPr>
                            <m:ctrlPr>
                              <a:rPr lang="en-US" sz="1800" i="1">
                                <a:latin typeface="Cambria Math" panose="02040503050406030204" pitchFamily="18" charset="0"/>
                              </a:rPr>
                            </m:ctrlPr>
                          </m:sSupPr>
                          <m:e>
                            <m:r>
                              <a:rPr lang="en-US" sz="1800" i="1">
                                <a:latin typeface="Cambria Math" panose="02040503050406030204" pitchFamily="18" charset="0"/>
                              </a:rPr>
                              <m:t>𝑐</m:t>
                            </m:r>
                          </m:e>
                          <m:sup>
                            <m:r>
                              <a:rPr lang="en-US" sz="1800" i="1">
                                <a:latin typeface="Cambria Math" panose="02040503050406030204" pitchFamily="18" charset="0"/>
                              </a:rPr>
                              <m:t>2</m:t>
                            </m:r>
                          </m:sup>
                        </m:sSup>
                      </m:den>
                    </m:f>
                  </m:oMath>
                </a14:m>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(56)</a:t>
                </a:r>
              </a:p>
              <a:p>
                <a:pPr marL="0" indent="0">
                  <a:lnSpc>
                    <a:spcPct val="100000"/>
                  </a:lnSpc>
                  <a:spcAft>
                    <a:spcPts val="1000"/>
                  </a:spcAft>
                  <a:buNone/>
                  <a:tabLst>
                    <a:tab pos="3590925" algn="ctr"/>
                    <a:tab pos="7080250" algn="r"/>
                  </a:tabLst>
                </a:pPr>
                <a:r>
                  <a:rPr lang="en-US" sz="1800" dirty="0">
                    <a:latin typeface="Verdana" panose="020B0604030504040204" pitchFamily="34" charset="0"/>
                    <a:ea typeface="Verdana" panose="020B0604030504040204" pitchFamily="34" charset="0"/>
                  </a:rPr>
                  <a:t/>
                </a: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The last term does not appear in the classical equation </a:t>
                </a:r>
              </a:p>
              <a:p>
                <a:pPr>
                  <a:lnSpc>
                    <a:spcPct val="100000"/>
                  </a:lnSpc>
                  <a:spcAft>
                    <a:spcPts val="1000"/>
                  </a:spcAft>
                  <a:tabLst>
                    <a:tab pos="3590925" algn="ctr"/>
                    <a:tab pos="7080250" algn="r"/>
                  </a:tabLst>
                </a:pPr>
                <a:r>
                  <a:rPr lang="en-US" sz="1800" dirty="0">
                    <a:solidFill>
                      <a:srgbClr val="A7BCE3"/>
                    </a:solidFill>
                    <a:latin typeface="Verdana" panose="020B0604030504040204" pitchFamily="34" charset="0"/>
                    <a:ea typeface="Verdana" panose="020B0604030504040204" pitchFamily="34" charset="0"/>
                  </a:rPr>
                  <a:t>Classical	 </a:t>
                </a:r>
                <a14:m>
                  <m:oMath xmlns:m="http://schemas.openxmlformats.org/officeDocument/2006/math">
                    <m:sSup>
                      <m:sSupPr>
                        <m:ctrlPr>
                          <a:rPr lang="en-US" sz="1800" i="1">
                            <a:solidFill>
                              <a:srgbClr val="A7BCE3"/>
                            </a:solidFill>
                            <a:latin typeface="Cambria Math" panose="02040503050406030204" pitchFamily="18" charset="0"/>
                          </a:rPr>
                        </m:ctrlPr>
                      </m:sSupPr>
                      <m:e>
                        <m:acc>
                          <m:accPr>
                            <m:chr m:val="̇"/>
                            <m:ctrlPr>
                              <a:rPr lang="en-US" sz="1800" i="1">
                                <a:solidFill>
                                  <a:srgbClr val="A7BCE3"/>
                                </a:solidFill>
                                <a:latin typeface="Cambria Math" panose="02040503050406030204" pitchFamily="18" charset="0"/>
                              </a:rPr>
                            </m:ctrlPr>
                          </m:accPr>
                          <m:e>
                            <m:r>
                              <a:rPr lang="en-US" sz="1800" i="1">
                                <a:solidFill>
                                  <a:srgbClr val="A7BCE3"/>
                                </a:solidFill>
                                <a:latin typeface="Cambria Math" panose="02040503050406030204" pitchFamily="18" charset="0"/>
                              </a:rPr>
                              <m:t>𝑟</m:t>
                            </m:r>
                          </m:e>
                        </m:acc>
                      </m:e>
                      <m:sup>
                        <m:r>
                          <a:rPr lang="en-US" sz="1800" i="1">
                            <a:solidFill>
                              <a:srgbClr val="A7BCE3"/>
                            </a:solidFill>
                            <a:latin typeface="Cambria Math" panose="02040503050406030204" pitchFamily="18" charset="0"/>
                          </a:rPr>
                          <m:t>2</m:t>
                        </m:r>
                      </m:sup>
                    </m:sSup>
                    <m:r>
                      <a:rPr lang="en-US" sz="1800" i="1">
                        <a:solidFill>
                          <a:srgbClr val="A7BCE3"/>
                        </a:solidFill>
                        <a:latin typeface="Cambria Math" panose="02040503050406030204" pitchFamily="18" charset="0"/>
                      </a:rPr>
                      <m:t>+</m:t>
                    </m:r>
                    <m:f>
                      <m:fPr>
                        <m:ctrlPr>
                          <a:rPr lang="en-US" sz="1800" i="1">
                            <a:solidFill>
                              <a:srgbClr val="A7BCE3"/>
                            </a:solidFill>
                            <a:latin typeface="Cambria Math" panose="02040503050406030204" pitchFamily="18" charset="0"/>
                          </a:rPr>
                        </m:ctrlPr>
                      </m:fPr>
                      <m:num>
                        <m:sSup>
                          <m:sSupPr>
                            <m:ctrlPr>
                              <a:rPr lang="en-US" sz="1800" i="1">
                                <a:solidFill>
                                  <a:srgbClr val="A7BCE3"/>
                                </a:solidFill>
                                <a:latin typeface="Cambria Math" panose="02040503050406030204" pitchFamily="18" charset="0"/>
                              </a:rPr>
                            </m:ctrlPr>
                          </m:sSupPr>
                          <m:e>
                            <m:r>
                              <a:rPr lang="en-US" sz="1800" i="1">
                                <a:solidFill>
                                  <a:srgbClr val="A7BCE3"/>
                                </a:solidFill>
                                <a:latin typeface="Cambria Math" panose="02040503050406030204" pitchFamily="18" charset="0"/>
                              </a:rPr>
                              <m:t>𝐽</m:t>
                            </m:r>
                          </m:e>
                          <m:sup>
                            <m:r>
                              <a:rPr lang="en-US" sz="1800" i="1">
                                <a:solidFill>
                                  <a:srgbClr val="A7BCE3"/>
                                </a:solidFill>
                                <a:latin typeface="Cambria Math" panose="02040503050406030204" pitchFamily="18" charset="0"/>
                              </a:rPr>
                              <m:t>2</m:t>
                            </m:r>
                          </m:sup>
                        </m:sSup>
                      </m:num>
                      <m:den>
                        <m:sSup>
                          <m:sSupPr>
                            <m:ctrlPr>
                              <a:rPr lang="en-US" sz="1800" i="1">
                                <a:solidFill>
                                  <a:srgbClr val="A7BCE3"/>
                                </a:solidFill>
                                <a:latin typeface="Cambria Math" panose="02040503050406030204" pitchFamily="18" charset="0"/>
                              </a:rPr>
                            </m:ctrlPr>
                          </m:sSupPr>
                          <m:e>
                            <m:r>
                              <a:rPr lang="en-US" sz="1800" i="1">
                                <a:solidFill>
                                  <a:srgbClr val="A7BCE3"/>
                                </a:solidFill>
                                <a:latin typeface="Cambria Math" panose="02040503050406030204" pitchFamily="18" charset="0"/>
                              </a:rPr>
                              <m:t>𝑟</m:t>
                            </m:r>
                          </m:e>
                          <m:sup>
                            <m:r>
                              <a:rPr lang="en-US" sz="1800" i="1">
                                <a:solidFill>
                                  <a:srgbClr val="A7BCE3"/>
                                </a:solidFill>
                                <a:latin typeface="Cambria Math" panose="02040503050406030204" pitchFamily="18" charset="0"/>
                              </a:rPr>
                              <m:t>2</m:t>
                            </m:r>
                          </m:sup>
                        </m:sSup>
                      </m:den>
                    </m:f>
                    <m:r>
                      <a:rPr lang="en-US" sz="1800" i="1">
                        <a:solidFill>
                          <a:srgbClr val="A7BCE3"/>
                        </a:solidFill>
                        <a:latin typeface="Cambria Math" panose="02040503050406030204" pitchFamily="18" charset="0"/>
                      </a:rPr>
                      <m:t>−</m:t>
                    </m:r>
                    <m:sSup>
                      <m:sSupPr>
                        <m:ctrlPr>
                          <a:rPr lang="en-US" sz="1800" i="1">
                            <a:solidFill>
                              <a:srgbClr val="A7BCE3"/>
                            </a:solidFill>
                            <a:latin typeface="Cambria Math" panose="02040503050406030204" pitchFamily="18" charset="0"/>
                          </a:rPr>
                        </m:ctrlPr>
                      </m:sSupPr>
                      <m:e>
                        <m:r>
                          <a:rPr lang="en-US" sz="1800" i="1">
                            <a:solidFill>
                              <a:srgbClr val="A7BCE3"/>
                            </a:solidFill>
                            <a:latin typeface="Cambria Math" panose="02040503050406030204" pitchFamily="18" charset="0"/>
                          </a:rPr>
                          <m:t>𝑐</m:t>
                        </m:r>
                      </m:e>
                      <m:sup>
                        <m:r>
                          <a:rPr lang="en-US" sz="1800" i="1">
                            <a:solidFill>
                              <a:srgbClr val="A7BCE3"/>
                            </a:solidFill>
                            <a:latin typeface="Cambria Math" panose="02040503050406030204" pitchFamily="18" charset="0"/>
                          </a:rPr>
                          <m:t>2</m:t>
                        </m:r>
                      </m:sup>
                    </m:sSup>
                    <m:r>
                      <a:rPr lang="en-US" sz="1800" i="1">
                        <a:solidFill>
                          <a:srgbClr val="A7BCE3"/>
                        </a:solidFill>
                        <a:latin typeface="Cambria Math" panose="02040503050406030204" pitchFamily="18" charset="0"/>
                      </a:rPr>
                      <m:t>𝜙</m:t>
                    </m:r>
                    <m:d>
                      <m:dPr>
                        <m:ctrlPr>
                          <a:rPr lang="en-US" sz="1800" i="1">
                            <a:solidFill>
                              <a:srgbClr val="A7BCE3"/>
                            </a:solidFill>
                            <a:latin typeface="Cambria Math" panose="02040503050406030204" pitchFamily="18" charset="0"/>
                          </a:rPr>
                        </m:ctrlPr>
                      </m:dPr>
                      <m:e>
                        <m:r>
                          <a:rPr lang="en-US" sz="1800" i="1">
                            <a:solidFill>
                              <a:srgbClr val="A7BCE3"/>
                            </a:solidFill>
                            <a:latin typeface="Cambria Math" panose="02040503050406030204" pitchFamily="18" charset="0"/>
                          </a:rPr>
                          <m:t>𝑟</m:t>
                        </m:r>
                      </m:e>
                    </m:d>
                    <m:r>
                      <a:rPr lang="en-US" sz="1800" i="1">
                        <a:solidFill>
                          <a:srgbClr val="A7BCE3"/>
                        </a:solidFill>
                        <a:latin typeface="Cambria Math" panose="02040503050406030204" pitchFamily="18" charset="0"/>
                      </a:rPr>
                      <m:t>=</m:t>
                    </m:r>
                    <m:acc>
                      <m:accPr>
                        <m:chr m:val="̃"/>
                        <m:ctrlPr>
                          <a:rPr lang="en-US" sz="1800" i="1">
                            <a:solidFill>
                              <a:srgbClr val="A7BCE3"/>
                            </a:solidFill>
                            <a:latin typeface="Cambria Math" panose="02040503050406030204" pitchFamily="18" charset="0"/>
                          </a:rPr>
                        </m:ctrlPr>
                      </m:accPr>
                      <m:e>
                        <m:r>
                          <a:rPr lang="en-US" sz="1800" i="1">
                            <a:solidFill>
                              <a:srgbClr val="A7BCE3"/>
                            </a:solidFill>
                            <a:latin typeface="Cambria Math" panose="02040503050406030204" pitchFamily="18" charset="0"/>
                          </a:rPr>
                          <m:t>𝐸</m:t>
                        </m:r>
                      </m:e>
                    </m:acc>
                  </m:oMath>
                </a14:m>
                <a:r>
                  <a:rPr lang="en-US" sz="1800" dirty="0">
                    <a:solidFill>
                      <a:srgbClr val="FFCF47"/>
                    </a:solidFill>
                    <a:latin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(57.1)</a:t>
                </a:r>
              </a:p>
              <a:p>
                <a:pPr marL="0" indent="0">
                  <a:lnSpc>
                    <a:spcPct val="100000"/>
                  </a:lnSpc>
                  <a:spcAft>
                    <a:spcPts val="1000"/>
                  </a:spcAft>
                  <a:buNone/>
                  <a:tabLst>
                    <a:tab pos="3590925" algn="ctr"/>
                    <a:tab pos="7080250" algn="r"/>
                  </a:tabLst>
                </a:pPr>
                <a:r>
                  <a:rPr lang="en-US" sz="1800" dirty="0">
                    <a:latin typeface="Verdana" panose="020B0604030504040204" pitchFamily="34" charset="0"/>
                    <a:ea typeface="Verdana" panose="020B0604030504040204" pitchFamily="34" charset="0"/>
                  </a:rPr>
                  <a:t>   Relativity	</a:t>
                </a:r>
                <a14:m>
                  <m:oMath xmlns:m="http://schemas.openxmlformats.org/officeDocument/2006/math">
                    <m:sSup>
                      <m:sSupPr>
                        <m:ctrlPr>
                          <a:rPr lang="en-US" sz="1800" i="1">
                            <a:solidFill>
                              <a:schemeClr val="bg1"/>
                            </a:solidFill>
                            <a:latin typeface="Cambria Math" panose="02040503050406030204" pitchFamily="18" charset="0"/>
                          </a:rPr>
                        </m:ctrlPr>
                      </m:sSupPr>
                      <m:e>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𝑟</m:t>
                            </m:r>
                          </m:e>
                        </m:acc>
                      </m:e>
                      <m:sup>
                        <m:r>
                          <a:rPr lang="en-US" sz="1800" i="1">
                            <a:solidFill>
                              <a:schemeClr val="bg1"/>
                            </a:solidFill>
                            <a:latin typeface="Cambria Math" panose="02040503050406030204" pitchFamily="18" charset="0"/>
                          </a:rPr>
                          <m:t>2</m:t>
                        </m:r>
                      </m:sup>
                    </m:sSup>
                    <m:r>
                      <a:rPr lang="en-US" sz="1800" i="1">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𝐽</m:t>
                            </m:r>
                          </m:e>
                          <m:sup>
                            <m:r>
                              <a:rPr lang="en-US" sz="1800" i="1">
                                <a:solidFill>
                                  <a:schemeClr val="bg1"/>
                                </a:solidFill>
                                <a:latin typeface="Cambria Math" panose="02040503050406030204" pitchFamily="18" charset="0"/>
                              </a:rPr>
                              <m:t>2</m:t>
                            </m:r>
                          </m:sup>
                        </m:sSup>
                      </m:num>
                      <m:den>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𝑟</m:t>
                            </m:r>
                          </m:e>
                          <m:sup>
                            <m:r>
                              <a:rPr lang="en-US" sz="1800" i="1">
                                <a:solidFill>
                                  <a:schemeClr val="bg1"/>
                                </a:solidFill>
                                <a:latin typeface="Cambria Math" panose="02040503050406030204" pitchFamily="18" charset="0"/>
                              </a:rPr>
                              <m:t>2</m:t>
                            </m:r>
                          </m:sup>
                        </m:sSup>
                      </m:den>
                    </m:f>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𝜙</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𝑟</m:t>
                            </m:r>
                          </m:e>
                        </m:d>
                      </m:e>
                    </m:d>
                    <m:r>
                      <a:rPr lang="en-US" sz="1800" i="1">
                        <a:solidFill>
                          <a:schemeClr val="bg1"/>
                        </a:solidFill>
                        <a:latin typeface="Cambria Math" panose="02040503050406030204" pitchFamily="18" charset="0"/>
                      </a:rPr>
                      <m:t>−</m:t>
                    </m:r>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𝑐</m:t>
                        </m:r>
                      </m:e>
                      <m:sup>
                        <m:r>
                          <a:rPr lang="en-US" sz="1800" i="1">
                            <a:solidFill>
                              <a:schemeClr val="bg1"/>
                            </a:solidFill>
                            <a:latin typeface="Cambria Math" panose="02040503050406030204" pitchFamily="18" charset="0"/>
                          </a:rPr>
                          <m:t>2</m:t>
                        </m:r>
                      </m:sup>
                    </m:sSup>
                    <m:r>
                      <a:rPr lang="en-US" sz="1800" i="1">
                        <a:solidFill>
                          <a:schemeClr val="bg1"/>
                        </a:solidFill>
                        <a:latin typeface="Cambria Math" panose="02040503050406030204" pitchFamily="18" charset="0"/>
                      </a:rPr>
                      <m:t>𝜙</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𝑟</m:t>
                        </m:r>
                      </m:e>
                    </m:d>
                    <m:r>
                      <a:rPr lang="en-US" sz="1800" i="1">
                        <a:solidFill>
                          <a:schemeClr val="bg1"/>
                        </a:solidFill>
                        <a:latin typeface="Cambria Math" panose="02040503050406030204" pitchFamily="18" charset="0"/>
                      </a:rPr>
                      <m:t>=</m:t>
                    </m:r>
                    <m:acc>
                      <m:accPr>
                        <m:chr m:val="̃"/>
                        <m:ctrlPr>
                          <a:rPr lang="en-US"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𝐸</m:t>
                        </m:r>
                      </m:e>
                    </m:acc>
                  </m:oMath>
                </a14:m>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(57.2)</a:t>
                </a:r>
              </a:p>
              <a:p>
                <a:pPr>
                  <a:lnSpc>
                    <a:spcPct val="100000"/>
                  </a:lnSpc>
                  <a:spcAft>
                    <a:spcPts val="1000"/>
                  </a:spcAft>
                  <a:tabLst>
                    <a:tab pos="3590925" algn="ctr"/>
                    <a:tab pos="7080250" algn="r"/>
                  </a:tabLst>
                </a:pPr>
                <a:r>
                  <a:rPr lang="en-US" sz="1800" dirty="0">
                    <a:solidFill>
                      <a:srgbClr val="B6C8E8"/>
                    </a:solidFill>
                    <a:latin typeface="Verdana" panose="020B0604030504040204" pitchFamily="34" charset="0"/>
                    <a:ea typeface="Verdana" panose="020B0604030504040204" pitchFamily="34" charset="0"/>
                  </a:rPr>
                  <a:t>Classical	</a:t>
                </a:r>
                <a14:m>
                  <m:oMath xmlns:m="http://schemas.openxmlformats.org/officeDocument/2006/math">
                    <m:sSup>
                      <m:sSupPr>
                        <m:ctrlPr>
                          <a:rPr lang="en-US" sz="1800" i="1">
                            <a:solidFill>
                              <a:srgbClr val="B6C8E8"/>
                            </a:solidFill>
                            <a:latin typeface="Cambria Math" panose="02040503050406030204" pitchFamily="18" charset="0"/>
                          </a:rPr>
                        </m:ctrlPr>
                      </m:sSupPr>
                      <m:e>
                        <m:d>
                          <m:dPr>
                            <m:ctrlPr>
                              <a:rPr lang="en-US" sz="1800" i="1">
                                <a:solidFill>
                                  <a:srgbClr val="B6C8E8"/>
                                </a:solidFill>
                                <a:latin typeface="Cambria Math" panose="02040503050406030204" pitchFamily="18" charset="0"/>
                              </a:rPr>
                            </m:ctrlPr>
                          </m:dPr>
                          <m:e>
                            <m:f>
                              <m:fPr>
                                <m:ctrlPr>
                                  <a:rPr lang="en-US" sz="1800" i="1">
                                    <a:solidFill>
                                      <a:srgbClr val="B6C8E8"/>
                                    </a:solidFill>
                                    <a:latin typeface="Cambria Math" panose="02040503050406030204" pitchFamily="18" charset="0"/>
                                  </a:rPr>
                                </m:ctrlPr>
                              </m:fPr>
                              <m:num>
                                <m:r>
                                  <a:rPr lang="en-US" sz="1800" i="1">
                                    <a:solidFill>
                                      <a:srgbClr val="B6C8E8"/>
                                    </a:solidFill>
                                    <a:latin typeface="Cambria Math" panose="02040503050406030204" pitchFamily="18" charset="0"/>
                                  </a:rPr>
                                  <m:t>𝑑𝑟</m:t>
                                </m:r>
                              </m:num>
                              <m:den>
                                <m:r>
                                  <a:rPr lang="en-US" sz="1800" i="1">
                                    <a:solidFill>
                                      <a:srgbClr val="B6C8E8"/>
                                    </a:solidFill>
                                    <a:latin typeface="Cambria Math" panose="02040503050406030204" pitchFamily="18" charset="0"/>
                                  </a:rPr>
                                  <m:t>𝑑𝑡</m:t>
                                </m:r>
                              </m:den>
                            </m:f>
                          </m:e>
                        </m:d>
                      </m:e>
                      <m:sup>
                        <m:r>
                          <a:rPr lang="en-US" sz="1800" i="1">
                            <a:solidFill>
                              <a:srgbClr val="B6C8E8"/>
                            </a:solidFill>
                            <a:latin typeface="Cambria Math" panose="02040503050406030204" pitchFamily="18" charset="0"/>
                          </a:rPr>
                          <m:t>2</m:t>
                        </m:r>
                      </m:sup>
                    </m:sSup>
                    <m:r>
                      <a:rPr lang="en-US" sz="1800" i="1">
                        <a:solidFill>
                          <a:srgbClr val="B6C8E8"/>
                        </a:solidFill>
                        <a:latin typeface="Cambria Math" panose="02040503050406030204" pitchFamily="18" charset="0"/>
                      </a:rPr>
                      <m:t>+</m:t>
                    </m:r>
                    <m:sSup>
                      <m:sSupPr>
                        <m:ctrlPr>
                          <a:rPr lang="en-US" sz="1800" i="1">
                            <a:solidFill>
                              <a:srgbClr val="B6C8E8"/>
                            </a:solidFill>
                            <a:latin typeface="Cambria Math" panose="02040503050406030204" pitchFamily="18" charset="0"/>
                          </a:rPr>
                        </m:ctrlPr>
                      </m:sSupPr>
                      <m:e>
                        <m:d>
                          <m:dPr>
                            <m:ctrlPr>
                              <a:rPr lang="en-US" sz="1800" i="1">
                                <a:solidFill>
                                  <a:srgbClr val="B6C8E8"/>
                                </a:solidFill>
                                <a:latin typeface="Cambria Math" panose="02040503050406030204" pitchFamily="18" charset="0"/>
                              </a:rPr>
                            </m:ctrlPr>
                          </m:dPr>
                          <m:e>
                            <m:f>
                              <m:fPr>
                                <m:ctrlPr>
                                  <a:rPr lang="en-US" sz="1800" i="1">
                                    <a:solidFill>
                                      <a:srgbClr val="B6C8E8"/>
                                    </a:solidFill>
                                    <a:latin typeface="Cambria Math" panose="02040503050406030204" pitchFamily="18" charset="0"/>
                                  </a:rPr>
                                </m:ctrlPr>
                              </m:fPr>
                              <m:num>
                                <m:r>
                                  <a:rPr lang="en-US" sz="1800" i="1">
                                    <a:solidFill>
                                      <a:srgbClr val="B6C8E8"/>
                                    </a:solidFill>
                                    <a:latin typeface="Cambria Math" panose="02040503050406030204" pitchFamily="18" charset="0"/>
                                  </a:rPr>
                                  <m:t>𝑑</m:t>
                                </m:r>
                                <m:sSub>
                                  <m:sSubPr>
                                    <m:ctrlPr>
                                      <a:rPr lang="en-US" sz="1800" i="1">
                                        <a:solidFill>
                                          <a:srgbClr val="B6C8E8"/>
                                        </a:solidFill>
                                        <a:latin typeface="Cambria Math" panose="02040503050406030204" pitchFamily="18" charset="0"/>
                                      </a:rPr>
                                    </m:ctrlPr>
                                  </m:sSubPr>
                                  <m:e>
                                    <m:r>
                                      <a:rPr lang="en-US" sz="1800" i="1">
                                        <a:solidFill>
                                          <a:srgbClr val="B6C8E8"/>
                                        </a:solidFill>
                                        <a:latin typeface="Cambria Math" panose="02040503050406030204" pitchFamily="18" charset="0"/>
                                      </a:rPr>
                                      <m:t>𝑟</m:t>
                                    </m:r>
                                  </m:e>
                                  <m:sub>
                                    <m:r>
                                      <a:rPr lang="en-US" sz="1800" i="1">
                                        <a:solidFill>
                                          <a:srgbClr val="B6C8E8"/>
                                        </a:solidFill>
                                        <a:latin typeface="Cambria Math" panose="02040503050406030204" pitchFamily="18" charset="0"/>
                                      </a:rPr>
                                      <m:t>𝑡</m:t>
                                    </m:r>
                                  </m:sub>
                                </m:sSub>
                              </m:num>
                              <m:den>
                                <m:r>
                                  <a:rPr lang="en-US" sz="1800" i="1">
                                    <a:solidFill>
                                      <a:srgbClr val="B6C8E8"/>
                                    </a:solidFill>
                                    <a:latin typeface="Cambria Math" panose="02040503050406030204" pitchFamily="18" charset="0"/>
                                  </a:rPr>
                                  <m:t>𝑑𝑡</m:t>
                                </m:r>
                              </m:den>
                            </m:f>
                          </m:e>
                        </m:d>
                      </m:e>
                      <m:sup>
                        <m:r>
                          <a:rPr lang="en-US" sz="1800" i="1">
                            <a:solidFill>
                              <a:srgbClr val="B6C8E8"/>
                            </a:solidFill>
                            <a:latin typeface="Cambria Math" panose="02040503050406030204" pitchFamily="18" charset="0"/>
                          </a:rPr>
                          <m:t>2</m:t>
                        </m:r>
                      </m:sup>
                    </m:sSup>
                    <m:r>
                      <a:rPr lang="en-US" sz="1800" i="1">
                        <a:solidFill>
                          <a:srgbClr val="B6C8E8"/>
                        </a:solidFill>
                        <a:latin typeface="Cambria Math" panose="02040503050406030204" pitchFamily="18" charset="0"/>
                      </a:rPr>
                      <m:t>−</m:t>
                    </m:r>
                    <m:sSup>
                      <m:sSupPr>
                        <m:ctrlPr>
                          <a:rPr lang="en-US" sz="1800" i="1">
                            <a:solidFill>
                              <a:srgbClr val="B6C8E8"/>
                            </a:solidFill>
                            <a:latin typeface="Cambria Math" panose="02040503050406030204" pitchFamily="18" charset="0"/>
                          </a:rPr>
                        </m:ctrlPr>
                      </m:sSupPr>
                      <m:e>
                        <m:r>
                          <a:rPr lang="en-US" sz="1800" i="1">
                            <a:solidFill>
                              <a:srgbClr val="B6C8E8"/>
                            </a:solidFill>
                            <a:latin typeface="Cambria Math" panose="02040503050406030204" pitchFamily="18" charset="0"/>
                          </a:rPr>
                          <m:t>𝑐</m:t>
                        </m:r>
                      </m:e>
                      <m:sup>
                        <m:r>
                          <a:rPr lang="en-US" sz="1800" i="1">
                            <a:solidFill>
                              <a:srgbClr val="B6C8E8"/>
                            </a:solidFill>
                            <a:latin typeface="Cambria Math" panose="02040503050406030204" pitchFamily="18" charset="0"/>
                          </a:rPr>
                          <m:t>2</m:t>
                        </m:r>
                      </m:sup>
                    </m:sSup>
                    <m:r>
                      <a:rPr lang="en-US" sz="1800" i="1">
                        <a:solidFill>
                          <a:srgbClr val="B6C8E8"/>
                        </a:solidFill>
                        <a:latin typeface="Cambria Math" panose="02040503050406030204" pitchFamily="18" charset="0"/>
                      </a:rPr>
                      <m:t>𝜙</m:t>
                    </m:r>
                    <m:d>
                      <m:dPr>
                        <m:ctrlPr>
                          <a:rPr lang="en-US" sz="1800" i="1">
                            <a:solidFill>
                              <a:srgbClr val="B6C8E8"/>
                            </a:solidFill>
                            <a:latin typeface="Cambria Math" panose="02040503050406030204" pitchFamily="18" charset="0"/>
                          </a:rPr>
                        </m:ctrlPr>
                      </m:dPr>
                      <m:e>
                        <m:r>
                          <a:rPr lang="en-US" sz="1800" i="1">
                            <a:solidFill>
                              <a:srgbClr val="B6C8E8"/>
                            </a:solidFill>
                            <a:latin typeface="Cambria Math" panose="02040503050406030204" pitchFamily="18" charset="0"/>
                          </a:rPr>
                          <m:t>𝑟</m:t>
                        </m:r>
                      </m:e>
                    </m:d>
                    <m:r>
                      <a:rPr lang="en-US" sz="1800" i="1">
                        <a:solidFill>
                          <a:srgbClr val="B6C8E8"/>
                        </a:solidFill>
                        <a:latin typeface="Cambria Math" panose="02040503050406030204" pitchFamily="18" charset="0"/>
                      </a:rPr>
                      <m:t>=</m:t>
                    </m:r>
                    <m:acc>
                      <m:accPr>
                        <m:chr m:val="̃"/>
                        <m:ctrlPr>
                          <a:rPr lang="en-US" sz="1800" i="1">
                            <a:solidFill>
                              <a:srgbClr val="B6C8E8"/>
                            </a:solidFill>
                            <a:latin typeface="Cambria Math" panose="02040503050406030204" pitchFamily="18" charset="0"/>
                          </a:rPr>
                        </m:ctrlPr>
                      </m:accPr>
                      <m:e>
                        <m:r>
                          <a:rPr lang="en-US" sz="1800" i="1">
                            <a:solidFill>
                              <a:srgbClr val="B6C8E8"/>
                            </a:solidFill>
                            <a:latin typeface="Cambria Math" panose="02040503050406030204" pitchFamily="18" charset="0"/>
                          </a:rPr>
                          <m:t>𝐸</m:t>
                        </m:r>
                      </m:e>
                    </m:acc>
                  </m:oMath>
                </a14:m>
                <a:r>
                  <a:rPr lang="en-US" sz="1800" dirty="0">
                    <a:solidFill>
                      <a:srgbClr val="FFCF47"/>
                    </a:solidFill>
                    <a:latin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(58.1)</a:t>
                </a:r>
              </a:p>
              <a:p>
                <a:pPr marL="0" indent="0">
                  <a:lnSpc>
                    <a:spcPct val="100000"/>
                  </a:lnSpc>
                  <a:spcAft>
                    <a:spcPts val="1000"/>
                  </a:spcAft>
                  <a:buNone/>
                  <a:tabLst>
                    <a:tab pos="3590925" algn="ctr"/>
                    <a:tab pos="7080250" algn="r"/>
                  </a:tabLst>
                </a:pPr>
                <a:r>
                  <a:rPr lang="en-US" sz="1800" dirty="0">
                    <a:latin typeface="Verdana" panose="020B0604030504040204" pitchFamily="34" charset="0"/>
                    <a:ea typeface="Verdana" panose="020B0604030504040204" pitchFamily="34" charset="0"/>
                  </a:rPr>
                  <a:t>   Relativity	</a:t>
                </a:r>
                <a14:m>
                  <m:oMath xmlns:m="http://schemas.openxmlformats.org/officeDocument/2006/math">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𝑑𝑟</m:t>
                                </m:r>
                              </m:num>
                              <m:den>
                                <m:r>
                                  <a:rPr lang="en-US" sz="1800" i="1">
                                    <a:latin typeface="Cambria Math" panose="02040503050406030204" pitchFamily="18" charset="0"/>
                                  </a:rPr>
                                  <m:t>𝑑</m:t>
                                </m:r>
                                <m:r>
                                  <a:rPr lang="en-US" sz="1800" i="1">
                                    <a:latin typeface="Cambria Math" panose="02040503050406030204" pitchFamily="18" charset="0"/>
                                  </a:rPr>
                                  <m:t>𝜏</m:t>
                                </m:r>
                              </m:den>
                            </m:f>
                          </m:e>
                        </m:d>
                      </m:e>
                      <m:sup>
                        <m:r>
                          <a:rPr lang="en-US" sz="1800" i="1">
                            <a:latin typeface="Cambria Math" panose="02040503050406030204" pitchFamily="18" charset="0"/>
                          </a:rPr>
                          <m:t>2</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𝑑</m:t>
                                </m:r>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𝑡</m:t>
                                    </m:r>
                                  </m:sub>
                                </m:sSub>
                              </m:num>
                              <m:den>
                                <m:r>
                                  <a:rPr lang="en-US" sz="1800" i="1">
                                    <a:latin typeface="Cambria Math" panose="02040503050406030204" pitchFamily="18" charset="0"/>
                                  </a:rPr>
                                  <m:t>𝑑𝑡</m:t>
                                </m:r>
                              </m:den>
                            </m:f>
                          </m:e>
                        </m:d>
                      </m:e>
                      <m:sup>
                        <m:r>
                          <a:rPr lang="en-US" sz="1800" i="1">
                            <a:latin typeface="Cambria Math" panose="02040503050406030204" pitchFamily="18" charset="0"/>
                          </a:rPr>
                          <m:t>2</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𝑐</m:t>
                        </m:r>
                      </m:e>
                      <m:sup>
                        <m:r>
                          <a:rPr lang="en-US" sz="1800" i="1">
                            <a:latin typeface="Cambria Math" panose="02040503050406030204" pitchFamily="18" charset="0"/>
                          </a:rPr>
                          <m:t>2</m:t>
                        </m:r>
                      </m:sup>
                    </m:sSup>
                    <m:r>
                      <a:rPr lang="en-US" sz="1800" i="1">
                        <a:latin typeface="Cambria Math" panose="02040503050406030204" pitchFamily="18" charset="0"/>
                      </a:rPr>
                      <m:t>𝜙</m:t>
                    </m:r>
                    <m:d>
                      <m:dPr>
                        <m:ctrlPr>
                          <a:rPr lang="en-US" sz="1800" i="1">
                            <a:latin typeface="Cambria Math" panose="02040503050406030204" pitchFamily="18" charset="0"/>
                          </a:rPr>
                        </m:ctrlPr>
                      </m:dPr>
                      <m:e>
                        <m:r>
                          <a:rPr lang="en-US" sz="1800" i="1">
                            <a:latin typeface="Cambria Math" panose="02040503050406030204" pitchFamily="18" charset="0"/>
                          </a:rPr>
                          <m:t>𝑟</m:t>
                        </m:r>
                      </m:e>
                    </m:d>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𝐸</m:t>
                        </m:r>
                      </m:e>
                    </m:acc>
                  </m:oMath>
                </a14:m>
                <a:r>
                  <a:rPr lang="en-US" sz="1800" dirty="0">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(58.2)</a:t>
                </a: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185474" y="217950"/>
                <a:ext cx="7286086" cy="6525750"/>
              </a:xfrm>
              <a:blipFill>
                <a:blip r:embed="rId2"/>
                <a:stretch>
                  <a:fillRect l="-753" t="-561" r="-335"/>
                </a:stretch>
              </a:blipFill>
            </p:spPr>
            <p:txBody>
              <a:bodyPr/>
              <a:lstStyle/>
              <a:p>
                <a:r>
                  <a:rPr lang="he-IL">
                    <a:noFill/>
                  </a:rPr>
                  <a:t> </a:t>
                </a:r>
              </a:p>
            </p:txBody>
          </p:sp>
        </mc:Fallback>
      </mc:AlternateContent>
      <p:pic>
        <p:nvPicPr>
          <p:cNvPr id="11" name="תמונה 10">
            <a:extLst>
              <a:ext uri="{FF2B5EF4-FFF2-40B4-BE49-F238E27FC236}">
                <a16:creationId xmlns:a16="http://schemas.microsoft.com/office/drawing/2014/main" id="{E678FCD2-53E5-47D0-A196-C78EA5DDE915}"/>
              </a:ext>
            </a:extLst>
          </p:cNvPr>
          <p:cNvPicPr>
            <a:picLocks noChangeAspect="1"/>
          </p:cNvPicPr>
          <p:nvPr/>
        </p:nvPicPr>
        <p:blipFill rotWithShape="1">
          <a:blip r:embed="rId3">
            <a:extLst>
              <a:ext uri="{28A0092B-C50C-407E-A947-70E740481C1C}">
                <a14:useLocalDpi xmlns:a14="http://schemas.microsoft.com/office/drawing/2010/main" val="0"/>
              </a:ext>
            </a:extLst>
          </a:blip>
          <a:srcRect t="10953" b="76345"/>
          <a:stretch/>
        </p:blipFill>
        <p:spPr>
          <a:xfrm rot="5400000">
            <a:off x="8468794" y="3149765"/>
            <a:ext cx="6859768" cy="580515"/>
          </a:xfrm>
          <a:prstGeom prst="rect">
            <a:avLst/>
          </a:prstGeom>
        </p:spPr>
      </p:pic>
      <p:sp>
        <p:nvSpPr>
          <p:cNvPr id="6" name="מציין מיקום של מספר שקופית 5">
            <a:extLst>
              <a:ext uri="{FF2B5EF4-FFF2-40B4-BE49-F238E27FC236}">
                <a16:creationId xmlns:a16="http://schemas.microsoft.com/office/drawing/2014/main" id="{0835EF9E-9FC9-413A-9FF1-65A7CCFD21CB}"/>
              </a:ext>
            </a:extLst>
          </p:cNvPr>
          <p:cNvSpPr>
            <a:spLocks noGrp="1"/>
          </p:cNvSpPr>
          <p:nvPr>
            <p:ph type="sldNum" sz="quarter" idx="12"/>
          </p:nvPr>
        </p:nvSpPr>
        <p:spPr/>
        <p:txBody>
          <a:bodyPr/>
          <a:lstStyle/>
          <a:p>
            <a:fld id="{A87A4B64-AD93-4496-8E8A-37D6101AAA0C}" type="slidenum">
              <a:rPr lang="en-US" smtClean="0"/>
              <a:t>25</a:t>
            </a:fld>
            <a:endParaRPr lang="en-US"/>
          </a:p>
        </p:txBody>
      </p:sp>
    </p:spTree>
    <p:extLst>
      <p:ext uri="{BB962C8B-B14F-4D97-AF65-F5344CB8AC3E}">
        <p14:creationId xmlns:p14="http://schemas.microsoft.com/office/powerpoint/2010/main" val="28454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1C84C9FD-7B34-4A1D-B9EB-0DF2E2B7C2DF}"/>
              </a:ext>
            </a:extLst>
          </p:cNvPr>
          <p:cNvSpPr>
            <a:spLocks noGrp="1"/>
          </p:cNvSpPr>
          <p:nvPr>
            <p:ph type="title"/>
          </p:nvPr>
        </p:nvSpPr>
        <p:spPr>
          <a:xfrm>
            <a:off x="457199" y="2555291"/>
            <a:ext cx="7419394" cy="2992576"/>
          </a:xfrm>
        </p:spPr>
        <p:txBody>
          <a:bodyPr vert="horz" lIns="91440" tIns="45720" rIns="91440" bIns="45720" rtlCol="0" anchor="t">
            <a:normAutofit/>
          </a:bodyPr>
          <a:lstStyle/>
          <a:p>
            <a:r>
              <a:rPr lang="en-US" sz="4800" b="1" spc="300" dirty="0">
                <a:ln w="0"/>
                <a:effectLst>
                  <a:outerShdw blurRad="38100" dist="19050" dir="2700000" algn="tl" rotWithShape="0">
                    <a:schemeClr val="dk1">
                      <a:alpha val="40000"/>
                    </a:schemeClr>
                  </a:outerShdw>
                </a:effectLst>
              </a:rPr>
              <a:t>APPENDIX</a:t>
            </a:r>
          </a:p>
        </p:txBody>
      </p:sp>
      <p:pic>
        <p:nvPicPr>
          <p:cNvPr id="4" name="תמונה 3" descr="תמונה שמכילה טקסט&#10;&#10;התיאור נוצר באופן אוטומטי">
            <a:extLst>
              <a:ext uri="{FF2B5EF4-FFF2-40B4-BE49-F238E27FC236}">
                <a16:creationId xmlns:a16="http://schemas.microsoft.com/office/drawing/2014/main" id="{B046B3B5-DB69-4F08-AC30-FD2AB00926FF}"/>
              </a:ext>
            </a:extLst>
          </p:cNvPr>
          <p:cNvPicPr>
            <a:picLocks noChangeAspect="1"/>
          </p:cNvPicPr>
          <p:nvPr/>
        </p:nvPicPr>
        <p:blipFill rotWithShape="1">
          <a:blip r:embed="rId2">
            <a:extLst>
              <a:ext uri="{28A0092B-C50C-407E-A947-70E740481C1C}">
                <a14:useLocalDpi xmlns:a14="http://schemas.microsoft.com/office/drawing/2010/main" val="0"/>
              </a:ext>
            </a:extLst>
          </a:blip>
          <a:srcRect l="28409" t="6" r="31935" b="-6"/>
          <a:stretch/>
        </p:blipFill>
        <p:spPr>
          <a:xfrm>
            <a:off x="8114528" y="-4"/>
            <a:ext cx="4077029" cy="6858003"/>
          </a:xfrm>
          <a:prstGeom prst="rect">
            <a:avLst/>
          </a:prstGeom>
        </p:spPr>
      </p:pic>
    </p:spTree>
    <p:extLst>
      <p:ext uri="{BB962C8B-B14F-4D97-AF65-F5344CB8AC3E}">
        <p14:creationId xmlns:p14="http://schemas.microsoft.com/office/powerpoint/2010/main" val="36840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3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5" y="951632"/>
            <a:ext cx="3456878" cy="2964140"/>
          </a:xfrm>
        </p:spPr>
        <p:txBody>
          <a:bodyPr anchor="b">
            <a:normAutofit/>
          </a:bodyPr>
          <a:lstStyle/>
          <a:p>
            <a: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t>GEODESIC MOTION ON THE GLOBE</a:t>
            </a:r>
            <a:endParaRPr lang="en-US" sz="28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p:pic>
        <p:nvPicPr>
          <p:cNvPr id="13" name="תמונה 12" descr="תמונה שמכילה טקסט&#10;&#10;התיאור נוצר באופן אוטומטי">
            <a:extLst>
              <a:ext uri="{FF2B5EF4-FFF2-40B4-BE49-F238E27FC236}">
                <a16:creationId xmlns:a16="http://schemas.microsoft.com/office/drawing/2014/main" id="{E9F7C7B6-A358-4343-8FFF-96645AE50808}"/>
              </a:ext>
            </a:extLst>
          </p:cNvPr>
          <p:cNvPicPr>
            <a:picLocks noChangeAspect="1"/>
          </p:cNvPicPr>
          <p:nvPr/>
        </p:nvPicPr>
        <p:blipFill rotWithShape="1">
          <a:blip r:embed="rId2">
            <a:extLst>
              <a:ext uri="{28A0092B-C50C-407E-A947-70E740481C1C}">
                <a14:useLocalDpi xmlns:a14="http://schemas.microsoft.com/office/drawing/2010/main" val="0"/>
              </a:ext>
            </a:extLst>
          </a:blip>
          <a:srcRect l="62116" t="6" r="31935" b="-6"/>
          <a:stretch/>
        </p:blipFill>
        <p:spPr>
          <a:xfrm>
            <a:off x="11574966" y="0"/>
            <a:ext cx="611594" cy="6858003"/>
          </a:xfrm>
          <a:prstGeom prst="rect">
            <a:avLst/>
          </a:prstGeom>
        </p:spPr>
      </p:pic>
      <p:sp>
        <p:nvSpPr>
          <p:cNvPr id="6" name="מלבן 5">
            <a:extLst>
              <a:ext uri="{FF2B5EF4-FFF2-40B4-BE49-F238E27FC236}">
                <a16:creationId xmlns:a16="http://schemas.microsoft.com/office/drawing/2014/main" id="{892663BE-BD0C-4EA1-9A39-E5ADE334C243}"/>
              </a:ext>
            </a:extLst>
          </p:cNvPr>
          <p:cNvSpPr/>
          <p:nvPr/>
        </p:nvSpPr>
        <p:spPr>
          <a:xfrm>
            <a:off x="4243577" y="403988"/>
            <a:ext cx="7125629" cy="6720173"/>
          </a:xfrm>
          <a:prstGeom prst="rect">
            <a:avLst/>
          </a:prstGeom>
        </p:spPr>
        <p:txBody>
          <a:bodyPr wrap="square">
            <a:spAutoFit/>
          </a:bodyPr>
          <a:lstStyle/>
          <a:p>
            <a:pPr marL="285750" indent="-285750">
              <a:lnSpc>
                <a:spcPct val="150000"/>
              </a:lnSpc>
              <a:spcBef>
                <a:spcPts val="1000"/>
              </a:spcBef>
              <a:spcAft>
                <a:spcPts val="1000"/>
              </a:spcAft>
              <a:buFont typeface="Arial" panose="020B0604020202020204" pitchFamily="34" charset="0"/>
              <a:buChar char="•"/>
            </a:pPr>
            <a:r>
              <a:rPr lang="en-US" b="1" i="1" dirty="0">
                <a:latin typeface="Verdana" panose="020B0604030504040204" pitchFamily="34" charset="0"/>
                <a:ea typeface="Verdana" panose="020B0604030504040204" pitchFamily="34" charset="0"/>
                <a:cs typeface="Verdana" panose="020B0604030504040204" pitchFamily="34" charset="0"/>
              </a:rPr>
              <a:t>Geodesic</a:t>
            </a:r>
            <a:r>
              <a:rPr lang="en-US" dirty="0">
                <a:latin typeface="Verdana" panose="020B0604030504040204" pitchFamily="34" charset="0"/>
                <a:ea typeface="Verdana" panose="020B0604030504040204" pitchFamily="34" charset="0"/>
                <a:cs typeface="Verdana" panose="020B0604030504040204" pitchFamily="34" charset="0"/>
              </a:rPr>
              <a:t> - The shortest path between two points in curved space time.</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If the distance between two close points is defined by a metric, then the distance of the path is defined by integrating the metric.</a:t>
            </a:r>
          </a:p>
          <a:p>
            <a:pPr marL="285750" indent="-285750">
              <a:lnSpc>
                <a:spcPct val="150000"/>
              </a:lnSpc>
              <a:spcBef>
                <a:spcPts val="1000"/>
              </a:spcBef>
              <a:spcAft>
                <a:spcPts val="1000"/>
              </a:spcAft>
              <a:buFont typeface="Arial" panose="020B0604020202020204" pitchFamily="34" charset="0"/>
              <a:buChar char="•"/>
            </a:pPr>
            <a:r>
              <a:rPr lang="en-US" b="1" i="1" dirty="0">
                <a:latin typeface="Verdana" panose="020B0604030504040204" pitchFamily="34" charset="0"/>
                <a:ea typeface="Verdana" panose="020B0604030504040204" pitchFamily="34" charset="0"/>
                <a:cs typeface="Verdana" panose="020B0604030504040204" pitchFamily="34" charset="0"/>
              </a:rPr>
              <a:t>Retarded time </a:t>
            </a:r>
            <a:r>
              <a:rPr lang="aa-ET" dirty="0">
                <a:latin typeface="Verdana" panose="020B0604030504040204" pitchFamily="34" charset="0"/>
                <a:ea typeface="Verdana" panose="020B0604030504040204" pitchFamily="34" charset="0"/>
                <a:cs typeface="Verdana" panose="020B0604030504040204" pitchFamily="34" charset="0"/>
              </a:rPr>
              <a:t>–</a:t>
            </a:r>
            <a:r>
              <a:rPr lang="en-US" dirty="0">
                <a:latin typeface="Verdana" panose="020B0604030504040204" pitchFamily="34" charset="0"/>
                <a:ea typeface="Verdana" panose="020B0604030504040204" pitchFamily="34" charset="0"/>
                <a:cs typeface="Verdana" panose="020B0604030504040204" pitchFamily="34" charset="0"/>
              </a:rPr>
              <a:t> the radiation emitted at the retarded time is observed now by the observer.</a:t>
            </a:r>
          </a:p>
          <a:p>
            <a:pPr marL="285750" indent="-285750">
              <a:lnSpc>
                <a:spcPct val="150000"/>
              </a:lnSpc>
              <a:spcBef>
                <a:spcPts val="1000"/>
              </a:spcBef>
              <a:spcAft>
                <a:spcPts val="1000"/>
              </a:spcAft>
              <a:buFont typeface="Arial" panose="020B0604020202020204" pitchFamily="34" charset="0"/>
              <a:buChar char="•"/>
            </a:pPr>
            <a:r>
              <a:rPr lang="en-US" b="1" i="1" dirty="0">
                <a:latin typeface="Verdana" panose="020B0604030504040204" pitchFamily="34" charset="0"/>
                <a:ea typeface="Verdana" panose="020B0604030504040204" pitchFamily="34" charset="0"/>
                <a:cs typeface="Verdana" panose="020B0604030504040204" pitchFamily="34" charset="0"/>
              </a:rPr>
              <a:t>Airplane route </a:t>
            </a:r>
          </a:p>
          <a:p>
            <a:pPr marL="285750" indent="-285750">
              <a:lnSpc>
                <a:spcPct val="150000"/>
              </a:lnSpc>
              <a:spcBef>
                <a:spcPts val="1000"/>
              </a:spcBef>
              <a:spcAft>
                <a:spcPts val="1000"/>
              </a:spcAft>
              <a:buFont typeface="Arial" panose="020B0604020202020204" pitchFamily="34" charset="0"/>
              <a:buChar char="•"/>
            </a:pPr>
            <a:r>
              <a:rPr lang="en-US" b="1" i="1" dirty="0">
                <a:latin typeface="Verdana" panose="020B0604030504040204" pitchFamily="34" charset="0"/>
                <a:ea typeface="Verdana" panose="020B0604030504040204" pitchFamily="34" charset="0"/>
                <a:cs typeface="Verdana" panose="020B0604030504040204" pitchFamily="34" charset="0"/>
              </a:rPr>
              <a:t>Constant velocity</a:t>
            </a:r>
          </a:p>
          <a:p>
            <a:pPr marL="285750" indent="-285750">
              <a:lnSpc>
                <a:spcPct val="150000"/>
              </a:lnSpc>
              <a:spcBef>
                <a:spcPts val="1000"/>
              </a:spcBef>
              <a:spcAft>
                <a:spcPts val="1000"/>
              </a:spcAft>
              <a:buFont typeface="Arial" panose="020B0604020202020204" pitchFamily="34" charset="0"/>
              <a:buChar char="•"/>
            </a:pPr>
            <a:r>
              <a:rPr lang="en-US" b="1" i="1" dirty="0">
                <a:latin typeface="Verdana" panose="020B0604030504040204" pitchFamily="34" charset="0"/>
                <a:ea typeface="Verdana" panose="020B0604030504040204" pitchFamily="34" charset="0"/>
                <a:cs typeface="Verdana" panose="020B0604030504040204" pitchFamily="34" charset="0"/>
              </a:rPr>
              <a:t>Map and metric </a:t>
            </a:r>
            <a:r>
              <a:rPr lang="en-US" dirty="0">
                <a:latin typeface="Verdana" panose="020B0604030504040204" pitchFamily="34" charset="0"/>
                <a:ea typeface="Verdana" panose="020B0604030504040204" pitchFamily="34" charset="0"/>
                <a:cs typeface="Verdana" panose="020B0604030504040204" pitchFamily="34" charset="0"/>
              </a:rPr>
              <a:t>- the way of translating space increments from the map to the corresponding increments in space</a:t>
            </a:r>
          </a:p>
          <a:p>
            <a:pPr marL="285750" indent="-285750">
              <a:lnSpc>
                <a:spcPct val="150000"/>
              </a:lnSpc>
              <a:spcBef>
                <a:spcPts val="1000"/>
              </a:spcBef>
              <a:spcAft>
                <a:spcPts val="1000"/>
              </a:spcAft>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7" name="Picture 3">
            <a:extLst>
              <a:ext uri="{FF2B5EF4-FFF2-40B4-BE49-F238E27FC236}">
                <a16:creationId xmlns:a16="http://schemas.microsoft.com/office/drawing/2014/main" id="{E27E201E-43FE-469E-B917-060309414D14}"/>
              </a:ext>
            </a:extLst>
          </p:cNvPr>
          <p:cNvPicPr>
            <a:picLocks noChangeAspect="1"/>
          </p:cNvPicPr>
          <p:nvPr/>
        </p:nvPicPr>
        <p:blipFill rotWithShape="1">
          <a:blip r:embed="rId3"/>
          <a:srcRect l="11174" t="29562" r="12629" b="31823"/>
          <a:stretch/>
        </p:blipFill>
        <p:spPr>
          <a:xfrm>
            <a:off x="3048" y="4679390"/>
            <a:ext cx="4034778" cy="2178604"/>
          </a:xfrm>
          <a:prstGeom prst="rect">
            <a:avLst/>
          </a:prstGeom>
        </p:spPr>
      </p:pic>
      <p:sp>
        <p:nvSpPr>
          <p:cNvPr id="15" name="מציין מיקום של מספר שקופית 14">
            <a:extLst>
              <a:ext uri="{FF2B5EF4-FFF2-40B4-BE49-F238E27FC236}">
                <a16:creationId xmlns:a16="http://schemas.microsoft.com/office/drawing/2014/main" id="{28F23B4F-7BF0-4138-B091-B7D98BC74EF0}"/>
              </a:ext>
            </a:extLst>
          </p:cNvPr>
          <p:cNvSpPr>
            <a:spLocks noGrp="1"/>
          </p:cNvSpPr>
          <p:nvPr>
            <p:ph type="sldNum" sz="quarter" idx="12"/>
          </p:nvPr>
        </p:nvSpPr>
        <p:spPr/>
        <p:txBody>
          <a:bodyPr/>
          <a:lstStyle/>
          <a:p>
            <a:fld id="{A87A4B64-AD93-4496-8E8A-37D6101AAA0C}" type="slidenum">
              <a:rPr lang="en-US" smtClean="0"/>
              <a:t>27</a:t>
            </a:fld>
            <a:endParaRPr lang="en-US"/>
          </a:p>
        </p:txBody>
      </p:sp>
    </p:spTree>
    <p:extLst>
      <p:ext uri="{BB962C8B-B14F-4D97-AF65-F5344CB8AC3E}">
        <p14:creationId xmlns:p14="http://schemas.microsoft.com/office/powerpoint/2010/main" val="13949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5" y="951632"/>
            <a:ext cx="3456878" cy="2964140"/>
          </a:xfrm>
        </p:spPr>
        <p:txBody>
          <a:bodyPr anchor="b">
            <a:normAutofit/>
          </a:bodyPr>
          <a:lstStyle/>
          <a:p>
            <a: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t>LOCAL BASIS IN BIPOLAR COORDINATES</a:t>
            </a:r>
            <a:endParaRPr lang="en-US" sz="28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p:pic>
        <p:nvPicPr>
          <p:cNvPr id="13" name="תמונה 12" descr="תמונה שמכילה טקסט&#10;&#10;התיאור נוצר באופן אוטומטי">
            <a:extLst>
              <a:ext uri="{FF2B5EF4-FFF2-40B4-BE49-F238E27FC236}">
                <a16:creationId xmlns:a16="http://schemas.microsoft.com/office/drawing/2014/main" id="{E9F7C7B6-A358-4343-8FFF-96645AE50808}"/>
              </a:ext>
            </a:extLst>
          </p:cNvPr>
          <p:cNvPicPr>
            <a:picLocks noChangeAspect="1"/>
          </p:cNvPicPr>
          <p:nvPr/>
        </p:nvPicPr>
        <p:blipFill rotWithShape="1">
          <a:blip r:embed="rId2">
            <a:extLst>
              <a:ext uri="{28A0092B-C50C-407E-A947-70E740481C1C}">
                <a14:useLocalDpi xmlns:a14="http://schemas.microsoft.com/office/drawing/2010/main" val="0"/>
              </a:ext>
            </a:extLst>
          </a:blip>
          <a:srcRect l="62116" t="6" r="31935" b="-6"/>
          <a:stretch/>
        </p:blipFill>
        <p:spPr>
          <a:xfrm>
            <a:off x="11574966" y="0"/>
            <a:ext cx="611594" cy="6858003"/>
          </a:xfrm>
          <a:prstGeom prst="rect">
            <a:avLst/>
          </a:prstGeom>
        </p:spPr>
      </p:pic>
      <mc:AlternateContent xmlns:mc="http://schemas.openxmlformats.org/markup-compatibility/2006" xmlns:a14="http://schemas.microsoft.com/office/drawing/2010/main">
        <mc:Choice Requires="a14">
          <p:sp>
            <p:nvSpPr>
              <p:cNvPr id="6" name="מלבן 5">
                <a:extLst>
                  <a:ext uri="{FF2B5EF4-FFF2-40B4-BE49-F238E27FC236}">
                    <a16:creationId xmlns:a16="http://schemas.microsoft.com/office/drawing/2014/main" id="{892663BE-BD0C-4EA1-9A39-E5ADE334C243}"/>
                  </a:ext>
                </a:extLst>
              </p:cNvPr>
              <p:cNvSpPr/>
              <p:nvPr/>
            </p:nvSpPr>
            <p:spPr>
              <a:xfrm>
                <a:off x="4243577" y="237108"/>
                <a:ext cx="7125629" cy="5139484"/>
              </a:xfrm>
              <a:prstGeom prst="rect">
                <a:avLst/>
              </a:prstGeom>
            </p:spPr>
            <p:txBody>
              <a:bodyPr wrap="square">
                <a:spAutoFit/>
              </a:bodyPr>
              <a:lstStyle/>
              <a:p>
                <a:pPr marL="714375">
                  <a:lnSpc>
                    <a:spcPct val="150000"/>
                  </a:lnSpc>
                  <a:spcBef>
                    <a:spcPts val="1200"/>
                  </a:spcBef>
                  <a:spcAft>
                    <a:spcPts val="1000"/>
                  </a:spcAft>
                  <a:tabLst>
                    <a:tab pos="3411538" algn="ctr"/>
                    <a:tab pos="5832475" algn="r"/>
                  </a:tabLst>
                </a:pPr>
                <a14:m>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dim</m:t>
                        </m:r>
                      </m:fName>
                      <m:e>
                        <m:r>
                          <a:rPr lang="en-US" i="1">
                            <a:latin typeface="Cambria Math" panose="02040503050406030204" pitchFamily="18" charset="0"/>
                          </a:rPr>
                          <m:t>𝑀</m:t>
                        </m:r>
                      </m:e>
                    </m:func>
                    <m:r>
                      <a:rPr lang="en-US" i="1">
                        <a:latin typeface="Cambria Math" panose="02040503050406030204" pitchFamily="18" charset="0"/>
                      </a:rPr>
                      <m:t>=</m:t>
                    </m:r>
                    <m:r>
                      <a:rPr lang="en-US" i="1">
                        <a:latin typeface="Cambria Math" panose="02040503050406030204" pitchFamily="18" charset="0"/>
                      </a:rPr>
                      <m:t>4</m:t>
                    </m:r>
                    <m:r>
                      <a:rPr lang="en-US" b="1" i="1" smtClean="0">
                        <a:latin typeface="Cambria Math" panose="02040503050406030204" pitchFamily="18" charset="0"/>
                      </a:rPr>
                      <m:t>,</m:t>
                    </m:r>
                  </m:oMath>
                </a14:m>
                <a:r>
                  <a:rPr lang="pt-BR" b="1"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pt-BR" sz="2000" b="1" i="1" dirty="0" smtClean="0">
                        <a:solidFill>
                          <a:schemeClr val="accent4">
                            <a:lumMod val="40000"/>
                            <a:lumOff val="60000"/>
                          </a:schemeClr>
                        </a:solidFill>
                        <a:latin typeface="Cambria Math" panose="02040503050406030204" pitchFamily="18" charset="0"/>
                        <a:ea typeface="Verdana" panose="020B0604030504040204" pitchFamily="34" charset="0"/>
                        <a:cs typeface="Verdana" panose="020B0604030504040204" pitchFamily="34" charset="0"/>
                      </a:rPr>
                      <m:t>𝟒</m:t>
                    </m:r>
                    <m:r>
                      <a:rPr lang="pt-BR" sz="2000" b="1" i="1" dirty="0" smtClean="0">
                        <a:solidFill>
                          <a:schemeClr val="accent4">
                            <a:lumMod val="40000"/>
                            <a:lumOff val="60000"/>
                          </a:schemeClr>
                        </a:solidFill>
                        <a:latin typeface="Cambria Math" panose="02040503050406030204" pitchFamily="18" charset="0"/>
                        <a:ea typeface="Verdana" panose="020B0604030504040204" pitchFamily="34" charset="0"/>
                        <a:cs typeface="Verdana" panose="020B0604030504040204" pitchFamily="34" charset="0"/>
                      </a:rPr>
                      <m:t>=</m:t>
                    </m:r>
                    <m:r>
                      <a:rPr lang="pt-BR" sz="2000" b="1" i="1" dirty="0" smtClean="0">
                        <a:solidFill>
                          <a:schemeClr val="accent4">
                            <a:lumMod val="40000"/>
                            <a:lumOff val="60000"/>
                          </a:schemeClr>
                        </a:solidFill>
                        <a:latin typeface="Cambria Math" panose="02040503050406030204" pitchFamily="18" charset="0"/>
                        <a:ea typeface="Verdana" panose="020B0604030504040204" pitchFamily="34" charset="0"/>
                        <a:cs typeface="Verdana" panose="020B0604030504040204" pitchFamily="34" charset="0"/>
                      </a:rPr>
                      <m:t>𝟐</m:t>
                    </m:r>
                    <m:r>
                      <a:rPr lang="pt-BR" sz="2000" b="1" i="1" dirty="0" smtClean="0">
                        <a:solidFill>
                          <a:schemeClr val="accent4">
                            <a:lumMod val="40000"/>
                            <a:lumOff val="60000"/>
                          </a:schemeClr>
                        </a:solidFill>
                        <a:latin typeface="Cambria Math" panose="02040503050406030204" pitchFamily="18" charset="0"/>
                        <a:ea typeface="Verdana" panose="020B0604030504040204" pitchFamily="34" charset="0"/>
                        <a:cs typeface="Verdana" panose="020B0604030504040204" pitchFamily="34" charset="0"/>
                      </a:rPr>
                      <m:t>+</m:t>
                    </m:r>
                    <m:r>
                      <a:rPr lang="pt-BR" sz="2000" b="1" i="1" dirty="0" smtClean="0">
                        <a:solidFill>
                          <a:schemeClr val="accent4">
                            <a:lumMod val="40000"/>
                            <a:lumOff val="60000"/>
                          </a:schemeClr>
                        </a:solidFill>
                        <a:latin typeface="Cambria Math" panose="02040503050406030204" pitchFamily="18" charset="0"/>
                        <a:ea typeface="Verdana" panose="020B0604030504040204" pitchFamily="34" charset="0"/>
                        <a:cs typeface="Verdana" panose="020B0604030504040204" pitchFamily="34" charset="0"/>
                      </a:rPr>
                      <m:t>𝟐</m:t>
                    </m:r>
                  </m:oMath>
                </a14:m>
                <a:r>
                  <a:rPr lang="pt-BR" b="1"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Decompose:</a:t>
                </a:r>
                <a:endParaRPr lang="en-US" i="1" dirty="0">
                  <a:latin typeface="Verdana" panose="020B0604030504040204" pitchFamily="34" charset="0"/>
                  <a:ea typeface="Verdana" panose="020B0604030504040204" pitchFamily="34" charset="0"/>
                  <a:cs typeface="Verdana" panose="020B0604030504040204" pitchFamily="34" charset="0"/>
                </a:endParaRPr>
              </a:p>
              <a:p>
                <a:pPr>
                  <a:lnSpc>
                    <a:spcPct val="150000"/>
                  </a:lnSpc>
                  <a:spcBef>
                    <a:spcPts val="1200"/>
                  </a:spcBef>
                  <a:spcAft>
                    <a:spcPts val="1000"/>
                  </a:spcAft>
                  <a:tabLst>
                    <a:tab pos="3411538" algn="ctr"/>
                    <a:tab pos="5832475" algn="r"/>
                  </a:tabLs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oMath>
                  </m:oMathPara>
                </a14:m>
                <a:endParaRPr lang="en-US" sz="2000" i="1" dirty="0">
                  <a:latin typeface="Cambria Math" panose="02040503050406030204" pitchFamily="18" charset="0"/>
                </a:endParaRPr>
              </a:p>
              <a:p>
                <a:pPr algn="ctr">
                  <a:spcBef>
                    <a:spcPts val="1000"/>
                  </a:spcBef>
                  <a:spcAft>
                    <a:spcPts val="10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0</m:t>
                          </m:r>
                        </m:sub>
                      </m:sSub>
                      <m:r>
                        <a:rPr lang="en-US" sz="2000" i="1">
                          <a:latin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Π</m:t>
                      </m:r>
                      <m:d>
                        <m:dPr>
                          <m:ctrlPr>
                            <a:rPr lang="en-US" sz="2000" i="1">
                              <a:latin typeface="Cambria Math" panose="02040503050406030204" pitchFamily="18" charset="0"/>
                              <a:ea typeface="Cambria Math" panose="02040503050406030204" pitchFamily="18" charset="0"/>
                            </a:rPr>
                          </m:ctrlPr>
                        </m:dPr>
                        <m:e>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𝒆</m:t>
                              </m:r>
                            </m:e>
                            <m:sub>
                              <m:r>
                                <a:rPr lang="en-US" sz="2000" i="1">
                                  <a:latin typeface="Cambria Math" panose="02040503050406030204" pitchFamily="18" charset="0"/>
                                  <a:ea typeface="Cambria Math" panose="02040503050406030204" pitchFamily="18" charset="0"/>
                                </a:rPr>
                                <m:t>0</m:t>
                              </m:r>
                            </m:sub>
                          </m:sSub>
                          <m:r>
                            <a:rPr lang="en-US" sz="2000" b="1" i="1">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𝒆</m:t>
                              </m:r>
                            </m:e>
                            <m:sub>
                              <m:r>
                                <a:rPr lang="en-US" sz="2000" i="1">
                                  <a:latin typeface="Cambria Math" panose="02040503050406030204" pitchFamily="18" charset="0"/>
                                  <a:ea typeface="Cambria Math" panose="02040503050406030204" pitchFamily="18" charset="0"/>
                                </a:rPr>
                                <m:t>3</m:t>
                              </m:r>
                            </m:sub>
                          </m:sSub>
                        </m:e>
                      </m:d>
                      <m:r>
                        <a:rPr lang="en-US" sz="2000" b="1" i="0"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r>
                        <a:rPr lang="en-US" sz="2000" i="1">
                          <a:latin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Π</m:t>
                      </m:r>
                      <m:d>
                        <m:dPr>
                          <m:ctrlPr>
                            <a:rPr lang="en-US" sz="2000" i="1">
                              <a:latin typeface="Cambria Math" panose="02040503050406030204" pitchFamily="18" charset="0"/>
                              <a:ea typeface="Cambria Math" panose="02040503050406030204" pitchFamily="18" charset="0"/>
                            </a:rPr>
                          </m:ctrlPr>
                        </m:dPr>
                        <m:e>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𝒆</m:t>
                              </m:r>
                            </m:e>
                            <m:sub>
                              <m:r>
                                <a:rPr lang="en-US" sz="2000" i="1">
                                  <a:latin typeface="Cambria Math" panose="02040503050406030204" pitchFamily="18" charset="0"/>
                                  <a:ea typeface="Cambria Math" panose="02040503050406030204" pitchFamily="18" charset="0"/>
                                </a:rPr>
                                <m:t>1</m:t>
                              </m:r>
                            </m:sub>
                          </m:sSub>
                          <m:r>
                            <a:rPr lang="en-US" sz="2000" b="1" i="1">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𝒆</m:t>
                              </m:r>
                            </m:e>
                            <m:sub>
                              <m:r>
                                <a:rPr lang="en-US" sz="2000" i="1">
                                  <a:latin typeface="Cambria Math" panose="02040503050406030204" pitchFamily="18" charset="0"/>
                                  <a:ea typeface="Cambria Math" panose="02040503050406030204" pitchFamily="18" charset="0"/>
                                </a:rPr>
                                <m:t>2</m:t>
                              </m:r>
                            </m:sub>
                          </m:sSub>
                        </m:e>
                      </m:d>
                    </m:oMath>
                  </m:oMathPara>
                </a14:m>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000"/>
                  </a:spcBef>
                  <a:spcAft>
                    <a:spcPts val="1000"/>
                  </a:spcAft>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Bipolar (BP) coordinates </a:t>
                </a:r>
                <a14:m>
                  <m:oMath xmlns:m="http://schemas.openxmlformats.org/officeDocument/2006/math">
                    <m:r>
                      <a:rPr lang="pt-BR" i="1" dirty="0">
                        <a:latin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pt-BR" i="1" dirty="0">
                            <a:latin typeface="Cambria Math" panose="02040503050406030204" pitchFamily="18" charset="0"/>
                            <a:ea typeface="Cambria Math" panose="02040503050406030204" pitchFamily="18" charset="0"/>
                          </a:rPr>
                          <m:t>𝜌</m:t>
                        </m:r>
                      </m:e>
                      <m:sup>
                        <m:r>
                          <a:rPr lang="pt-BR" i="1" dirty="0">
                            <a:latin typeface="Cambria Math" panose="02040503050406030204" pitchFamily="18" charset="0"/>
                          </a:rPr>
                          <m:t>0</m:t>
                        </m:r>
                      </m:sup>
                    </m:sSup>
                    <m:r>
                      <a:rPr lang="pt-BR" i="1" dirty="0">
                        <a:latin typeface="Cambria Math" panose="02040503050406030204" pitchFamily="18" charset="0"/>
                      </a:rPr>
                      <m:t>, </m:t>
                    </m:r>
                    <m:sSup>
                      <m:sSupPr>
                        <m:ctrlPr>
                          <a:rPr lang="en-US" i="1" dirty="0">
                            <a:latin typeface="Cambria Math" panose="02040503050406030204" pitchFamily="18" charset="0"/>
                            <a:ea typeface="Cambria Math" panose="02040503050406030204" pitchFamily="18" charset="0"/>
                          </a:rPr>
                        </m:ctrlPr>
                      </m:sSupPr>
                      <m:e>
                        <m:r>
                          <a:rPr lang="pt-BR" i="1" dirty="0">
                            <a:latin typeface="Cambria Math" panose="02040503050406030204" pitchFamily="18" charset="0"/>
                            <a:ea typeface="Cambria Math" panose="02040503050406030204" pitchFamily="18" charset="0"/>
                          </a:rPr>
                          <m:t>𝜌</m:t>
                        </m:r>
                      </m:e>
                      <m:sup>
                        <m:r>
                          <a:rPr lang="pt-BR" i="1" dirty="0">
                            <a:latin typeface="Cambria Math" panose="02040503050406030204" pitchFamily="18" charset="0"/>
                          </a:rPr>
                          <m:t>1</m:t>
                        </m:r>
                      </m:sup>
                    </m:sSup>
                    <m:r>
                      <a:rPr lang="pt-BR" i="1" dirty="0">
                        <a:latin typeface="Cambria Math" panose="02040503050406030204" pitchFamily="18" charset="0"/>
                      </a:rPr>
                      <m:t>, </m:t>
                    </m:r>
                    <m:r>
                      <a:rPr lang="pt-BR" i="1" dirty="0">
                        <a:latin typeface="Cambria Math" panose="02040503050406030204" pitchFamily="18" charset="0"/>
                        <a:ea typeface="Cambria Math" panose="02040503050406030204" pitchFamily="18" charset="0"/>
                      </a:rPr>
                      <m:t>𝜑</m:t>
                    </m:r>
                    <m:r>
                      <a:rPr lang="pt-BR" i="1" dirty="0">
                        <a:latin typeface="Cambria Math" panose="02040503050406030204" pitchFamily="18" charset="0"/>
                      </a:rPr>
                      <m:t>, </m:t>
                    </m:r>
                    <m:r>
                      <a:rPr lang="pt-BR" i="1" dirty="0">
                        <a:latin typeface="Cambria Math" panose="02040503050406030204" pitchFamily="18" charset="0"/>
                        <a:ea typeface="Cambria Math" panose="02040503050406030204" pitchFamily="18" charset="0"/>
                      </a:rPr>
                      <m:t>𝜃</m:t>
                    </m:r>
                    <m:r>
                      <a:rPr lang="pt-BR" i="1" dirty="0">
                        <a:latin typeface="Cambria Math" panose="02040503050406030204" pitchFamily="18" charset="0"/>
                      </a:rPr>
                      <m:t>)</m:t>
                    </m:r>
                  </m:oMath>
                </a14:m>
                <a:r>
                  <a:rPr lang="en-US" dirty="0">
                    <a:latin typeface="Verdana" panose="020B0604030504040204" pitchFamily="34" charset="0"/>
                    <a:ea typeface="Verdana" panose="020B0604030504040204" pitchFamily="34" charset="0"/>
                    <a:cs typeface="Verdana" panose="020B0604030504040204" pitchFamily="34" charset="0"/>
                  </a:rPr>
                  <a:t>,  for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𝑀</m:t>
                    </m:r>
                  </m:oMath>
                </a14:m>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1000"/>
                  </a:spcBef>
                  <a:spcAft>
                    <a:spcPts val="1000"/>
                  </a:spcAft>
                </a:pPr>
                <a14:m>
                  <m:oMathPara xmlns:m="http://schemas.openxmlformats.org/officeDocument/2006/math">
                    <m:oMathParaPr>
                      <m:jc m:val="center"/>
                    </m:oMathParaPr>
                    <m:oMath xmlns:m="http://schemas.openxmlformats.org/officeDocument/2006/math">
                      <m:sSup>
                        <m:sSupPr>
                          <m:ctrlPr>
                            <a:rPr lang="en-US" sz="2000" i="1" dirty="0">
                              <a:latin typeface="Cambria Math" panose="02040503050406030204" pitchFamily="18" charset="0"/>
                            </a:rPr>
                          </m:ctrlPr>
                        </m:sSupPr>
                        <m:e>
                          <m:r>
                            <a:rPr lang="pt-BR" sz="2000" i="1" dirty="0">
                              <a:latin typeface="Cambria Math" panose="02040503050406030204" pitchFamily="18" charset="0"/>
                            </a:rPr>
                            <m:t>𝑟</m:t>
                          </m:r>
                        </m:e>
                        <m:sup>
                          <m:r>
                            <a:rPr lang="en-US" sz="2000" i="1" dirty="0">
                              <a:latin typeface="Cambria Math" panose="02040503050406030204" pitchFamily="18" charset="0"/>
                            </a:rPr>
                            <m:t>0</m:t>
                          </m:r>
                        </m:sup>
                      </m:sSup>
                      <m:r>
                        <a:rPr lang="pt-BR" sz="2000" i="1" dirty="0">
                          <a:latin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0</m:t>
                          </m:r>
                        </m:sup>
                      </m:sSup>
                      <m:func>
                        <m:funcPr>
                          <m:ctrlPr>
                            <a:rPr lang="pt-BR" sz="2000" i="1" dirty="0">
                              <a:latin typeface="Cambria Math" panose="02040503050406030204" pitchFamily="18" charset="0"/>
                            </a:rPr>
                          </m:ctrlPr>
                        </m:funcPr>
                        <m:fName>
                          <m:r>
                            <m:rPr>
                              <m:sty m:val="p"/>
                            </m:rPr>
                            <a:rPr lang="pt-BR" sz="2000" dirty="0">
                              <a:latin typeface="Cambria Math" panose="02040503050406030204" pitchFamily="18" charset="0"/>
                            </a:rPr>
                            <m:t>cosh</m:t>
                          </m:r>
                        </m:fName>
                        <m:e>
                          <m:r>
                            <a:rPr lang="pt-BR" sz="2000" i="1" dirty="0">
                              <a:latin typeface="Cambria Math" panose="02040503050406030204" pitchFamily="18" charset="0"/>
                              <a:ea typeface="Cambria Math" panose="02040503050406030204" pitchFamily="18" charset="0"/>
                            </a:rPr>
                            <m:t>𝜃</m:t>
                          </m:r>
                        </m:e>
                      </m:func>
                      <m:r>
                        <a:rPr lang="pt-BR" sz="2000" i="1" dirty="0">
                          <a:latin typeface="Cambria Math" panose="02040503050406030204" pitchFamily="18" charset="0"/>
                        </a:rPr>
                        <m:t>,</m:t>
                      </m:r>
                      <m:r>
                        <a:rPr lang="en-US" sz="2000" i="1" dirty="0">
                          <a:latin typeface="Cambria Math" panose="02040503050406030204" pitchFamily="18" charset="0"/>
                        </a:rPr>
                        <m:t> </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 </m:t>
                          </m:r>
                          <m:r>
                            <a:rPr lang="pt-BR" sz="2000" i="1" dirty="0">
                              <a:latin typeface="Cambria Math" panose="02040503050406030204" pitchFamily="18" charset="0"/>
                            </a:rPr>
                            <m:t>𝑟</m:t>
                          </m:r>
                        </m:e>
                        <m:sup>
                          <m:r>
                            <a:rPr lang="en-US" sz="2000" i="1" dirty="0">
                              <a:latin typeface="Cambria Math" panose="02040503050406030204" pitchFamily="18" charset="0"/>
                            </a:rPr>
                            <m:t>1</m:t>
                          </m:r>
                        </m:sup>
                      </m:sSup>
                      <m:r>
                        <a:rPr lang="pt-BR" sz="2000" i="1" dirty="0">
                          <a:latin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1</m:t>
                          </m:r>
                        </m:sup>
                      </m:sSup>
                      <m:r>
                        <m:rPr>
                          <m:sty m:val="p"/>
                        </m:rPr>
                        <a:rPr lang="pt-BR" sz="2000" i="1" dirty="0">
                          <a:latin typeface="Cambria Math" panose="02040503050406030204" pitchFamily="18" charset="0"/>
                        </a:rPr>
                        <m:t>cos</m:t>
                      </m:r>
                      <m:r>
                        <a:rPr lang="pt-BR" sz="2000" i="1" dirty="0">
                          <a:latin typeface="Cambria Math" panose="02040503050406030204" pitchFamily="18" charset="0"/>
                          <a:ea typeface="Cambria Math" panose="02040503050406030204" pitchFamily="18" charset="0"/>
                        </a:rPr>
                        <m:t>𝜑</m:t>
                      </m:r>
                      <m:r>
                        <a:rPr lang="pt-BR" sz="2000" i="1" dirty="0">
                          <a:latin typeface="Cambria Math" panose="02040503050406030204" pitchFamily="18" charset="0"/>
                        </a:rPr>
                        <m:t>, </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  </m:t>
                          </m:r>
                          <m:r>
                            <a:rPr lang="pt-BR" sz="2000" i="1" dirty="0">
                              <a:latin typeface="Cambria Math" panose="02040503050406030204" pitchFamily="18" charset="0"/>
                            </a:rPr>
                            <m:t>𝑟</m:t>
                          </m:r>
                        </m:e>
                        <m:sup>
                          <m:r>
                            <a:rPr lang="en-US" sz="2000" i="1" dirty="0">
                              <a:latin typeface="Cambria Math" panose="02040503050406030204" pitchFamily="18" charset="0"/>
                            </a:rPr>
                            <m:t>2</m:t>
                          </m:r>
                        </m:sup>
                      </m:sSup>
                      <m:r>
                        <a:rPr lang="pt-BR" sz="2000" i="1" dirty="0">
                          <a:latin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1</m:t>
                          </m:r>
                        </m:sup>
                      </m:sSup>
                      <m:r>
                        <a:rPr lang="pt-BR" sz="2000" i="1" dirty="0">
                          <a:latin typeface="Cambria Math" panose="02040503050406030204" pitchFamily="18" charset="0"/>
                        </a:rPr>
                        <m:t> </m:t>
                      </m:r>
                      <m:r>
                        <m:rPr>
                          <m:sty m:val="p"/>
                        </m:rPr>
                        <a:rPr lang="pt-BR" sz="2000" i="1" dirty="0">
                          <a:latin typeface="Cambria Math" panose="02040503050406030204" pitchFamily="18" charset="0"/>
                        </a:rPr>
                        <m:t>sin</m:t>
                      </m:r>
                      <m:r>
                        <a:rPr lang="pt-BR" sz="2000" i="1" dirty="0">
                          <a:latin typeface="Cambria Math" panose="02040503050406030204" pitchFamily="18" charset="0"/>
                          <a:ea typeface="Cambria Math" panose="02040503050406030204" pitchFamily="18" charset="0"/>
                        </a:rPr>
                        <m:t>𝜑</m:t>
                      </m:r>
                      <m:r>
                        <a:rPr lang="pt-BR" sz="2000" i="1" dirty="0">
                          <a:latin typeface="Cambria Math" panose="02040503050406030204" pitchFamily="18" charset="0"/>
                        </a:rPr>
                        <m:t>, </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  </m:t>
                          </m:r>
                          <m:r>
                            <a:rPr lang="en-US" sz="2000" i="1" dirty="0">
                              <a:latin typeface="Cambria Math" panose="02040503050406030204" pitchFamily="18" charset="0"/>
                            </a:rPr>
                            <m:t>𝑟</m:t>
                          </m:r>
                        </m:e>
                        <m:sup>
                          <m:r>
                            <a:rPr lang="en-US" sz="2000" i="1" dirty="0">
                              <a:latin typeface="Cambria Math" panose="02040503050406030204" pitchFamily="18" charset="0"/>
                            </a:rPr>
                            <m:t>3</m:t>
                          </m:r>
                        </m:sup>
                      </m:sSup>
                      <m:r>
                        <a:rPr lang="pt-BR" sz="2000" i="1" dirty="0">
                          <a:latin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0</m:t>
                          </m:r>
                        </m:sup>
                      </m:sSup>
                      <m:r>
                        <m:rPr>
                          <m:sty m:val="p"/>
                        </m:rPr>
                        <a:rPr lang="pt-BR" sz="2000" i="1" dirty="0">
                          <a:latin typeface="Cambria Math" panose="02040503050406030204" pitchFamily="18" charset="0"/>
                        </a:rPr>
                        <m:t>sinh</m:t>
                      </m:r>
                      <m:r>
                        <a:rPr lang="pt-BR" sz="2000" i="1" dirty="0">
                          <a:latin typeface="Cambria Math" panose="02040503050406030204" pitchFamily="18" charset="0"/>
                        </a:rPr>
                        <m:t>⁡</m:t>
                      </m:r>
                      <m:r>
                        <a:rPr lang="pt-BR" sz="2000" i="1" dirty="0">
                          <a:latin typeface="Cambria Math" panose="02040503050406030204" pitchFamily="18" charset="0"/>
                          <a:ea typeface="Cambria Math" panose="02040503050406030204" pitchFamily="18" charset="0"/>
                        </a:rPr>
                        <m:t>𝜃</m:t>
                      </m:r>
                    </m:oMath>
                  </m:oMathPara>
                </a14:m>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1000"/>
                  </a:spcBef>
                  <a:spcAft>
                    <a:spcPts val="10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&lt;</m:t>
                      </m:r>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0</m:t>
                          </m:r>
                        </m:sup>
                      </m:sSup>
                      <m:r>
                        <a:rPr lang="en-US" sz="2000" i="1" dirty="0">
                          <a:latin typeface="Cambria Math" panose="02040503050406030204" pitchFamily="18" charset="0"/>
                        </a:rPr>
                        <m:t>&lt;</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ea typeface="Cambria Math" panose="02040503050406030204" pitchFamily="18" charset="0"/>
                        </a:rPr>
                        <m:t>0</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1</m:t>
                          </m:r>
                        </m:sup>
                      </m:sSup>
                      <m:r>
                        <a:rPr lang="en-US" sz="2000" i="1" dirty="0">
                          <a:latin typeface="Cambria Math" panose="02040503050406030204" pitchFamily="18" charset="0"/>
                        </a:rPr>
                        <m:t>,   </m:t>
                      </m:r>
                      <m:r>
                        <a:rPr lang="en-US" sz="2000" i="1" dirty="0">
                          <a:latin typeface="Cambria Math" panose="02040503050406030204" pitchFamily="18" charset="0"/>
                        </a:rPr>
                        <m:t>0</m:t>
                      </m:r>
                      <m:r>
                        <a:rPr lang="en-US" sz="2000" i="1" dirty="0">
                          <a:latin typeface="Cambria Math" panose="02040503050406030204" pitchFamily="18" charset="0"/>
                        </a:rPr>
                        <m:t>≤ </m:t>
                      </m:r>
                      <m:r>
                        <a:rPr lang="pt-BR" sz="2000" i="1" dirty="0">
                          <a:latin typeface="Cambria Math" panose="02040503050406030204" pitchFamily="18" charset="0"/>
                          <a:ea typeface="Cambria Math" panose="02040503050406030204" pitchFamily="18" charset="0"/>
                        </a:rPr>
                        <m:t>𝜑</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𝜋</m:t>
                      </m:r>
                      <m:r>
                        <a:rPr lang="en-US" sz="2000" i="1" dirty="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&lt;</m:t>
                      </m:r>
                      <m:r>
                        <a:rPr lang="en-US" sz="2000" i="1" dirty="0">
                          <a:latin typeface="Cambria Math" panose="02040503050406030204" pitchFamily="18" charset="0"/>
                          <a:ea typeface="Cambria Math" panose="02040503050406030204" pitchFamily="18" charset="0"/>
                        </a:rPr>
                        <m:t>𝜃</m:t>
                      </m:r>
                      <m:r>
                        <a:rPr lang="en-US" sz="2000" i="1" dirty="0">
                          <a:latin typeface="Cambria Math" panose="02040503050406030204" pitchFamily="18" charset="0"/>
                          <a:ea typeface="Cambria Math" panose="02040503050406030204" pitchFamily="18" charset="0"/>
                        </a:rPr>
                        <m:t>&lt;</m:t>
                      </m:r>
                      <m:r>
                        <a:rPr lang="en-US" sz="2000" i="1" dirty="0">
                          <a:latin typeface="Cambria Math" panose="02040503050406030204" pitchFamily="18" charset="0"/>
                          <a:ea typeface="Cambria Math" panose="02040503050406030204" pitchFamily="18" charset="0"/>
                        </a:rPr>
                        <m:t>∞</m:t>
                      </m:r>
                    </m:oMath>
                  </m:oMathPara>
                </a14:m>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000"/>
                  </a:spcBef>
                  <a:spcAft>
                    <a:spcPts val="10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Polar coordinates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𝑀</m:t>
                        </m:r>
                      </m:e>
                      <m:sub>
                        <m:r>
                          <a:rPr lang="en-US" i="1">
                            <a:latin typeface="Cambria Math" panose="02040503050406030204" pitchFamily="18" charset="0"/>
                            <a:ea typeface="Cambria Math" panose="02040503050406030204" pitchFamily="18" charset="0"/>
                          </a:rPr>
                          <m:t>1</m:t>
                        </m:r>
                      </m:sub>
                    </m:sSub>
                  </m:oMath>
                </a14:m>
                <a:r>
                  <a:rPr lang="en-US" dirty="0">
                    <a:latin typeface="Verdana" panose="020B0604030504040204" pitchFamily="34" charset="0"/>
                    <a:ea typeface="Verdana" panose="020B0604030504040204" pitchFamily="34" charset="0"/>
                    <a:cs typeface="Verdana" panose="020B0604030504040204" pitchFamily="34" charset="0"/>
                  </a:rPr>
                  <a:t> and hyperbolic coordinates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𝑀</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 </m:t>
                    </m:r>
                  </m:oMath>
                </a14:m>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000"/>
                  </a:spcBef>
                  <a:spcAft>
                    <a:spcPts val="10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Norm </a:t>
                </a:r>
                <a14:m>
                  <m:oMath xmlns:m="http://schemas.openxmlformats.org/officeDocument/2006/math">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𝑟</m:t>
                            </m:r>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pt-BR" sz="2000" i="1" dirty="0">
                                    <a:latin typeface="Cambria Math" panose="02040503050406030204" pitchFamily="18" charset="0"/>
                                  </a:rPr>
                                  <m:t>0</m:t>
                                </m:r>
                              </m:sup>
                            </m:sSup>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dirty="0">
                                    <a:latin typeface="Cambria Math" panose="02040503050406030204" pitchFamily="18" charset="0"/>
                                    <a:ea typeface="Cambria Math" panose="02040503050406030204" pitchFamily="18" charset="0"/>
                                  </a:rPr>
                                </m:ctrlPr>
                              </m:sSupPr>
                              <m:e>
                                <m:r>
                                  <a:rPr lang="pt-BR" sz="2000" i="1" dirty="0">
                                    <a:latin typeface="Cambria Math" panose="02040503050406030204" pitchFamily="18" charset="0"/>
                                    <a:ea typeface="Cambria Math" panose="02040503050406030204" pitchFamily="18" charset="0"/>
                                  </a:rPr>
                                  <m:t>𝜌</m:t>
                                </m:r>
                              </m:e>
                              <m:sup>
                                <m:r>
                                  <a:rPr lang="en-US" sz="2000" i="1" dirty="0">
                                    <a:latin typeface="Cambria Math" panose="02040503050406030204" pitchFamily="18" charset="0"/>
                                  </a:rPr>
                                  <m:t>1</m:t>
                                </m:r>
                              </m:sup>
                            </m:sSup>
                          </m:e>
                        </m:d>
                      </m:e>
                      <m:sup>
                        <m:r>
                          <a:rPr lang="en-US" sz="2000" i="1">
                            <a:latin typeface="Cambria Math" panose="02040503050406030204" pitchFamily="18" charset="0"/>
                          </a:rPr>
                          <m:t>2</m:t>
                        </m:r>
                      </m:sup>
                    </m:sSup>
                  </m:oMath>
                </a14:m>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000"/>
                  </a:spcBef>
                  <a:spcAft>
                    <a:spcPts val="10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Light cone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pt-BR" i="1" dirty="0">
                            <a:latin typeface="Cambria Math" panose="02040503050406030204" pitchFamily="18" charset="0"/>
                            <a:ea typeface="Cambria Math" panose="02040503050406030204" pitchFamily="18" charset="0"/>
                          </a:rPr>
                          <m:t>𝜌</m:t>
                        </m:r>
                      </m:e>
                      <m:sup>
                        <m:r>
                          <a:rPr lang="pt-BR" i="1" dirty="0">
                            <a:latin typeface="Cambria Math" panose="02040503050406030204" pitchFamily="18" charset="0"/>
                          </a:rPr>
                          <m:t>0</m:t>
                        </m:r>
                      </m:sup>
                    </m:sSup>
                  </m:oMath>
                </a14:m>
                <a:r>
                  <a:rPr lang="en-US" dirty="0">
                    <a:latin typeface="Verdana" panose="020B0604030504040204" pitchFamily="34" charset="0"/>
                    <a:ea typeface="Verdana" panose="020B0604030504040204" pitchFamily="34" charset="0"/>
                    <a:cs typeface="Verdana" panose="020B0604030504040204" pitchFamily="34" charset="0"/>
                  </a:rPr>
                  <a:t>=</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pt-BR" i="1" dirty="0">
                            <a:latin typeface="Cambria Math" panose="02040503050406030204" pitchFamily="18" charset="0"/>
                            <a:ea typeface="Cambria Math" panose="02040503050406030204" pitchFamily="18" charset="0"/>
                          </a:rPr>
                          <m:t>𝜌</m:t>
                        </m:r>
                      </m:e>
                      <m:sup>
                        <m:r>
                          <a:rPr lang="en-US" i="1" dirty="0">
                            <a:latin typeface="Cambria Math" panose="02040503050406030204" pitchFamily="18" charset="0"/>
                          </a:rPr>
                          <m:t>1</m:t>
                        </m:r>
                      </m:sup>
                    </m:sSup>
                  </m:oMath>
                </a14:m>
                <a:r>
                  <a:rPr lang="en-US" dirty="0">
                    <a:latin typeface="Verdana" panose="020B0604030504040204" pitchFamily="34" charset="0"/>
                    <a:ea typeface="Verdana" panose="020B0604030504040204" pitchFamily="34" charset="0"/>
                    <a:cs typeface="Verdana" panose="020B0604030504040204" pitchFamily="34" charset="0"/>
                  </a:rPr>
                  <a:t> - hyperplane</a:t>
                </a:r>
              </a:p>
              <a:p>
                <a:pPr>
                  <a:spcBef>
                    <a:spcPts val="1000"/>
                  </a:spcBef>
                  <a:spcAft>
                    <a:spcPts val="1000"/>
                  </a:spcAft>
                </a:pPr>
                <a:r>
                  <a:rPr lang="en-US" sz="2000" dirty="0"/>
                  <a:t>     </a:t>
                </a:r>
                <a14:m>
                  <m:oMath xmlns:m="http://schemas.openxmlformats.org/officeDocument/2006/math">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𝑟</m:t>
                            </m:r>
                          </m:e>
                        </m:d>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0</m:t>
                    </m:r>
                    <m:r>
                      <a:rPr lang="en-US" sz="2000" i="1">
                        <a:latin typeface="Cambria Math" panose="02040503050406030204" pitchFamily="18" charset="0"/>
                      </a:rPr>
                      <m:t>,</m:t>
                    </m:r>
                  </m:oMath>
                </a14:m>
                <a:r>
                  <a:rPr lang="en-US"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en-US" sz="2000" i="1" dirty="0">
                        <a:latin typeface="Cambria Math" panose="02040503050406030204" pitchFamily="18" charset="0"/>
                      </a:rPr>
                      <m:t>𝑟</m:t>
                    </m:r>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𝜌</m:t>
                    </m:r>
                    <m:func>
                      <m:funcPr>
                        <m:ctrlPr>
                          <a:rPr lang="pt-BR" sz="2000" i="1" dirty="0">
                            <a:latin typeface="Cambria Math" panose="02040503050406030204" pitchFamily="18" charset="0"/>
                          </a:rPr>
                        </m:ctrlPr>
                      </m:funcPr>
                      <m:fName>
                        <m:r>
                          <a:rPr lang="en-US" sz="2000" i="1" dirty="0">
                            <a:latin typeface="Cambria Math" panose="02040503050406030204" pitchFamily="18" charset="0"/>
                          </a:rPr>
                          <m:t>(</m:t>
                        </m:r>
                        <m:r>
                          <m:rPr>
                            <m:sty m:val="p"/>
                          </m:rPr>
                          <a:rPr lang="pt-BR" sz="2000" dirty="0">
                            <a:latin typeface="Cambria Math" panose="02040503050406030204" pitchFamily="18" charset="0"/>
                          </a:rPr>
                          <m:t>cosh</m:t>
                        </m:r>
                      </m:fName>
                      <m:e>
                        <m:r>
                          <a:rPr lang="pt-BR" sz="2000" i="1" dirty="0">
                            <a:latin typeface="Cambria Math" panose="02040503050406030204" pitchFamily="18" charset="0"/>
                            <a:ea typeface="Cambria Math" panose="02040503050406030204" pitchFamily="18" charset="0"/>
                          </a:rPr>
                          <m:t>𝜃</m:t>
                        </m:r>
                      </m:e>
                    </m:func>
                    <m:r>
                      <a:rPr lang="pt-BR" sz="2000" i="1" dirty="0">
                        <a:latin typeface="Cambria Math" panose="02040503050406030204" pitchFamily="18" charset="0"/>
                      </a:rPr>
                      <m:t>,</m:t>
                    </m:r>
                    <m:r>
                      <a:rPr lang="en-US" sz="2000" i="1" dirty="0">
                        <a:latin typeface="Cambria Math" panose="02040503050406030204" pitchFamily="18" charset="0"/>
                      </a:rPr>
                      <m:t> </m:t>
                    </m:r>
                    <m:r>
                      <m:rPr>
                        <m:sty m:val="p"/>
                      </m:rPr>
                      <a:rPr lang="pt-BR" sz="2000" i="1" dirty="0">
                        <a:latin typeface="Cambria Math" panose="02040503050406030204" pitchFamily="18" charset="0"/>
                      </a:rPr>
                      <m:t>cos</m:t>
                    </m:r>
                    <m:r>
                      <a:rPr lang="pt-BR" sz="2000" i="1" dirty="0">
                        <a:latin typeface="Cambria Math" panose="02040503050406030204" pitchFamily="18" charset="0"/>
                        <a:ea typeface="Cambria Math" panose="02040503050406030204" pitchFamily="18" charset="0"/>
                      </a:rPr>
                      <m:t>𝜑</m:t>
                    </m:r>
                    <m:r>
                      <a:rPr lang="pt-BR" sz="2000" i="1" dirty="0">
                        <a:latin typeface="Cambria Math" panose="02040503050406030204" pitchFamily="18" charset="0"/>
                      </a:rPr>
                      <m:t>, </m:t>
                    </m:r>
                    <m:r>
                      <m:rPr>
                        <m:sty m:val="p"/>
                      </m:rPr>
                      <a:rPr lang="pt-BR" sz="2000" i="1" dirty="0">
                        <a:latin typeface="Cambria Math" panose="02040503050406030204" pitchFamily="18" charset="0"/>
                      </a:rPr>
                      <m:t>sin</m:t>
                    </m:r>
                    <m:r>
                      <a:rPr lang="pt-BR" sz="2000" i="1" dirty="0">
                        <a:latin typeface="Cambria Math" panose="02040503050406030204" pitchFamily="18" charset="0"/>
                        <a:ea typeface="Cambria Math" panose="02040503050406030204" pitchFamily="18" charset="0"/>
                      </a:rPr>
                      <m:t>𝜑</m:t>
                    </m:r>
                    <m:r>
                      <a:rPr lang="pt-BR" sz="2000" i="1" dirty="0">
                        <a:latin typeface="Cambria Math" panose="02040503050406030204" pitchFamily="18" charset="0"/>
                      </a:rPr>
                      <m:t>, </m:t>
                    </m:r>
                    <m:r>
                      <m:rPr>
                        <m:sty m:val="p"/>
                      </m:rPr>
                      <a:rPr lang="pt-BR" sz="2000" i="1" dirty="0">
                        <a:latin typeface="Cambria Math" panose="02040503050406030204" pitchFamily="18" charset="0"/>
                      </a:rPr>
                      <m:t>sinh</m:t>
                    </m:r>
                    <m:r>
                      <a:rPr lang="pt-BR" sz="2000" i="1" dirty="0">
                        <a:latin typeface="Cambria Math" panose="02040503050406030204" pitchFamily="18" charset="0"/>
                      </a:rPr>
                      <m:t>⁡</m:t>
                    </m:r>
                    <m:r>
                      <a:rPr lang="pt-BR" sz="2000" i="1" dirty="0">
                        <a:latin typeface="Cambria Math" panose="02040503050406030204" pitchFamily="18" charset="0"/>
                        <a:ea typeface="Cambria Math" panose="02040503050406030204" pitchFamily="18" charset="0"/>
                      </a:rPr>
                      <m:t>𝜃</m:t>
                    </m:r>
                    <m:r>
                      <a:rPr lang="en-US" sz="2000" i="1" dirty="0">
                        <a:latin typeface="Cambria Math" panose="02040503050406030204" pitchFamily="18" charset="0"/>
                        <a:ea typeface="Cambria Math" panose="02040503050406030204" pitchFamily="18" charset="0"/>
                      </a:rPr>
                      <m:t>)</m:t>
                    </m:r>
                  </m:oMath>
                </a14:m>
                <a:endParaRPr lang="en-US" sz="20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6" name="מלבן 5">
                <a:extLst>
                  <a:ext uri="{FF2B5EF4-FFF2-40B4-BE49-F238E27FC236}">
                    <a16:creationId xmlns:a16="http://schemas.microsoft.com/office/drawing/2014/main" id="{892663BE-BD0C-4EA1-9A39-E5ADE334C243}"/>
                  </a:ext>
                </a:extLst>
              </p:cNvPr>
              <p:cNvSpPr>
                <a:spLocks noRot="1" noChangeAspect="1" noMove="1" noResize="1" noEditPoints="1" noAdjustHandles="1" noChangeArrowheads="1" noChangeShapeType="1" noTextEdit="1"/>
              </p:cNvSpPr>
              <p:nvPr/>
            </p:nvSpPr>
            <p:spPr>
              <a:xfrm>
                <a:off x="4243577" y="237108"/>
                <a:ext cx="7125629" cy="5139484"/>
              </a:xfrm>
              <a:prstGeom prst="rect">
                <a:avLst/>
              </a:prstGeom>
              <a:blipFill>
                <a:blip r:embed="rId3"/>
                <a:stretch>
                  <a:fillRect l="-513" b="-830"/>
                </a:stretch>
              </a:blipFill>
            </p:spPr>
            <p:txBody>
              <a:bodyPr/>
              <a:lstStyle/>
              <a:p>
                <a:r>
                  <a:rPr lang="he-IL">
                    <a:noFill/>
                  </a:rPr>
                  <a:t> </a:t>
                </a:r>
              </a:p>
            </p:txBody>
          </p:sp>
        </mc:Fallback>
      </mc:AlternateContent>
      <p:sp>
        <p:nvSpPr>
          <p:cNvPr id="5" name="מציין מיקום של מספר שקופית 4">
            <a:extLst>
              <a:ext uri="{FF2B5EF4-FFF2-40B4-BE49-F238E27FC236}">
                <a16:creationId xmlns:a16="http://schemas.microsoft.com/office/drawing/2014/main" id="{5D84A3D7-60B6-4A33-A873-8D4EE658041C}"/>
              </a:ext>
            </a:extLst>
          </p:cNvPr>
          <p:cNvSpPr>
            <a:spLocks noGrp="1"/>
          </p:cNvSpPr>
          <p:nvPr>
            <p:ph type="sldNum" sz="quarter" idx="12"/>
          </p:nvPr>
        </p:nvSpPr>
        <p:spPr/>
        <p:txBody>
          <a:bodyPr/>
          <a:lstStyle/>
          <a:p>
            <a:fld id="{A87A4B64-AD93-4496-8E8A-37D6101AAA0C}" type="slidenum">
              <a:rPr lang="en-US" smtClean="0"/>
              <a:t>28</a:t>
            </a:fld>
            <a:endParaRPr lang="en-US"/>
          </a:p>
        </p:txBody>
      </p:sp>
    </p:spTree>
    <p:extLst>
      <p:ext uri="{BB962C8B-B14F-4D97-AF65-F5344CB8AC3E}">
        <p14:creationId xmlns:p14="http://schemas.microsoft.com/office/powerpoint/2010/main" val="22847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5" y="1224682"/>
            <a:ext cx="3456878" cy="2964140"/>
          </a:xfrm>
        </p:spPr>
        <p:txBody>
          <a:bodyPr anchor="b">
            <a:normAutofit/>
          </a:bodyPr>
          <a:lstStyle/>
          <a:p>
            <a: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t>LOCAL BASIS IN BIPOLAR COORDINATES</a:t>
            </a:r>
            <a:br>
              <a:rPr lang="en-US" sz="2800" b="1" i="1" dirty="0">
                <a:effectLst>
                  <a:outerShdw blurRad="60007" dist="200025" dir="15000000" sy="30000" kx="-1800000" algn="bl" rotWithShape="0">
                    <a:prstClr val="black">
                      <a:alpha val="32000"/>
                    </a:prstClr>
                  </a:outerShdw>
                </a:effectLst>
                <a:latin typeface="Gill Sans MT" panose="020B0502020104020203" pitchFamily="34" charset="0"/>
              </a:rPr>
            </a:br>
            <a:r>
              <a:rPr lang="en-US" sz="2000" b="1" i="1" dirty="0">
                <a:effectLst>
                  <a:outerShdw blurRad="60007" dist="200025" dir="15000000" sy="30000" kx="-1800000" algn="bl" rotWithShape="0">
                    <a:prstClr val="black">
                      <a:alpha val="32000"/>
                    </a:prstClr>
                  </a:outerShdw>
                </a:effectLst>
                <a:latin typeface="Gill Sans MT" panose="020B0502020104020203" pitchFamily="34" charset="0"/>
              </a:rPr>
              <a:t>(CONTINUATION)</a:t>
            </a:r>
            <a:endParaRPr lang="en-US" sz="28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p:pic>
        <p:nvPicPr>
          <p:cNvPr id="13" name="תמונה 12" descr="תמונה שמכילה טקסט&#10;&#10;התיאור נוצר באופן אוטומטי">
            <a:extLst>
              <a:ext uri="{FF2B5EF4-FFF2-40B4-BE49-F238E27FC236}">
                <a16:creationId xmlns:a16="http://schemas.microsoft.com/office/drawing/2014/main" id="{E9F7C7B6-A358-4343-8FFF-96645AE50808}"/>
              </a:ext>
            </a:extLst>
          </p:cNvPr>
          <p:cNvPicPr>
            <a:picLocks noChangeAspect="1"/>
          </p:cNvPicPr>
          <p:nvPr/>
        </p:nvPicPr>
        <p:blipFill rotWithShape="1">
          <a:blip r:embed="rId2">
            <a:extLst>
              <a:ext uri="{28A0092B-C50C-407E-A947-70E740481C1C}">
                <a14:useLocalDpi xmlns:a14="http://schemas.microsoft.com/office/drawing/2010/main" val="0"/>
              </a:ext>
            </a:extLst>
          </a:blip>
          <a:srcRect l="62116" t="6" r="31935" b="-6"/>
          <a:stretch/>
        </p:blipFill>
        <p:spPr>
          <a:xfrm>
            <a:off x="11574966" y="0"/>
            <a:ext cx="611594" cy="6858003"/>
          </a:xfrm>
          <a:prstGeom prst="rect">
            <a:avLst/>
          </a:prstGeom>
        </p:spPr>
      </p:pic>
      <mc:AlternateContent xmlns:mc="http://schemas.openxmlformats.org/markup-compatibility/2006" xmlns:a14="http://schemas.microsoft.com/office/drawing/2010/main">
        <mc:Choice Requires="a14">
          <p:sp>
            <p:nvSpPr>
              <p:cNvPr id="6" name="מלבן 5">
                <a:extLst>
                  <a:ext uri="{FF2B5EF4-FFF2-40B4-BE49-F238E27FC236}">
                    <a16:creationId xmlns:a16="http://schemas.microsoft.com/office/drawing/2014/main" id="{892663BE-BD0C-4EA1-9A39-E5ADE334C243}"/>
                  </a:ext>
                </a:extLst>
              </p:cNvPr>
              <p:cNvSpPr/>
              <p:nvPr/>
            </p:nvSpPr>
            <p:spPr>
              <a:xfrm>
                <a:off x="4243577" y="134611"/>
                <a:ext cx="7125629" cy="6431825"/>
              </a:xfrm>
              <a:prstGeom prst="rect">
                <a:avLst/>
              </a:prstGeom>
            </p:spPr>
            <p:txBody>
              <a:bodyPr wrap="square">
                <a:spAutoFit/>
              </a:bodyPr>
              <a:lstStyle/>
              <a:p>
                <a:pPr marL="285750" indent="-285750">
                  <a:lnSpc>
                    <a:spcPct val="150000"/>
                  </a:lnSpc>
                  <a:spcBef>
                    <a:spcPts val="300"/>
                  </a:spcBef>
                  <a:spcAft>
                    <a:spcPts val="300"/>
                  </a:spcAft>
                  <a:buClr>
                    <a:schemeClr val="tx1"/>
                  </a:buClr>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Local basis at point </a:t>
                </a:r>
                <a14:m>
                  <m:oMath xmlns:m="http://schemas.openxmlformats.org/officeDocument/2006/math">
                    <m:r>
                      <a:rPr lang="en-US" sz="1600" i="1">
                        <a:latin typeface="Cambria Math" panose="02040503050406030204" pitchFamily="18" charset="0"/>
                      </a:rPr>
                      <m:t>𝑃</m:t>
                    </m:r>
                    <m:r>
                      <a:rPr lang="en-US" sz="1600" i="1">
                        <a:latin typeface="Cambria Math" panose="02040503050406030204" pitchFamily="18" charset="0"/>
                      </a:rPr>
                      <m:t> </m:t>
                    </m:r>
                  </m:oMath>
                </a14:m>
                <a:r>
                  <a:rPr lang="en-US" sz="1600" dirty="0">
                    <a:latin typeface="Verdana" panose="020B0604030504040204" pitchFamily="34" charset="0"/>
                    <a:ea typeface="Verdana" panose="020B0604030504040204" pitchFamily="34" charset="0"/>
                    <a:cs typeface="Verdana" panose="020B0604030504040204" pitchFamily="34" charset="0"/>
                  </a:rPr>
                  <a:t>with respect to some coordinate system consists of partial derivatives at </a:t>
                </a:r>
                <a14:m>
                  <m:oMath xmlns:m="http://schemas.openxmlformats.org/officeDocument/2006/math">
                    <m:r>
                      <a:rPr lang="en-US" sz="1600" i="1">
                        <a:latin typeface="Cambria Math" panose="02040503050406030204" pitchFamily="18" charset="0"/>
                      </a:rPr>
                      <m:t>𝑃</m:t>
                    </m:r>
                  </m:oMath>
                </a14:m>
                <a:r>
                  <a:rPr lang="en-US" sz="1600" dirty="0">
                    <a:latin typeface="Verdana" panose="020B0604030504040204" pitchFamily="34" charset="0"/>
                    <a:ea typeface="Verdana" panose="020B0604030504040204" pitchFamily="34" charset="0"/>
                    <a:cs typeface="Verdana" panose="020B0604030504040204" pitchFamily="34" charset="0"/>
                  </a:rPr>
                  <a:t> of the position vector with respect to each coordinate.</a:t>
                </a:r>
              </a:p>
              <a:p>
                <a:pPr marL="285750" lvl="0" indent="-285750">
                  <a:lnSpc>
                    <a:spcPct val="150000"/>
                  </a:lnSpc>
                  <a:spcBef>
                    <a:spcPts val="300"/>
                  </a:spcBef>
                  <a:spcAft>
                    <a:spcPts val="300"/>
                  </a:spcAft>
                  <a:buClr>
                    <a:schemeClr val="tx1"/>
                  </a:buClr>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Local basis for bipolar coordinates:</a:t>
                </a:r>
                <a:endParaRPr lang="en-US" sz="16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ctr">
                  <a:lnSpc>
                    <a:spcPct val="150000"/>
                  </a:lnSpc>
                  <a:spcBef>
                    <a:spcPts val="300"/>
                  </a:spcBef>
                  <a:spcAft>
                    <a:spcPts val="300"/>
                  </a:spcAft>
                  <a:buClr>
                    <a:schemeClr val="tx1"/>
                  </a:buClr>
                </a:pPr>
                <a14:m>
                  <m:oMathPara xmlns:m="http://schemas.openxmlformats.org/officeDocument/2006/math">
                    <m:oMathParaPr>
                      <m:jc m:val="center"/>
                    </m:oMathParaPr>
                    <m:oMath xmlns:m="http://schemas.openxmlformats.org/officeDocument/2006/math">
                      <m:sSub>
                        <m:sSubPr>
                          <m:ctrlPr>
                            <a:rPr lang="en-US" sz="1600" i="1">
                              <a:solidFill>
                                <a:schemeClr val="bg1"/>
                              </a:solidFill>
                              <a:latin typeface="Cambria Math" panose="02040503050406030204" pitchFamily="18" charset="0"/>
                            </a:rPr>
                          </m:ctrlPr>
                        </m:sSubPr>
                        <m:e>
                          <m:r>
                            <a:rPr lang="en-US" sz="1600" b="0" i="1">
                              <a:solidFill>
                                <a:schemeClr val="bg1"/>
                              </a:solidFill>
                              <a:latin typeface="Cambria Math" panose="02040503050406030204" pitchFamily="18" charset="0"/>
                            </a:rPr>
                            <m:t>𝑑</m:t>
                          </m:r>
                        </m:e>
                        <m:sub>
                          <m:r>
                            <a:rPr lang="en-US" sz="1600" b="0" i="1">
                              <a:solidFill>
                                <a:schemeClr val="bg1"/>
                              </a:solidFill>
                              <a:latin typeface="Cambria Math" panose="02040503050406030204" pitchFamily="18" charset="0"/>
                            </a:rPr>
                            <m:t>0</m:t>
                          </m:r>
                        </m:sub>
                      </m:sSub>
                      <m:r>
                        <a:rPr lang="en-US" sz="1600" b="0" i="1">
                          <a:solidFill>
                            <a:schemeClr val="bg1"/>
                          </a:solidFill>
                          <a:latin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𝑟</m:t>
                          </m:r>
                        </m:num>
                        <m:den>
                          <m:r>
                            <a:rPr lang="en-US" sz="1600" b="0" i="1">
                              <a:solidFill>
                                <a:schemeClr val="bg1"/>
                              </a:solidFill>
                              <a:latin typeface="Cambria Math" panose="02040503050406030204" pitchFamily="18" charset="0"/>
                              <a:ea typeface="Cambria Math" panose="02040503050406030204" pitchFamily="18" charset="0"/>
                            </a:rPr>
                            <m:t>𝜕</m:t>
                          </m:r>
                          <m:sSup>
                            <m:sSupPr>
                              <m:ctrlPr>
                                <a:rPr lang="en-US" sz="1600" i="1">
                                  <a:solidFill>
                                    <a:schemeClr val="bg1"/>
                                  </a:solidFill>
                                  <a:latin typeface="Cambria Math" panose="02040503050406030204" pitchFamily="18" charset="0"/>
                                  <a:ea typeface="Cambria Math" panose="02040503050406030204" pitchFamily="18" charset="0"/>
                                </a:rPr>
                              </m:ctrlPr>
                            </m:sSupPr>
                            <m:e>
                              <m:r>
                                <a:rPr lang="en-US" sz="1600" b="0" i="1">
                                  <a:solidFill>
                                    <a:schemeClr val="bg1"/>
                                  </a:solidFill>
                                  <a:latin typeface="Cambria Math" panose="02040503050406030204" pitchFamily="18" charset="0"/>
                                  <a:ea typeface="Cambria Math" panose="02040503050406030204" pitchFamily="18" charset="0"/>
                                </a:rPr>
                                <m:t>𝜌</m:t>
                              </m:r>
                            </m:e>
                            <m:sup>
                              <m:r>
                                <a:rPr lang="en-US" sz="1600" b="0" i="1">
                                  <a:solidFill>
                                    <a:schemeClr val="bg1"/>
                                  </a:solidFill>
                                  <a:latin typeface="Cambria Math" panose="02040503050406030204" pitchFamily="18" charset="0"/>
                                  <a:ea typeface="Cambria Math" panose="02040503050406030204" pitchFamily="18" charset="0"/>
                                </a:rPr>
                                <m:t>0</m:t>
                              </m:r>
                            </m:sup>
                          </m:sSup>
                        </m:den>
                      </m:f>
                      <m:r>
                        <a:rPr lang="en-US" sz="1600" b="0" i="1">
                          <a:solidFill>
                            <a:schemeClr val="bg1"/>
                          </a:solidFill>
                          <a:latin typeface="Cambria Math" panose="02040503050406030204" pitchFamily="18" charset="0"/>
                        </a:rPr>
                        <m:t>=</m:t>
                      </m:r>
                      <m:d>
                        <m:dPr>
                          <m:ctrlPr>
                            <a:rPr lang="en-US" sz="1600" i="1">
                              <a:solidFill>
                                <a:schemeClr val="bg1"/>
                              </a:solidFill>
                              <a:latin typeface="Cambria Math" panose="02040503050406030204" pitchFamily="18" charset="0"/>
                            </a:rPr>
                          </m:ctrlPr>
                        </m:dPr>
                        <m:e>
                          <m:func>
                            <m:funcPr>
                              <m:ctrlPr>
                                <a:rPr lang="en-US" sz="1600" i="1">
                                  <a:solidFill>
                                    <a:schemeClr val="bg1"/>
                                  </a:solidFill>
                                  <a:latin typeface="Cambria Math" panose="02040503050406030204" pitchFamily="18" charset="0"/>
                                </a:rPr>
                              </m:ctrlPr>
                            </m:funcPr>
                            <m:fName>
                              <m:r>
                                <a:rPr lang="en-US" sz="1600" b="0" i="1">
                                  <a:solidFill>
                                    <a:schemeClr val="bg1"/>
                                  </a:solidFill>
                                  <a:latin typeface="Cambria Math" panose="02040503050406030204" pitchFamily="18" charset="0"/>
                                </a:rPr>
                                <m:t>𝑐𝑜𝑠</m:t>
                              </m:r>
                              <m:r>
                                <a:rPr lang="en-US" sz="1600" b="0" i="1">
                                  <a:solidFill>
                                    <a:schemeClr val="bg1"/>
                                  </a:solidFill>
                                  <a:latin typeface="Cambria Math" panose="02040503050406030204" pitchFamily="18" charset="0"/>
                                </a:rPr>
                                <m:t>h</m:t>
                              </m:r>
                            </m:fName>
                            <m:e>
                              <m:r>
                                <a:rPr lang="en-US" sz="1600" b="0" i="1">
                                  <a:solidFill>
                                    <a:schemeClr val="bg1"/>
                                  </a:solidFill>
                                  <a:latin typeface="Cambria Math" panose="02040503050406030204" pitchFamily="18" charset="0"/>
                                  <a:ea typeface="Cambria Math" panose="02040503050406030204" pitchFamily="18" charset="0"/>
                                </a:rPr>
                                <m:t>𝜃</m:t>
                              </m:r>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0</m:t>
                              </m:r>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0</m:t>
                              </m:r>
                              <m:r>
                                <a:rPr lang="en-US" sz="1600" b="0" i="1">
                                  <a:solidFill>
                                    <a:schemeClr val="bg1"/>
                                  </a:solidFill>
                                  <a:latin typeface="Cambria Math" panose="02040503050406030204" pitchFamily="18" charset="0"/>
                                  <a:ea typeface="Cambria Math" panose="02040503050406030204" pitchFamily="18" charset="0"/>
                                </a:rPr>
                                <m:t>,</m:t>
                              </m:r>
                              <m:func>
                                <m:funcPr>
                                  <m:ctrlPr>
                                    <a:rPr lang="en-US" sz="1600" i="1">
                                      <a:solidFill>
                                        <a:schemeClr val="bg1"/>
                                      </a:solidFill>
                                      <a:latin typeface="Cambria Math" panose="02040503050406030204" pitchFamily="18" charset="0"/>
                                      <a:ea typeface="Cambria Math" panose="02040503050406030204" pitchFamily="18" charset="0"/>
                                    </a:rPr>
                                  </m:ctrlPr>
                                </m:funcPr>
                                <m:fName>
                                  <m:r>
                                    <a:rPr lang="en-US" sz="1600" b="0" i="1">
                                      <a:solidFill>
                                        <a:schemeClr val="bg1"/>
                                      </a:solidFill>
                                      <a:latin typeface="Cambria Math" panose="02040503050406030204" pitchFamily="18" charset="0"/>
                                      <a:ea typeface="Cambria Math" panose="02040503050406030204" pitchFamily="18" charset="0"/>
                                    </a:rPr>
                                    <m:t>𝑠𝑖𝑛</m:t>
                                  </m:r>
                                  <m:r>
                                    <a:rPr lang="en-US" sz="1600" b="0" i="1">
                                      <a:solidFill>
                                        <a:schemeClr val="bg1"/>
                                      </a:solidFill>
                                      <a:latin typeface="Cambria Math" panose="02040503050406030204" pitchFamily="18" charset="0"/>
                                      <a:ea typeface="Cambria Math" panose="02040503050406030204" pitchFamily="18" charset="0"/>
                                    </a:rPr>
                                    <m:t>h</m:t>
                                  </m:r>
                                </m:fName>
                                <m:e>
                                  <m:r>
                                    <a:rPr lang="en-US" sz="1600" b="0" i="1">
                                      <a:solidFill>
                                        <a:schemeClr val="bg1"/>
                                      </a:solidFill>
                                      <a:latin typeface="Cambria Math" panose="02040503050406030204" pitchFamily="18" charset="0"/>
                                      <a:ea typeface="Cambria Math" panose="02040503050406030204" pitchFamily="18" charset="0"/>
                                    </a:rPr>
                                    <m:t>𝜃</m:t>
                                  </m:r>
                                </m:e>
                              </m:func>
                            </m:e>
                          </m:func>
                        </m:e>
                      </m:d>
                    </m:oMath>
                  </m:oMathPara>
                </a14:m>
                <a:endParaRPr lang="en-US" sz="1600" i="1" dirty="0">
                  <a:solidFill>
                    <a:schemeClr val="bg1"/>
                  </a:solidFill>
                  <a:latin typeface="Cambria Math" panose="02040503050406030204" pitchFamily="18" charset="0"/>
                  <a:ea typeface="Cambria Math" panose="02040503050406030204" pitchFamily="18" charset="0"/>
                </a:endParaRPr>
              </a:p>
              <a:p>
                <a:pPr lvl="0" algn="ctr">
                  <a:lnSpc>
                    <a:spcPct val="150000"/>
                  </a:lnSpc>
                  <a:spcBef>
                    <a:spcPts val="300"/>
                  </a:spcBef>
                  <a:spcAft>
                    <a:spcPts val="300"/>
                  </a:spcAft>
                  <a:buClr>
                    <a:schemeClr val="tx1"/>
                  </a:buClr>
                </a:pP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b="0" i="1">
                            <a:solidFill>
                              <a:schemeClr val="bg1"/>
                            </a:solidFill>
                            <a:latin typeface="Cambria Math" panose="02040503050406030204" pitchFamily="18" charset="0"/>
                          </a:rPr>
                          <m:t>𝑑</m:t>
                        </m:r>
                      </m:e>
                      <m:sub>
                        <m:r>
                          <a:rPr lang="en-US" sz="1600" b="0" i="1">
                            <a:solidFill>
                              <a:schemeClr val="bg1"/>
                            </a:solidFill>
                            <a:latin typeface="Cambria Math" panose="02040503050406030204" pitchFamily="18" charset="0"/>
                          </a:rPr>
                          <m:t>1</m:t>
                        </m:r>
                      </m:sub>
                    </m:sSub>
                    <m:r>
                      <a:rPr lang="en-US" sz="1600" b="0" i="1">
                        <a:solidFill>
                          <a:schemeClr val="bg1"/>
                        </a:solidFill>
                        <a:latin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𝑟</m:t>
                        </m:r>
                      </m:num>
                      <m:den>
                        <m:r>
                          <a:rPr lang="en-US" sz="1600" b="0" i="1">
                            <a:solidFill>
                              <a:schemeClr val="bg1"/>
                            </a:solidFill>
                            <a:latin typeface="Cambria Math" panose="02040503050406030204" pitchFamily="18" charset="0"/>
                            <a:ea typeface="Cambria Math" panose="02040503050406030204" pitchFamily="18" charset="0"/>
                          </a:rPr>
                          <m:t>𝜕</m:t>
                        </m:r>
                        <m:sSup>
                          <m:sSupPr>
                            <m:ctrlPr>
                              <a:rPr lang="en-US" sz="1600" i="1">
                                <a:solidFill>
                                  <a:schemeClr val="bg1"/>
                                </a:solidFill>
                                <a:latin typeface="Cambria Math" panose="02040503050406030204" pitchFamily="18" charset="0"/>
                                <a:ea typeface="Cambria Math" panose="02040503050406030204" pitchFamily="18" charset="0"/>
                              </a:rPr>
                            </m:ctrlPr>
                          </m:sSupPr>
                          <m:e>
                            <m:r>
                              <a:rPr lang="en-US" sz="1600" b="0" i="1">
                                <a:solidFill>
                                  <a:schemeClr val="bg1"/>
                                </a:solidFill>
                                <a:latin typeface="Cambria Math" panose="02040503050406030204" pitchFamily="18" charset="0"/>
                                <a:ea typeface="Cambria Math" panose="02040503050406030204" pitchFamily="18" charset="0"/>
                              </a:rPr>
                              <m:t>𝜌</m:t>
                            </m:r>
                          </m:e>
                          <m:sup>
                            <m:r>
                              <a:rPr lang="en-US" sz="1600" b="0" i="1">
                                <a:solidFill>
                                  <a:schemeClr val="bg1"/>
                                </a:solidFill>
                                <a:latin typeface="Cambria Math" panose="02040503050406030204" pitchFamily="18" charset="0"/>
                                <a:ea typeface="Cambria Math" panose="02040503050406030204" pitchFamily="18" charset="0"/>
                              </a:rPr>
                              <m:t>1</m:t>
                            </m:r>
                          </m:sup>
                        </m:sSup>
                      </m:den>
                    </m:f>
                    <m:r>
                      <a:rPr lang="en-US" sz="1600" b="0" i="1">
                        <a:solidFill>
                          <a:schemeClr val="bg1"/>
                        </a:solidFill>
                        <a:latin typeface="Cambria Math" panose="02040503050406030204" pitchFamily="18" charset="0"/>
                      </a:rPr>
                      <m:t>=</m:t>
                    </m:r>
                    <m:d>
                      <m:dPr>
                        <m:ctrlPr>
                          <a:rPr lang="en-US" sz="1600" i="1">
                            <a:solidFill>
                              <a:schemeClr val="bg1"/>
                            </a:solidFill>
                            <a:latin typeface="Cambria Math" panose="02040503050406030204" pitchFamily="18" charset="0"/>
                          </a:rPr>
                        </m:ctrlPr>
                      </m:dPr>
                      <m:e>
                        <m:r>
                          <a:rPr lang="en-US" sz="1600" b="0" i="1">
                            <a:solidFill>
                              <a:schemeClr val="bg1"/>
                            </a:solidFill>
                            <a:latin typeface="Cambria Math" panose="02040503050406030204" pitchFamily="18" charset="0"/>
                          </a:rPr>
                          <m:t>0</m:t>
                        </m:r>
                        <m:r>
                          <a:rPr lang="en-US" sz="1600" b="0" i="1">
                            <a:solidFill>
                              <a:schemeClr val="bg1"/>
                            </a:solidFill>
                            <a:latin typeface="Cambria Math" panose="02040503050406030204" pitchFamily="18" charset="0"/>
                          </a:rPr>
                          <m:t>,</m:t>
                        </m:r>
                        <m:func>
                          <m:funcPr>
                            <m:ctrlPr>
                              <a:rPr lang="en-US" sz="1600" i="1">
                                <a:solidFill>
                                  <a:schemeClr val="bg1"/>
                                </a:solidFill>
                                <a:latin typeface="Cambria Math" panose="02040503050406030204" pitchFamily="18" charset="0"/>
                              </a:rPr>
                            </m:ctrlPr>
                          </m:funcPr>
                          <m:fName>
                            <m:r>
                              <a:rPr lang="en-US" sz="1600" b="0" i="1">
                                <a:solidFill>
                                  <a:schemeClr val="bg1"/>
                                </a:solidFill>
                                <a:latin typeface="Cambria Math" panose="02040503050406030204" pitchFamily="18" charset="0"/>
                              </a:rPr>
                              <m:t>𝑐𝑜𝑠</m:t>
                            </m:r>
                          </m:fName>
                          <m:e>
                            <m:r>
                              <a:rPr lang="en-US" sz="1600" b="0" i="1">
                                <a:solidFill>
                                  <a:schemeClr val="bg1"/>
                                </a:solidFill>
                                <a:latin typeface="Cambria Math" panose="02040503050406030204" pitchFamily="18" charset="0"/>
                                <a:ea typeface="Cambria Math" panose="02040503050406030204" pitchFamily="18" charset="0"/>
                              </a:rPr>
                              <m:t>𝜑</m:t>
                            </m:r>
                            <m:r>
                              <a:rPr lang="en-US" sz="1600" b="0" i="1">
                                <a:solidFill>
                                  <a:schemeClr val="bg1"/>
                                </a:solidFill>
                                <a:latin typeface="Cambria Math" panose="02040503050406030204" pitchFamily="18" charset="0"/>
                                <a:ea typeface="Cambria Math" panose="02040503050406030204" pitchFamily="18" charset="0"/>
                              </a:rPr>
                              <m:t>,</m:t>
                            </m:r>
                            <m:func>
                              <m:funcPr>
                                <m:ctrlPr>
                                  <a:rPr lang="en-US" sz="1600" i="1">
                                    <a:solidFill>
                                      <a:schemeClr val="bg1"/>
                                    </a:solidFill>
                                    <a:latin typeface="Cambria Math" panose="02040503050406030204" pitchFamily="18" charset="0"/>
                                    <a:ea typeface="Cambria Math" panose="02040503050406030204" pitchFamily="18" charset="0"/>
                                  </a:rPr>
                                </m:ctrlPr>
                              </m:funcPr>
                              <m:fName>
                                <m:r>
                                  <a:rPr lang="en-US" sz="1600" b="0" i="1">
                                    <a:solidFill>
                                      <a:schemeClr val="bg1"/>
                                    </a:solidFill>
                                    <a:latin typeface="Cambria Math" panose="02040503050406030204" pitchFamily="18" charset="0"/>
                                    <a:ea typeface="Cambria Math" panose="02040503050406030204" pitchFamily="18" charset="0"/>
                                  </a:rPr>
                                  <m:t>𝑠𝑖𝑛</m:t>
                                </m:r>
                              </m:fName>
                              <m:e>
                                <m:r>
                                  <a:rPr lang="en-US" sz="1600" b="0" i="1">
                                    <a:solidFill>
                                      <a:schemeClr val="bg1"/>
                                    </a:solidFill>
                                    <a:latin typeface="Cambria Math" panose="02040503050406030204" pitchFamily="18" charset="0"/>
                                    <a:ea typeface="Cambria Math" panose="02040503050406030204" pitchFamily="18" charset="0"/>
                                  </a:rPr>
                                  <m:t>𝜑</m:t>
                                </m:r>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0</m:t>
                                </m:r>
                              </m:e>
                            </m:func>
                          </m:e>
                        </m:func>
                      </m:e>
                    </m:d>
                  </m:oMath>
                </a14:m>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14:m>
                  <m:oMathPara xmlns:m="http://schemas.openxmlformats.org/officeDocument/2006/math">
                    <m:oMathParaPr>
                      <m:jc m:val="center"/>
                    </m:oMathParaPr>
                    <m:oMath xmlns:m="http://schemas.openxmlformats.org/officeDocument/2006/math">
                      <m:sSub>
                        <m:sSubPr>
                          <m:ctrlPr>
                            <a:rPr lang="en-US" sz="1600" i="1">
                              <a:solidFill>
                                <a:schemeClr val="bg1"/>
                              </a:solidFill>
                              <a:latin typeface="Cambria Math" panose="02040503050406030204" pitchFamily="18" charset="0"/>
                            </a:rPr>
                          </m:ctrlPr>
                        </m:sSubPr>
                        <m:e>
                          <m:r>
                            <a:rPr lang="en-US" sz="1600" b="0" i="1">
                              <a:solidFill>
                                <a:schemeClr val="bg1"/>
                              </a:solidFill>
                              <a:latin typeface="Cambria Math" panose="02040503050406030204" pitchFamily="18" charset="0"/>
                            </a:rPr>
                            <m:t>𝑑</m:t>
                          </m:r>
                        </m:e>
                        <m:sub>
                          <m:r>
                            <a:rPr lang="en-US" sz="1600" b="0" i="1">
                              <a:solidFill>
                                <a:schemeClr val="bg1"/>
                              </a:solidFill>
                              <a:latin typeface="Cambria Math" panose="02040503050406030204" pitchFamily="18" charset="0"/>
                            </a:rPr>
                            <m:t>2</m:t>
                          </m:r>
                        </m:sub>
                      </m:sSub>
                      <m:r>
                        <a:rPr lang="en-US" sz="1600" b="0" i="1">
                          <a:solidFill>
                            <a:schemeClr val="bg1"/>
                          </a:solidFill>
                          <a:latin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b="0" i="1">
                              <a:solidFill>
                                <a:schemeClr val="bg1"/>
                              </a:solidFill>
                              <a:latin typeface="Cambria Math" panose="02040503050406030204" pitchFamily="18" charset="0"/>
                            </a:rPr>
                            <m:t>1</m:t>
                          </m:r>
                        </m:num>
                        <m:den>
                          <m:sSup>
                            <m:sSupPr>
                              <m:ctrlPr>
                                <a:rPr lang="en-US" sz="1600" i="1">
                                  <a:solidFill>
                                    <a:schemeClr val="bg1"/>
                                  </a:solidFill>
                                  <a:latin typeface="Cambria Math" panose="02040503050406030204" pitchFamily="18" charset="0"/>
                                  <a:ea typeface="Cambria Math" panose="02040503050406030204" pitchFamily="18" charset="0"/>
                                </a:rPr>
                              </m:ctrlPr>
                            </m:sSupPr>
                            <m:e>
                              <m:r>
                                <a:rPr lang="en-US" sz="1600" b="0" i="1">
                                  <a:solidFill>
                                    <a:schemeClr val="bg1"/>
                                  </a:solidFill>
                                  <a:latin typeface="Cambria Math" panose="02040503050406030204" pitchFamily="18" charset="0"/>
                                  <a:ea typeface="Cambria Math" panose="02040503050406030204" pitchFamily="18" charset="0"/>
                                </a:rPr>
                                <m:t>𝜌</m:t>
                              </m:r>
                            </m:e>
                            <m:sup>
                              <m:r>
                                <a:rPr lang="en-US" sz="1600" b="0" i="1">
                                  <a:solidFill>
                                    <a:schemeClr val="bg1"/>
                                  </a:solidFill>
                                  <a:latin typeface="Cambria Math" panose="02040503050406030204" pitchFamily="18" charset="0"/>
                                  <a:ea typeface="Cambria Math" panose="02040503050406030204" pitchFamily="18" charset="0"/>
                                </a:rPr>
                                <m:t>1</m:t>
                              </m:r>
                            </m:sup>
                          </m:sSup>
                        </m:den>
                      </m:f>
                      <m:f>
                        <m:fPr>
                          <m:ctrlPr>
                            <a:rPr lang="en-US" sz="1600" i="1">
                              <a:solidFill>
                                <a:schemeClr val="bg1"/>
                              </a:solidFill>
                              <a:latin typeface="Cambria Math" panose="02040503050406030204" pitchFamily="18" charset="0"/>
                            </a:rPr>
                          </m:ctrlPr>
                        </m:fPr>
                        <m:num>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𝑟</m:t>
                          </m:r>
                        </m:num>
                        <m:den>
                          <m:r>
                            <a:rPr lang="en-US" sz="1600" b="0" i="1">
                              <a:solidFill>
                                <a:schemeClr val="bg1"/>
                              </a:solidFill>
                              <a:latin typeface="Cambria Math" panose="02040503050406030204" pitchFamily="18" charset="0"/>
                              <a:ea typeface="Cambria Math" panose="02040503050406030204" pitchFamily="18" charset="0"/>
                            </a:rPr>
                            <m:t>𝜕𝜑</m:t>
                          </m:r>
                        </m:den>
                      </m:f>
                      <m:r>
                        <a:rPr lang="en-US" sz="1600" b="0" i="1">
                          <a:solidFill>
                            <a:schemeClr val="bg1"/>
                          </a:solidFill>
                          <a:latin typeface="Cambria Math" panose="02040503050406030204" pitchFamily="18" charset="0"/>
                        </a:rPr>
                        <m:t>=</m:t>
                      </m:r>
                      <m:d>
                        <m:dPr>
                          <m:ctrlPr>
                            <a:rPr lang="en-US" sz="1600" i="1">
                              <a:solidFill>
                                <a:schemeClr val="bg1"/>
                              </a:solidFill>
                              <a:latin typeface="Cambria Math" panose="02040503050406030204" pitchFamily="18" charset="0"/>
                            </a:rPr>
                          </m:ctrlPr>
                        </m:dPr>
                        <m:e>
                          <m:r>
                            <a:rPr lang="en-US" sz="1600" b="0" i="1">
                              <a:solidFill>
                                <a:schemeClr val="bg1"/>
                              </a:solidFill>
                              <a:latin typeface="Cambria Math" panose="02040503050406030204" pitchFamily="18" charset="0"/>
                            </a:rPr>
                            <m:t>0</m:t>
                          </m:r>
                          <m:r>
                            <a:rPr lang="en-US" sz="1600" b="0" i="1">
                              <a:solidFill>
                                <a:schemeClr val="bg1"/>
                              </a:solidFill>
                              <a:latin typeface="Cambria Math" panose="02040503050406030204" pitchFamily="18" charset="0"/>
                            </a:rPr>
                            <m:t>,</m:t>
                          </m:r>
                          <m:func>
                            <m:funcPr>
                              <m:ctrlPr>
                                <a:rPr lang="en-US" sz="1600" i="1">
                                  <a:solidFill>
                                    <a:schemeClr val="bg1"/>
                                  </a:solidFill>
                                  <a:latin typeface="Cambria Math" panose="02040503050406030204" pitchFamily="18" charset="0"/>
                                </a:rPr>
                              </m:ctrlPr>
                            </m:funcPr>
                            <m:fName>
                              <m:r>
                                <a:rPr lang="en-US" sz="1600" b="0" i="1">
                                  <a:solidFill>
                                    <a:schemeClr val="bg1"/>
                                  </a:solidFill>
                                  <a:latin typeface="Cambria Math" panose="02040503050406030204" pitchFamily="18" charset="0"/>
                                </a:rPr>
                                <m:t>𝑠𝑖𝑛</m:t>
                              </m:r>
                            </m:fName>
                            <m:e>
                              <m:r>
                                <a:rPr lang="en-US" sz="1600" b="0" i="1">
                                  <a:solidFill>
                                    <a:schemeClr val="bg1"/>
                                  </a:solidFill>
                                  <a:latin typeface="Cambria Math" panose="02040503050406030204" pitchFamily="18" charset="0"/>
                                  <a:ea typeface="Cambria Math" panose="02040503050406030204" pitchFamily="18" charset="0"/>
                                </a:rPr>
                                <m:t>𝜑</m:t>
                              </m:r>
                              <m:r>
                                <a:rPr lang="en-US" sz="1600" b="0" i="1">
                                  <a:solidFill>
                                    <a:schemeClr val="bg1"/>
                                  </a:solidFill>
                                  <a:latin typeface="Cambria Math" panose="02040503050406030204" pitchFamily="18" charset="0"/>
                                  <a:ea typeface="Cambria Math" panose="02040503050406030204" pitchFamily="18" charset="0"/>
                                </a:rPr>
                                <m:t>,−</m:t>
                              </m:r>
                              <m:func>
                                <m:funcPr>
                                  <m:ctrlPr>
                                    <a:rPr lang="en-US" sz="1600" i="1">
                                      <a:solidFill>
                                        <a:schemeClr val="bg1"/>
                                      </a:solidFill>
                                      <a:latin typeface="Cambria Math" panose="02040503050406030204" pitchFamily="18" charset="0"/>
                                      <a:ea typeface="Cambria Math" panose="02040503050406030204" pitchFamily="18" charset="0"/>
                                    </a:rPr>
                                  </m:ctrlPr>
                                </m:funcPr>
                                <m:fName>
                                  <m:r>
                                    <a:rPr lang="en-US" sz="1600" b="0" i="1">
                                      <a:solidFill>
                                        <a:schemeClr val="bg1"/>
                                      </a:solidFill>
                                      <a:latin typeface="Cambria Math" panose="02040503050406030204" pitchFamily="18" charset="0"/>
                                      <a:ea typeface="Cambria Math" panose="02040503050406030204" pitchFamily="18" charset="0"/>
                                    </a:rPr>
                                    <m:t>𝑐𝑜𝑠</m:t>
                                  </m:r>
                                </m:fName>
                                <m:e>
                                  <m:r>
                                    <a:rPr lang="en-US" sz="1600" b="0" i="1">
                                      <a:solidFill>
                                        <a:schemeClr val="bg1"/>
                                      </a:solidFill>
                                      <a:latin typeface="Cambria Math" panose="02040503050406030204" pitchFamily="18" charset="0"/>
                                      <a:ea typeface="Cambria Math" panose="02040503050406030204" pitchFamily="18" charset="0"/>
                                    </a:rPr>
                                    <m:t>𝜑</m:t>
                                  </m:r>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0</m:t>
                                  </m:r>
                                </m:e>
                              </m:func>
                            </m:e>
                          </m:func>
                          <m:r>
                            <a:rPr lang="en-US" sz="1600" b="0" i="1">
                              <a:solidFill>
                                <a:schemeClr val="bg1"/>
                              </a:solidFill>
                              <a:latin typeface="Cambria Math" panose="02040503050406030204" pitchFamily="18" charset="0"/>
                            </a:rPr>
                            <m:t> </m:t>
                          </m:r>
                        </m:e>
                      </m:d>
                    </m:oMath>
                  </m:oMathPara>
                </a14:m>
                <a:endParaRPr lang="en-US" sz="1600" i="1" dirty="0">
                  <a:solidFill>
                    <a:schemeClr val="bg1"/>
                  </a:solidFill>
                  <a:latin typeface="Cambria Math" panose="02040503050406030204" pitchFamily="18" charset="0"/>
                </a:endParaRPr>
              </a:p>
              <a:p>
                <a:pPr lvl="0" algn="ctr">
                  <a:lnSpc>
                    <a:spcPct val="150000"/>
                  </a:lnSpc>
                  <a:spcBef>
                    <a:spcPts val="300"/>
                  </a:spcBef>
                  <a:spcAft>
                    <a:spcPts val="300"/>
                  </a:spcAft>
                  <a:buClr>
                    <a:schemeClr val="tx1"/>
                  </a:buClr>
                </a:pPr>
                <a14:m>
                  <m:oMathPara xmlns:m="http://schemas.openxmlformats.org/officeDocument/2006/math">
                    <m:oMathParaPr>
                      <m:jc m:val="center"/>
                    </m:oMathParaPr>
                    <m:oMath xmlns:m="http://schemas.openxmlformats.org/officeDocument/2006/math">
                      <m:sSub>
                        <m:sSubPr>
                          <m:ctrlPr>
                            <a:rPr lang="en-US" sz="1600" i="1">
                              <a:solidFill>
                                <a:schemeClr val="bg1"/>
                              </a:solidFill>
                              <a:latin typeface="Cambria Math" panose="02040503050406030204" pitchFamily="18" charset="0"/>
                            </a:rPr>
                          </m:ctrlPr>
                        </m:sSubPr>
                        <m:e>
                          <m:r>
                            <a:rPr lang="en-US" sz="1600" b="0" i="1">
                              <a:solidFill>
                                <a:schemeClr val="bg1"/>
                              </a:solidFill>
                              <a:latin typeface="Cambria Math" panose="02040503050406030204" pitchFamily="18" charset="0"/>
                            </a:rPr>
                            <m:t>𝑑</m:t>
                          </m:r>
                        </m:e>
                        <m:sub>
                          <m:r>
                            <a:rPr lang="en-US" sz="1600" b="0" i="1">
                              <a:solidFill>
                                <a:schemeClr val="bg1"/>
                              </a:solidFill>
                              <a:latin typeface="Cambria Math" panose="02040503050406030204" pitchFamily="18" charset="0"/>
                            </a:rPr>
                            <m:t>3</m:t>
                          </m:r>
                        </m:sub>
                      </m:sSub>
                      <m:r>
                        <a:rPr lang="en-US" sz="1600" b="0" i="1">
                          <a:solidFill>
                            <a:schemeClr val="bg1"/>
                          </a:solidFill>
                          <a:latin typeface="Cambria Math" panose="02040503050406030204" pitchFamily="18" charset="0"/>
                        </a:rPr>
                        <m:t>=</m:t>
                      </m:r>
                      <m:f>
                        <m:fPr>
                          <m:ctrlPr>
                            <a:rPr lang="en-US" sz="1600" i="1">
                              <a:solidFill>
                                <a:schemeClr val="bg1"/>
                              </a:solidFill>
                              <a:latin typeface="Cambria Math" panose="02040503050406030204" pitchFamily="18" charset="0"/>
                            </a:rPr>
                          </m:ctrlPr>
                        </m:fPr>
                        <m:num>
                          <m:r>
                            <a:rPr lang="en-US" sz="1600" b="0" i="1">
                              <a:solidFill>
                                <a:schemeClr val="bg1"/>
                              </a:solidFill>
                              <a:latin typeface="Cambria Math" panose="02040503050406030204" pitchFamily="18" charset="0"/>
                            </a:rPr>
                            <m:t>1</m:t>
                          </m:r>
                        </m:num>
                        <m:den>
                          <m:sSup>
                            <m:sSupPr>
                              <m:ctrlPr>
                                <a:rPr lang="en-US" sz="1600" i="1">
                                  <a:solidFill>
                                    <a:schemeClr val="bg1"/>
                                  </a:solidFill>
                                  <a:latin typeface="Cambria Math" panose="02040503050406030204" pitchFamily="18" charset="0"/>
                                  <a:ea typeface="Cambria Math" panose="02040503050406030204" pitchFamily="18" charset="0"/>
                                </a:rPr>
                              </m:ctrlPr>
                            </m:sSupPr>
                            <m:e>
                              <m:r>
                                <a:rPr lang="en-US" sz="1600" b="0" i="1">
                                  <a:solidFill>
                                    <a:schemeClr val="bg1"/>
                                  </a:solidFill>
                                  <a:latin typeface="Cambria Math" panose="02040503050406030204" pitchFamily="18" charset="0"/>
                                  <a:ea typeface="Cambria Math" panose="02040503050406030204" pitchFamily="18" charset="0"/>
                                </a:rPr>
                                <m:t>𝜌</m:t>
                              </m:r>
                            </m:e>
                            <m:sup>
                              <m:r>
                                <a:rPr lang="en-US" sz="1600" b="0" i="1">
                                  <a:solidFill>
                                    <a:schemeClr val="bg1"/>
                                  </a:solidFill>
                                  <a:latin typeface="Cambria Math" panose="02040503050406030204" pitchFamily="18" charset="0"/>
                                  <a:ea typeface="Cambria Math" panose="02040503050406030204" pitchFamily="18" charset="0"/>
                                </a:rPr>
                                <m:t>0</m:t>
                              </m:r>
                            </m:sup>
                          </m:sSup>
                        </m:den>
                      </m:f>
                      <m:f>
                        <m:fPr>
                          <m:ctrlPr>
                            <a:rPr lang="en-US" sz="1600" i="1">
                              <a:solidFill>
                                <a:schemeClr val="bg1"/>
                              </a:solidFill>
                              <a:latin typeface="Cambria Math" panose="02040503050406030204" pitchFamily="18" charset="0"/>
                            </a:rPr>
                          </m:ctrlPr>
                        </m:fPr>
                        <m:num>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𝑟</m:t>
                          </m:r>
                        </m:num>
                        <m:den>
                          <m:r>
                            <a:rPr lang="en-US" sz="1600" b="0" i="1">
                              <a:solidFill>
                                <a:schemeClr val="bg1"/>
                              </a:solidFill>
                              <a:latin typeface="Cambria Math" panose="02040503050406030204" pitchFamily="18" charset="0"/>
                              <a:ea typeface="Cambria Math" panose="02040503050406030204" pitchFamily="18" charset="0"/>
                            </a:rPr>
                            <m:t>𝜕𝜃</m:t>
                          </m:r>
                        </m:den>
                      </m:f>
                      <m:r>
                        <a:rPr lang="en-US" sz="1600" b="0" i="1">
                          <a:solidFill>
                            <a:schemeClr val="bg1"/>
                          </a:solidFill>
                          <a:latin typeface="Cambria Math" panose="02040503050406030204" pitchFamily="18" charset="0"/>
                        </a:rPr>
                        <m:t>=</m:t>
                      </m:r>
                      <m:d>
                        <m:dPr>
                          <m:ctrlPr>
                            <a:rPr lang="en-US" sz="1600" i="1">
                              <a:solidFill>
                                <a:schemeClr val="bg1"/>
                              </a:solidFill>
                              <a:latin typeface="Cambria Math" panose="02040503050406030204" pitchFamily="18" charset="0"/>
                            </a:rPr>
                          </m:ctrlPr>
                        </m:dPr>
                        <m:e>
                          <m:func>
                            <m:funcPr>
                              <m:ctrlPr>
                                <a:rPr lang="en-US" sz="1600" i="1">
                                  <a:solidFill>
                                    <a:schemeClr val="bg1"/>
                                  </a:solidFill>
                                  <a:latin typeface="Cambria Math" panose="02040503050406030204" pitchFamily="18" charset="0"/>
                                </a:rPr>
                              </m:ctrlPr>
                            </m:funcPr>
                            <m:fName>
                              <m:func>
                                <m:funcPr>
                                  <m:ctrlPr>
                                    <a:rPr lang="en-US" sz="1600" i="1">
                                      <a:solidFill>
                                        <a:schemeClr val="bg1"/>
                                      </a:solidFill>
                                      <a:latin typeface="Cambria Math" panose="02040503050406030204" pitchFamily="18" charset="0"/>
                                      <a:ea typeface="Cambria Math" panose="02040503050406030204" pitchFamily="18" charset="0"/>
                                    </a:rPr>
                                  </m:ctrlPr>
                                </m:funcPr>
                                <m:fName>
                                  <m:r>
                                    <a:rPr lang="en-US" sz="1600" b="0" i="1">
                                      <a:solidFill>
                                        <a:schemeClr val="bg1"/>
                                      </a:solidFill>
                                      <a:latin typeface="Cambria Math" panose="02040503050406030204" pitchFamily="18" charset="0"/>
                                      <a:ea typeface="Cambria Math" panose="02040503050406030204" pitchFamily="18" charset="0"/>
                                    </a:rPr>
                                    <m:t>𝑠𝑖𝑛</m:t>
                                  </m:r>
                                  <m:r>
                                    <a:rPr lang="en-US" sz="1600" b="0" i="1">
                                      <a:solidFill>
                                        <a:schemeClr val="bg1"/>
                                      </a:solidFill>
                                      <a:latin typeface="Cambria Math" panose="02040503050406030204" pitchFamily="18" charset="0"/>
                                      <a:ea typeface="Cambria Math" panose="02040503050406030204" pitchFamily="18" charset="0"/>
                                    </a:rPr>
                                    <m:t>h</m:t>
                                  </m:r>
                                </m:fName>
                                <m:e>
                                  <m:r>
                                    <a:rPr lang="en-US" sz="1600" b="0" i="1">
                                      <a:solidFill>
                                        <a:schemeClr val="bg1"/>
                                      </a:solidFill>
                                      <a:latin typeface="Cambria Math" panose="02040503050406030204" pitchFamily="18" charset="0"/>
                                      <a:ea typeface="Cambria Math" panose="02040503050406030204" pitchFamily="18" charset="0"/>
                                    </a:rPr>
                                    <m:t>𝜃</m:t>
                                  </m:r>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0</m:t>
                                  </m:r>
                                  <m:r>
                                    <a:rPr lang="en-US" sz="1600" b="0" i="1">
                                      <a:solidFill>
                                        <a:schemeClr val="bg1"/>
                                      </a:solidFill>
                                      <a:latin typeface="Cambria Math" panose="02040503050406030204" pitchFamily="18" charset="0"/>
                                      <a:ea typeface="Cambria Math" panose="02040503050406030204" pitchFamily="18" charset="0"/>
                                    </a:rPr>
                                    <m:t>,</m:t>
                                  </m:r>
                                  <m:r>
                                    <a:rPr lang="en-US" sz="1600" b="0" i="1">
                                      <a:solidFill>
                                        <a:schemeClr val="bg1"/>
                                      </a:solidFill>
                                      <a:latin typeface="Cambria Math" panose="02040503050406030204" pitchFamily="18" charset="0"/>
                                      <a:ea typeface="Cambria Math" panose="02040503050406030204" pitchFamily="18" charset="0"/>
                                    </a:rPr>
                                    <m:t>0</m:t>
                                  </m:r>
                                  <m:r>
                                    <a:rPr lang="en-US" sz="1600" b="0" i="1">
                                      <a:solidFill>
                                        <a:schemeClr val="bg1"/>
                                      </a:solidFill>
                                      <a:latin typeface="Cambria Math" panose="02040503050406030204" pitchFamily="18" charset="0"/>
                                      <a:ea typeface="Cambria Math" panose="02040503050406030204" pitchFamily="18" charset="0"/>
                                    </a:rPr>
                                    <m:t>,</m:t>
                                  </m:r>
                                </m:e>
                              </m:func>
                              <m:r>
                                <a:rPr lang="en-US" sz="1600" b="0" i="1">
                                  <a:solidFill>
                                    <a:schemeClr val="bg1"/>
                                  </a:solidFill>
                                  <a:latin typeface="Cambria Math" panose="02040503050406030204" pitchFamily="18" charset="0"/>
                                </a:rPr>
                                <m:t>𝑐𝑜𝑠</m:t>
                              </m:r>
                              <m:r>
                                <a:rPr lang="en-US" sz="1600" b="0" i="1">
                                  <a:solidFill>
                                    <a:schemeClr val="bg1"/>
                                  </a:solidFill>
                                  <a:latin typeface="Cambria Math" panose="02040503050406030204" pitchFamily="18" charset="0"/>
                                </a:rPr>
                                <m:t>h</m:t>
                              </m:r>
                            </m:fName>
                            <m:e>
                              <m:r>
                                <a:rPr lang="en-US" sz="1600" b="0" i="1">
                                  <a:solidFill>
                                    <a:schemeClr val="bg1"/>
                                  </a:solidFill>
                                  <a:latin typeface="Cambria Math" panose="02040503050406030204" pitchFamily="18" charset="0"/>
                                  <a:ea typeface="Cambria Math" panose="02040503050406030204" pitchFamily="18" charset="0"/>
                                </a:rPr>
                                <m:t>𝜃</m:t>
                              </m:r>
                            </m:e>
                          </m:func>
                        </m:e>
                      </m:d>
                    </m:oMath>
                  </m:oMathPara>
                </a14:m>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300"/>
                  </a:spcBef>
                  <a:spcAft>
                    <a:spcPts val="300"/>
                  </a:spcAft>
                  <a:buClr>
                    <a:schemeClr val="tx1"/>
                  </a:buClr>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This basis is orthonormal and depends only on the angles</a:t>
                </a:r>
              </a:p>
              <a:p>
                <a:pPr marL="285750" indent="-285750">
                  <a:lnSpc>
                    <a:spcPct val="150000"/>
                  </a:lnSpc>
                  <a:spcBef>
                    <a:spcPts val="300"/>
                  </a:spcBef>
                  <a:spcAft>
                    <a:spcPts val="300"/>
                  </a:spcAft>
                  <a:buClr>
                    <a:schemeClr val="tx1"/>
                  </a:buClr>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Non-zero derivatives of the basis vectors: </a:t>
                </a:r>
                <a:endParaRPr lang="en-US" sz="1600" i="1" dirty="0">
                  <a:latin typeface="Verdana" panose="020B0604030504040204" pitchFamily="34" charset="0"/>
                  <a:ea typeface="Verdana" panose="020B0604030504040204" pitchFamily="34" charset="0"/>
                  <a:cs typeface="Verdana" panose="020B0604030504040204" pitchFamily="34" charset="0"/>
                </a:endParaRPr>
              </a:p>
              <a:p>
                <a:pPr>
                  <a:lnSpc>
                    <a:spcPct val="150000"/>
                  </a:lnSpc>
                  <a:spcBef>
                    <a:spcPts val="300"/>
                  </a:spcBef>
                  <a:spcAft>
                    <a:spcPts val="300"/>
                  </a:spcAft>
                  <a:buClr>
                    <a:schemeClr val="tx1"/>
                  </a:buClr>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0</m:t>
                          </m:r>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3</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3</m:t>
                          </m:r>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0</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1</m:t>
                          </m:r>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𝜑</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2</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2</m:t>
                          </m:r>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𝜑</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1</m:t>
                          </m:r>
                        </m:sub>
                      </m:sSub>
                      <m:r>
                        <a:rPr lang="en-US" sz="1600" i="1">
                          <a:latin typeface="Cambria Math" panose="02040503050406030204" pitchFamily="18" charset="0"/>
                        </a:rPr>
                        <m:t>, </m:t>
                      </m:r>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𝑗</m:t>
                          </m:r>
                          <m:r>
                            <a:rPr lang="en-US" sz="1600" i="1">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𝜌</m:t>
                              </m:r>
                            </m:e>
                            <m:sup>
                              <m:r>
                                <a:rPr lang="en-US" sz="1600" i="1">
                                  <a:latin typeface="Cambria Math" panose="02040503050406030204" pitchFamily="18" charset="0"/>
                                </a:rPr>
                                <m:t>0</m:t>
                              </m:r>
                            </m:sup>
                          </m:sSup>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𝑗</m:t>
                          </m:r>
                          <m:r>
                            <a:rPr lang="en-US" sz="1600" i="1">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𝜌</m:t>
                              </m:r>
                            </m:e>
                            <m:sup>
                              <m:r>
                                <a:rPr lang="en-US" sz="1600" i="1">
                                  <a:latin typeface="Cambria Math" panose="02040503050406030204" pitchFamily="18" charset="0"/>
                                </a:rPr>
                                <m:t>1</m:t>
                              </m:r>
                            </m:sup>
                          </m:sSup>
                        </m:sub>
                      </m:sSub>
                      <m:r>
                        <a:rPr lang="en-US" sz="1600" i="1">
                          <a:latin typeface="Cambria Math" panose="02040503050406030204" pitchFamily="18" charset="0"/>
                        </a:rPr>
                        <m:t>=</m:t>
                      </m:r>
                      <m:r>
                        <a:rPr lang="en-US" sz="1600" i="1">
                          <a:latin typeface="Cambria Math" panose="02040503050406030204" pitchFamily="18" charset="0"/>
                        </a:rPr>
                        <m:t>0</m:t>
                      </m:r>
                    </m:oMath>
                  </m:oMathPara>
                </a14:m>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300"/>
                  </a:spcBef>
                  <a:spcAft>
                    <a:spcPts val="300"/>
                  </a:spcAft>
                  <a:buClr>
                    <a:schemeClr val="tx1"/>
                  </a:buClr>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If </a:t>
                </a:r>
                <a14:m>
                  <m:oMath xmlns:m="http://schemas.openxmlformats.org/officeDocument/2006/math">
                    <m:r>
                      <a:rPr lang="en-US" sz="1600" i="1">
                        <a:latin typeface="Cambria Math" panose="02040503050406030204" pitchFamily="18" charset="0"/>
                      </a:rPr>
                      <m:t>𝑟</m:t>
                    </m:r>
                  </m:oMath>
                </a14:m>
                <a:r>
                  <a:rPr lang="en-US" sz="1600" dirty="0">
                    <a:latin typeface="Verdana" panose="020B0604030504040204" pitchFamily="34" charset="0"/>
                    <a:ea typeface="Verdana" panose="020B0604030504040204" pitchFamily="34" charset="0"/>
                    <a:cs typeface="Verdana" panose="020B0604030504040204" pitchFamily="34" charset="0"/>
                  </a:rPr>
                  <a:t> is null, then </a:t>
                </a:r>
                <a14:m>
                  <m:oMath xmlns:m="http://schemas.openxmlformats.org/officeDocument/2006/math">
                    <m:r>
                      <a:rPr lang="en-US" sz="1600" i="1">
                        <a:latin typeface="Cambria Math" panose="02040503050406030204" pitchFamily="18" charset="0"/>
                      </a:rPr>
                      <m:t>𝑟</m:t>
                    </m:r>
                    <m:r>
                      <a:rPr lang="en-US" sz="1600" i="1">
                        <a:latin typeface="Cambria Math" panose="02040503050406030204" pitchFamily="18" charset="0"/>
                      </a:rPr>
                      <m:t>=</m:t>
                    </m:r>
                    <m:r>
                      <a:rPr lang="en-US" sz="1600" i="1">
                        <a:latin typeface="Cambria Math" panose="02040503050406030204" pitchFamily="18" charset="0"/>
                      </a:rPr>
                      <m:t>𝜌</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0</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𝑑</m:t>
                        </m:r>
                      </m:e>
                      <m:sub>
                        <m:r>
                          <a:rPr lang="en-US" sz="1600" i="1">
                            <a:latin typeface="Cambria Math" panose="02040503050406030204" pitchFamily="18" charset="0"/>
                          </a:rPr>
                          <m:t>1</m:t>
                        </m:r>
                      </m:sub>
                    </m:sSub>
                    <m:r>
                      <a:rPr lang="en-US" sz="1600" i="1">
                        <a:latin typeface="Cambria Math" panose="02040503050406030204" pitchFamily="18" charset="0"/>
                      </a:rPr>
                      <m:t>)</m:t>
                    </m:r>
                  </m:oMath>
                </a14:m>
                <a:endParaRPr lang="en-US" sz="16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6" name="מלבן 5">
                <a:extLst>
                  <a:ext uri="{FF2B5EF4-FFF2-40B4-BE49-F238E27FC236}">
                    <a16:creationId xmlns:a16="http://schemas.microsoft.com/office/drawing/2014/main" id="{892663BE-BD0C-4EA1-9A39-E5ADE334C243}"/>
                  </a:ext>
                </a:extLst>
              </p:cNvPr>
              <p:cNvSpPr>
                <a:spLocks noRot="1" noChangeAspect="1" noMove="1" noResize="1" noEditPoints="1" noAdjustHandles="1" noChangeArrowheads="1" noChangeShapeType="1" noTextEdit="1"/>
              </p:cNvSpPr>
              <p:nvPr/>
            </p:nvSpPr>
            <p:spPr>
              <a:xfrm>
                <a:off x="4243577" y="134611"/>
                <a:ext cx="7125629" cy="6431825"/>
              </a:xfrm>
              <a:prstGeom prst="rect">
                <a:avLst/>
              </a:prstGeom>
              <a:blipFill>
                <a:blip r:embed="rId3"/>
                <a:stretch>
                  <a:fillRect l="-342" b="-284"/>
                </a:stretch>
              </a:blipFill>
            </p:spPr>
            <p:txBody>
              <a:bodyPr/>
              <a:lstStyle/>
              <a:p>
                <a:r>
                  <a:rPr lang="he-IL">
                    <a:noFill/>
                  </a:rPr>
                  <a:t> </a:t>
                </a:r>
              </a:p>
            </p:txBody>
          </p:sp>
        </mc:Fallback>
      </mc:AlternateContent>
      <p:sp>
        <p:nvSpPr>
          <p:cNvPr id="5" name="מציין מיקום של מספר שקופית 4">
            <a:extLst>
              <a:ext uri="{FF2B5EF4-FFF2-40B4-BE49-F238E27FC236}">
                <a16:creationId xmlns:a16="http://schemas.microsoft.com/office/drawing/2014/main" id="{D3DD0300-31FD-422D-8236-EF1A12B8954C}"/>
              </a:ext>
            </a:extLst>
          </p:cNvPr>
          <p:cNvSpPr>
            <a:spLocks noGrp="1"/>
          </p:cNvSpPr>
          <p:nvPr>
            <p:ph type="sldNum" sz="quarter" idx="12"/>
          </p:nvPr>
        </p:nvSpPr>
        <p:spPr/>
        <p:txBody>
          <a:bodyPr/>
          <a:lstStyle/>
          <a:p>
            <a:fld id="{A87A4B64-AD93-4496-8E8A-37D6101AAA0C}" type="slidenum">
              <a:rPr lang="en-US" smtClean="0"/>
              <a:t>29</a:t>
            </a:fld>
            <a:endParaRPr lang="en-US"/>
          </a:p>
        </p:txBody>
      </p:sp>
    </p:spTree>
    <p:extLst>
      <p:ext uri="{BB962C8B-B14F-4D97-AF65-F5344CB8AC3E}">
        <p14:creationId xmlns:p14="http://schemas.microsoft.com/office/powerpoint/2010/main" val="18057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69C71B08-1509-4161-B4EA-32A36771BC69}"/>
              </a:ext>
            </a:extLst>
          </p:cNvPr>
          <p:cNvPicPr>
            <a:picLocks noChangeAspect="1"/>
          </p:cNvPicPr>
          <p:nvPr/>
        </p:nvPicPr>
        <p:blipFill rotWithShape="1">
          <a:blip r:embed="rId2">
            <a:extLst>
              <a:ext uri="{28A0092B-C50C-407E-A947-70E740481C1C}">
                <a14:useLocalDpi xmlns:a14="http://schemas.microsoft.com/office/drawing/2010/main" val="0"/>
              </a:ext>
            </a:extLst>
          </a:blip>
          <a:srcRect l="-79" t="6" r="-145" b="-6"/>
          <a:stretch/>
        </p:blipFill>
        <p:spPr>
          <a:xfrm>
            <a:off x="4094517" y="-3"/>
            <a:ext cx="8109978" cy="6858003"/>
          </a:xfrm>
          <a:prstGeom prst="rect">
            <a:avLst/>
          </a:prstGeom>
        </p:spPr>
      </p:pic>
      <p:sp>
        <p:nvSpPr>
          <p:cNvPr id="41" name="Rectangle 40">
            <a:extLst>
              <a:ext uri="{FF2B5EF4-FFF2-40B4-BE49-F238E27FC236}">
                <a16:creationId xmlns:a16="http://schemas.microsoft.com/office/drawing/2014/main"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1C84C9FD-7B34-4A1D-B9EB-0DF2E2B7C2DF}"/>
              </a:ext>
            </a:extLst>
          </p:cNvPr>
          <p:cNvSpPr>
            <a:spLocks noGrp="1"/>
          </p:cNvSpPr>
          <p:nvPr>
            <p:ph type="title"/>
          </p:nvPr>
        </p:nvSpPr>
        <p:spPr>
          <a:xfrm>
            <a:off x="457199" y="2555291"/>
            <a:ext cx="7419394" cy="2992576"/>
          </a:xfrm>
        </p:spPr>
        <p:txBody>
          <a:bodyPr vert="horz" lIns="91440" tIns="45720" rIns="91440" bIns="45720" rtlCol="0" anchor="t">
            <a:normAutofit/>
          </a:bodyPr>
          <a:lstStyle/>
          <a:p>
            <a:r>
              <a:rPr lang="en-US" sz="4800" b="1" spc="300" dirty="0">
                <a:ln w="0"/>
                <a:effectLst>
                  <a:outerShdw blurRad="38100" dist="19050" dir="2700000" algn="tl" rotWithShape="0">
                    <a:schemeClr val="dk1">
                      <a:alpha val="40000"/>
                    </a:schemeClr>
                  </a:outerShdw>
                </a:effectLst>
              </a:rPr>
              <a:t>INTRODUCTION</a:t>
            </a:r>
          </a:p>
        </p:txBody>
      </p:sp>
    </p:spTree>
    <p:extLst>
      <p:ext uri="{BB962C8B-B14F-4D97-AF65-F5344CB8AC3E}">
        <p14:creationId xmlns:p14="http://schemas.microsoft.com/office/powerpoint/2010/main" val="31456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3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accent1">
              <a:lumMod val="50000"/>
            </a:schemeClr>
          </a:bgClr>
        </a:patt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תמונה 4">
            <a:hlinkClick r:id="rId2"/>
            <a:extLst>
              <a:ext uri="{FF2B5EF4-FFF2-40B4-BE49-F238E27FC236}">
                <a16:creationId xmlns:a16="http://schemas.microsoft.com/office/drawing/2014/main" id="{328F7AEA-8971-4AAD-8E1B-4C4788E050B5}"/>
              </a:ext>
            </a:extLst>
          </p:cNvPr>
          <p:cNvPicPr>
            <a:picLocks noChangeAspect="1"/>
          </p:cNvPicPr>
          <p:nvPr/>
        </p:nvPicPr>
        <p:blipFill>
          <a:blip r:embed="rId3"/>
          <a:stretch>
            <a:fillRect/>
          </a:stretch>
        </p:blipFill>
        <p:spPr>
          <a:xfrm>
            <a:off x="370926" y="2160787"/>
            <a:ext cx="3883824" cy="2184650"/>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תמונה 6">
            <a:hlinkClick r:id="rId4"/>
            <a:extLst>
              <a:ext uri="{FF2B5EF4-FFF2-40B4-BE49-F238E27FC236}">
                <a16:creationId xmlns:a16="http://schemas.microsoft.com/office/drawing/2014/main" id="{7B51898B-FC52-409B-B1DD-6A576D3E59EC}"/>
              </a:ext>
            </a:extLst>
          </p:cNvPr>
          <p:cNvPicPr>
            <a:picLocks noChangeAspect="1"/>
          </p:cNvPicPr>
          <p:nvPr/>
        </p:nvPicPr>
        <p:blipFill>
          <a:blip r:embed="rId5"/>
          <a:stretch>
            <a:fillRect/>
          </a:stretch>
        </p:blipFill>
        <p:spPr>
          <a:xfrm>
            <a:off x="5297874" y="1800403"/>
            <a:ext cx="6498030" cy="2810397"/>
          </a:xfrm>
          <a:prstGeom prst="rect">
            <a:avLst/>
          </a:prstGeom>
        </p:spPr>
      </p:pic>
      <p:sp>
        <p:nvSpPr>
          <p:cNvPr id="4" name="TextBox 3"/>
          <p:cNvSpPr txBox="1"/>
          <p:nvPr/>
        </p:nvSpPr>
        <p:spPr>
          <a:xfrm>
            <a:off x="5641675" y="2976113"/>
            <a:ext cx="65" cy="276999"/>
          </a:xfrm>
          <a:prstGeom prst="rect">
            <a:avLst/>
          </a:prstGeom>
          <a:noFill/>
        </p:spPr>
        <p:txBody>
          <a:bodyPr wrap="none" lIns="0" tIns="0" rIns="0" bIns="0" rtlCol="1">
            <a:spAutoFit/>
          </a:bodyPr>
          <a:lstStyle/>
          <a:p>
            <a:endParaRPr lang="he-IL" dirty="0"/>
          </a:p>
        </p:txBody>
      </p:sp>
      <p:sp>
        <p:nvSpPr>
          <p:cNvPr id="29" name="TextBox 5">
            <a:extLst>
              <a:ext uri="{FF2B5EF4-FFF2-40B4-BE49-F238E27FC236}">
                <a16:creationId xmlns:a16="http://schemas.microsoft.com/office/drawing/2014/main" id="{35FEE715-B251-4105-A618-C24DE58BFA58}"/>
              </a:ext>
            </a:extLst>
          </p:cNvPr>
          <p:cNvSpPr txBox="1"/>
          <p:nvPr/>
        </p:nvSpPr>
        <p:spPr>
          <a:xfrm>
            <a:off x="997313" y="6377178"/>
            <a:ext cx="10194325" cy="400110"/>
          </a:xfrm>
          <a:prstGeom prst="rect">
            <a:avLst/>
          </a:prstGeom>
          <a:noFill/>
        </p:spPr>
        <p:txBody>
          <a:bodyPr wrap="square" rtlCol="0">
            <a:spAutoFit/>
          </a:bodyPr>
          <a:lstStyle/>
          <a:p>
            <a:r>
              <a:rPr lang="en-US" sz="2000" dirty="0">
                <a:effectLst>
                  <a:outerShdw blurRad="50800" dist="38100" dir="18900000" algn="bl" rotWithShape="0">
                    <a:prstClr val="black">
                      <a:alpha val="40000"/>
                    </a:prstClr>
                  </a:outerShdw>
                </a:effectLst>
              </a:rPr>
              <a:t>For any questions and more information, please contact Prof. Friedman at  </a:t>
            </a:r>
            <a:r>
              <a:rPr lang="en-US" sz="2000" dirty="0">
                <a:effectLst>
                  <a:outerShdw blurRad="50800" dist="38100" dir="18900000" algn="bl" rotWithShape="0">
                    <a:prstClr val="black">
                      <a:alpha val="40000"/>
                    </a:prstClr>
                  </a:outerShdw>
                </a:effectLst>
                <a:hlinkClick r:id="rId6"/>
              </a:rPr>
              <a:t>friedman@g.jct.ac.il</a:t>
            </a:r>
            <a:endParaRPr lang="en-US" sz="2000" dirty="0">
              <a:effectLst>
                <a:outerShdw blurRad="50800" dist="38100" dir="18900000" algn="bl" rotWithShape="0">
                  <a:prstClr val="black">
                    <a:alpha val="40000"/>
                  </a:prstClr>
                </a:outerShdw>
              </a:effectLst>
            </a:endParaRPr>
          </a:p>
        </p:txBody>
      </p:sp>
      <p:grpSp>
        <p:nvGrpSpPr>
          <p:cNvPr id="11" name="קבוצה 10">
            <a:extLst>
              <a:ext uri="{FF2B5EF4-FFF2-40B4-BE49-F238E27FC236}">
                <a16:creationId xmlns:a16="http://schemas.microsoft.com/office/drawing/2014/main" id="{594323EB-EE5D-49C4-8B12-AAEABA693645}"/>
              </a:ext>
            </a:extLst>
          </p:cNvPr>
          <p:cNvGrpSpPr/>
          <p:nvPr/>
        </p:nvGrpSpPr>
        <p:grpSpPr>
          <a:xfrm>
            <a:off x="5666573" y="4781594"/>
            <a:ext cx="5760632" cy="1200329"/>
            <a:chOff x="5452057" y="4406112"/>
            <a:chExt cx="5760632" cy="1200329"/>
          </a:xfrm>
        </p:grpSpPr>
        <p:sp>
          <p:nvSpPr>
            <p:cNvPr id="25" name="TextBox 2">
              <a:extLst>
                <a:ext uri="{FF2B5EF4-FFF2-40B4-BE49-F238E27FC236}">
                  <a16:creationId xmlns:a16="http://schemas.microsoft.com/office/drawing/2014/main" id="{2B75099F-72F0-401B-9302-074C7BBD84D4}"/>
                </a:ext>
              </a:extLst>
            </p:cNvPr>
            <p:cNvSpPr txBox="1"/>
            <p:nvPr/>
          </p:nvSpPr>
          <p:spPr>
            <a:xfrm>
              <a:off x="5452057" y="4576313"/>
              <a:ext cx="5485946" cy="954107"/>
            </a:xfrm>
            <a:prstGeom prst="rect">
              <a:avLst/>
            </a:prstGeom>
            <a:noFill/>
          </p:spPr>
          <p:txBody>
            <a:bodyPr wrap="square" rtlCol="0">
              <a:spAutoFit/>
            </a:bodyPr>
            <a:lstStyle/>
            <a:p>
              <a:r>
                <a:rPr lang="en-US" sz="2800" b="1" dirty="0">
                  <a:ln w="28575">
                    <a:no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Click here to read the full article on MDPI</a:t>
              </a:r>
              <a:endParaRPr lang="en-US" sz="2800" b="1" dirty="0">
                <a:ln w="28575">
                  <a:noFill/>
                  <a:prstDash val="solid"/>
                </a:ln>
                <a:solidFill>
                  <a:schemeClr val="tx2">
                    <a:lumMod val="50000"/>
                  </a:schemeClr>
                </a:solidFill>
                <a:effectLst>
                  <a:outerShdw blurRad="38100" dist="22860" dir="5400000" algn="tl" rotWithShape="0">
                    <a:srgbClr val="000000">
                      <a:alpha val="30000"/>
                    </a:srgbClr>
                  </a:outerShdw>
                </a:effectLst>
                <a:latin typeface="Comic Sans MS" panose="030F0702030302020204" pitchFamily="66" charset="0"/>
              </a:endParaRPr>
            </a:p>
          </p:txBody>
        </p:sp>
        <p:sp>
          <p:nvSpPr>
            <p:cNvPr id="9" name="תיבת טקסט 8">
              <a:extLst>
                <a:ext uri="{FF2B5EF4-FFF2-40B4-BE49-F238E27FC236}">
                  <a16:creationId xmlns:a16="http://schemas.microsoft.com/office/drawing/2014/main" id="{C09CA63C-CF82-4FA0-9DB2-2EC1C6095FF8}"/>
                </a:ext>
              </a:extLst>
            </p:cNvPr>
            <p:cNvSpPr txBox="1"/>
            <p:nvPr/>
          </p:nvSpPr>
          <p:spPr>
            <a:xfrm rot="10800000">
              <a:off x="10236696" y="4406112"/>
              <a:ext cx="975993" cy="1200329"/>
            </a:xfrm>
            <a:prstGeom prst="rect">
              <a:avLst/>
            </a:prstGeom>
            <a:noFill/>
          </p:spPr>
          <p:txBody>
            <a:bodyPr wrap="square" rtlCol="1">
              <a:spAutoFit/>
            </a:bodyPr>
            <a:lstStyle/>
            <a:p>
              <a:r>
                <a:rPr lang="en-US" sz="7200" b="1" dirty="0">
                  <a:ln w="28575">
                    <a:noFill/>
                    <a:prstDash val="solid"/>
                  </a:ln>
                  <a:solidFill>
                    <a:schemeClr val="bg1"/>
                  </a:solidFill>
                  <a:effectLst>
                    <a:outerShdw blurRad="38100" dist="22860" dir="5400000" algn="tl" rotWithShape="0">
                      <a:srgbClr val="000000">
                        <a:alpha val="30000"/>
                      </a:srgbClr>
                    </a:outerShdw>
                  </a:effectLst>
                  <a:latin typeface="Comic Sans MS" panose="030F0702030302020204" pitchFamily="66" charset="0"/>
                  <a:sym typeface="Wingdings" panose="05000000000000000000" pitchFamily="2" charset="2"/>
                </a:rPr>
                <a:t></a:t>
              </a:r>
              <a:endParaRPr lang="he-IL" sz="7200" dirty="0">
                <a:solidFill>
                  <a:schemeClr val="bg1"/>
                </a:solidFill>
              </a:endParaRPr>
            </a:p>
          </p:txBody>
        </p:sp>
      </p:grpSp>
      <p:grpSp>
        <p:nvGrpSpPr>
          <p:cNvPr id="10" name="קבוצה 9">
            <a:extLst>
              <a:ext uri="{FF2B5EF4-FFF2-40B4-BE49-F238E27FC236}">
                <a16:creationId xmlns:a16="http://schemas.microsoft.com/office/drawing/2014/main" id="{03C2C93D-4626-41FD-B69D-8113A7373A3F}"/>
              </a:ext>
            </a:extLst>
          </p:cNvPr>
          <p:cNvGrpSpPr/>
          <p:nvPr/>
        </p:nvGrpSpPr>
        <p:grpSpPr>
          <a:xfrm>
            <a:off x="425857" y="846511"/>
            <a:ext cx="3989000" cy="1287015"/>
            <a:chOff x="139480" y="573796"/>
            <a:chExt cx="3989000" cy="1287015"/>
          </a:xfrm>
        </p:grpSpPr>
        <p:sp>
          <p:nvSpPr>
            <p:cNvPr id="32" name="TextBox 2">
              <a:extLst>
                <a:ext uri="{FF2B5EF4-FFF2-40B4-BE49-F238E27FC236}">
                  <a16:creationId xmlns:a16="http://schemas.microsoft.com/office/drawing/2014/main" id="{720BFA74-38FE-487F-B9B9-6B1C35C0474B}"/>
                </a:ext>
              </a:extLst>
            </p:cNvPr>
            <p:cNvSpPr txBox="1"/>
            <p:nvPr/>
          </p:nvSpPr>
          <p:spPr>
            <a:xfrm>
              <a:off x="139480" y="573796"/>
              <a:ext cx="3989000" cy="830997"/>
            </a:xfrm>
            <a:prstGeom prst="rect">
              <a:avLst/>
            </a:prstGeom>
            <a:noFill/>
          </p:spPr>
          <p:txBody>
            <a:bodyPr wrap="square" rtlCol="0">
              <a:spAutoFit/>
            </a:bodyPr>
            <a:lstStyle/>
            <a:p>
              <a:r>
                <a:rPr lang="en-US" sz="2400" b="1" dirty="0">
                  <a:ln w="28575">
                    <a:no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Click here to watch the lecture on YouTube</a:t>
              </a:r>
              <a:endParaRPr lang="en-US" sz="2400" b="1" dirty="0">
                <a:ln w="28575">
                  <a:noFill/>
                  <a:prstDash val="solid"/>
                </a:ln>
                <a:solidFill>
                  <a:schemeClr val="tx2">
                    <a:lumMod val="50000"/>
                  </a:schemeClr>
                </a:solidFill>
                <a:effectLst>
                  <a:outerShdw blurRad="38100" dist="22860" dir="5400000" algn="tl" rotWithShape="0">
                    <a:srgbClr val="000000">
                      <a:alpha val="30000"/>
                    </a:srgbClr>
                  </a:outerShdw>
                </a:effectLst>
                <a:latin typeface="Comic Sans MS" panose="030F0702030302020204" pitchFamily="66" charset="0"/>
              </a:endParaRPr>
            </a:p>
          </p:txBody>
        </p:sp>
        <p:sp>
          <p:nvSpPr>
            <p:cNvPr id="33" name="תיבת טקסט 32">
              <a:extLst>
                <a:ext uri="{FF2B5EF4-FFF2-40B4-BE49-F238E27FC236}">
                  <a16:creationId xmlns:a16="http://schemas.microsoft.com/office/drawing/2014/main" id="{2D554AB2-7954-4E61-962E-BBB7C9BD0F80}"/>
                </a:ext>
              </a:extLst>
            </p:cNvPr>
            <p:cNvSpPr txBox="1"/>
            <p:nvPr/>
          </p:nvSpPr>
          <p:spPr>
            <a:xfrm>
              <a:off x="3028826" y="845148"/>
              <a:ext cx="975993" cy="1015663"/>
            </a:xfrm>
            <a:prstGeom prst="rect">
              <a:avLst/>
            </a:prstGeom>
            <a:noFill/>
          </p:spPr>
          <p:txBody>
            <a:bodyPr wrap="square" rtlCol="1">
              <a:spAutoFit/>
            </a:bodyPr>
            <a:lstStyle/>
            <a:p>
              <a:r>
                <a:rPr lang="en-US" sz="6000" b="1" dirty="0">
                  <a:ln w="28575">
                    <a:noFill/>
                    <a:prstDash val="solid"/>
                  </a:ln>
                  <a:solidFill>
                    <a:schemeClr val="bg1"/>
                  </a:solidFill>
                  <a:effectLst>
                    <a:outerShdw blurRad="38100" dist="22860" dir="5400000" algn="tl" rotWithShape="0">
                      <a:srgbClr val="000000">
                        <a:alpha val="30000"/>
                      </a:srgbClr>
                    </a:outerShdw>
                  </a:effectLst>
                  <a:latin typeface="Comic Sans MS" panose="030F0702030302020204" pitchFamily="66" charset="0"/>
                  <a:sym typeface="Wingdings" panose="05000000000000000000" pitchFamily="2" charset="2"/>
                </a:rPr>
                <a:t></a:t>
              </a:r>
              <a:endParaRPr lang="he-IL" sz="6000" dirty="0">
                <a:solidFill>
                  <a:schemeClr val="bg1"/>
                </a:solidFill>
              </a:endParaRPr>
            </a:p>
          </p:txBody>
        </p:sp>
      </p:grpSp>
      <p:sp>
        <p:nvSpPr>
          <p:cNvPr id="17" name="מציין מיקום של מספר שקופית 16">
            <a:extLst>
              <a:ext uri="{FF2B5EF4-FFF2-40B4-BE49-F238E27FC236}">
                <a16:creationId xmlns:a16="http://schemas.microsoft.com/office/drawing/2014/main" id="{C24184D0-431D-4BEF-A39E-8D9565EA8677}"/>
              </a:ext>
            </a:extLst>
          </p:cNvPr>
          <p:cNvSpPr>
            <a:spLocks noGrp="1"/>
          </p:cNvSpPr>
          <p:nvPr>
            <p:ph type="sldNum" sz="quarter" idx="12"/>
          </p:nvPr>
        </p:nvSpPr>
        <p:spPr/>
        <p:txBody>
          <a:bodyPr/>
          <a:lstStyle/>
          <a:p>
            <a:fld id="{A87A4B64-AD93-4496-8E8A-37D6101AAA0C}" type="slidenum">
              <a:rPr lang="en-US" smtClean="0"/>
              <a:t>30</a:t>
            </a:fld>
            <a:endParaRPr lang="en-US"/>
          </a:p>
        </p:txBody>
      </p:sp>
    </p:spTree>
    <p:extLst>
      <p:ext uri="{BB962C8B-B14F-4D97-AF65-F5344CB8AC3E}">
        <p14:creationId xmlns:p14="http://schemas.microsoft.com/office/powerpoint/2010/main" val="200334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9">
                                            <p:txEl>
                                              <p:pRg st="0" end="0"/>
                                            </p:txEl>
                                          </p:spTgt>
                                        </p:tgtEl>
                                      </p:cBhvr>
                                    </p:animEffect>
                                    <p:animScale>
                                      <p:cBhvr>
                                        <p:cTn id="7" dur="250" autoRev="1" fill="hold"/>
                                        <p:tgtEl>
                                          <p:spTgt spid="2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66722" y="586855"/>
            <a:ext cx="3201366" cy="3387497"/>
          </a:xfrm>
        </p:spPr>
        <p:txBody>
          <a:bodyPr anchor="b">
            <a:normAutofit/>
          </a:bodyPr>
          <a:lstStyle/>
          <a:p>
            <a:r>
              <a:rPr lang="en-US" sz="40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GENERAL RELATIVITY (GR)</a:t>
            </a:r>
          </a:p>
        </p:txBody>
      </p:sp>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538011" y="436159"/>
            <a:ext cx="6555347" cy="6005957"/>
          </a:xfrm>
        </p:spPr>
        <p:txBody>
          <a:bodyPr anchor="ctr">
            <a:noAutofit/>
          </a:bodyPr>
          <a:lstStyle/>
          <a:p>
            <a:pPr>
              <a:lnSpc>
                <a:spcPct val="150000"/>
              </a:lnSpc>
            </a:pPr>
            <a:r>
              <a:rPr lang="en-US" sz="2000" dirty="0">
                <a:solidFill>
                  <a:schemeClr val="bg1"/>
                </a:solidFill>
                <a:latin typeface="Verdana" panose="020B0604030504040204" pitchFamily="34" charset="0"/>
                <a:ea typeface="Verdana" panose="020B0604030504040204" pitchFamily="34" charset="0"/>
              </a:rPr>
              <a:t>Einstein’s GR assumes: </a:t>
            </a:r>
          </a:p>
          <a:p>
            <a:pPr marL="971550" lvl="1" indent="-514350">
              <a:lnSpc>
                <a:spcPct val="150000"/>
              </a:lnSpc>
              <a:buFont typeface="+mj-lt"/>
              <a:buAutoNum type="arabicPeriod"/>
            </a:pPr>
            <a:r>
              <a:rPr lang="en-US" sz="2000" b="1" dirty="0">
                <a:solidFill>
                  <a:schemeClr val="bg1"/>
                </a:solidFill>
                <a:latin typeface="Verdana" panose="020B0604030504040204" pitchFamily="34" charset="0"/>
                <a:ea typeface="Verdana" panose="020B0604030504040204" pitchFamily="34" charset="0"/>
              </a:rPr>
              <a:t>the gravitational force curves spacetime and the curvature is expressed by a metric.</a:t>
            </a:r>
          </a:p>
          <a:p>
            <a:pPr marL="971550" lvl="1" indent="-514350">
              <a:lnSpc>
                <a:spcPct val="150000"/>
              </a:lnSpc>
              <a:buFont typeface="+mj-lt"/>
              <a:buAutoNum type="arabicPeriod"/>
            </a:pPr>
            <a:r>
              <a:rPr lang="en-US" sz="2000" b="1" dirty="0">
                <a:solidFill>
                  <a:schemeClr val="bg1"/>
                </a:solidFill>
                <a:latin typeface="Verdana" panose="020B0604030504040204" pitchFamily="34" charset="0"/>
                <a:ea typeface="Verdana" panose="020B0604030504040204" pitchFamily="34" charset="0"/>
              </a:rPr>
              <a:t>the motion of any object, massive or massless, is by a geodesic with respect to this metric</a:t>
            </a:r>
          </a:p>
          <a:p>
            <a:pPr>
              <a:lnSpc>
                <a:spcPct val="150000"/>
              </a:lnSpc>
            </a:pPr>
            <a:r>
              <a:rPr lang="en-US" sz="2000" dirty="0">
                <a:solidFill>
                  <a:schemeClr val="bg1"/>
                </a:solidFill>
                <a:latin typeface="Verdana" panose="020B0604030504040204" pitchFamily="34" charset="0"/>
                <a:ea typeface="Verdana" panose="020B0604030504040204" pitchFamily="34" charset="0"/>
              </a:rPr>
              <a:t>The metric is defined from the sources of the field by Einstein’s field equations - a set of nonlinear, partial differential equations</a:t>
            </a:r>
          </a:p>
          <a:p>
            <a:pPr>
              <a:lnSpc>
                <a:spcPct val="150000"/>
              </a:lnSpc>
            </a:pPr>
            <a:r>
              <a:rPr lang="en-US" sz="2000" dirty="0">
                <a:solidFill>
                  <a:schemeClr val="bg1"/>
                </a:solidFill>
                <a:latin typeface="Verdana" panose="020B0604030504040204" pitchFamily="34" charset="0"/>
                <a:ea typeface="Verdana" panose="020B0604030504040204" pitchFamily="34" charset="0"/>
              </a:rPr>
              <a:t>Even in simple cases, the calculation of the trajectory is complicated</a:t>
            </a:r>
          </a:p>
          <a:p>
            <a:endParaRPr lang="en-US" sz="1800" dirty="0">
              <a:solidFill>
                <a:srgbClr val="21355E"/>
              </a:solidFill>
              <a:latin typeface="Verdana" panose="020B0604030504040204" pitchFamily="34" charset="0"/>
              <a:ea typeface="Verdana" panose="020B0604030504040204" pitchFamily="34" charset="0"/>
            </a:endParaRPr>
          </a:p>
        </p:txBody>
      </p:sp>
      <p:pic>
        <p:nvPicPr>
          <p:cNvPr id="15" name="תמונה 14">
            <a:extLst>
              <a:ext uri="{FF2B5EF4-FFF2-40B4-BE49-F238E27FC236}">
                <a16:creationId xmlns:a16="http://schemas.microsoft.com/office/drawing/2014/main" id="{EC8A05EB-EA03-4F2C-80E8-5E415EDCB295}"/>
              </a:ext>
            </a:extLst>
          </p:cNvPr>
          <p:cNvPicPr>
            <a:picLocks noChangeAspect="1"/>
          </p:cNvPicPr>
          <p:nvPr/>
        </p:nvPicPr>
        <p:blipFill rotWithShape="1">
          <a:blip r:embed="rId2">
            <a:extLst>
              <a:ext uri="{28A0092B-C50C-407E-A947-70E740481C1C}">
                <a14:useLocalDpi xmlns:a14="http://schemas.microsoft.com/office/drawing/2010/main" val="0"/>
              </a:ext>
            </a:extLst>
          </a:blip>
          <a:srcRect l="91611" t="6" r="-146" b="-6"/>
          <a:stretch/>
        </p:blipFill>
        <p:spPr>
          <a:xfrm>
            <a:off x="11513909" y="0"/>
            <a:ext cx="690585" cy="6858003"/>
          </a:xfrm>
          <a:prstGeom prst="rect">
            <a:avLst/>
          </a:prstGeom>
        </p:spPr>
      </p:pic>
      <p:sp>
        <p:nvSpPr>
          <p:cNvPr id="6" name="מציין מיקום של מספר שקופית 5">
            <a:extLst>
              <a:ext uri="{FF2B5EF4-FFF2-40B4-BE49-F238E27FC236}">
                <a16:creationId xmlns:a16="http://schemas.microsoft.com/office/drawing/2014/main" id="{6D67CA03-93EE-4DEE-AA1B-C63203B24F09}"/>
              </a:ext>
            </a:extLst>
          </p:cNvPr>
          <p:cNvSpPr>
            <a:spLocks noGrp="1"/>
          </p:cNvSpPr>
          <p:nvPr>
            <p:ph type="sldNum" sz="quarter" idx="12"/>
          </p:nvPr>
        </p:nvSpPr>
        <p:spPr/>
        <p:txBody>
          <a:bodyPr/>
          <a:lstStyle/>
          <a:p>
            <a:fld id="{A87A4B64-AD93-4496-8E8A-37D6101AAA0C}" type="slidenum">
              <a:rPr lang="en-US" smtClean="0"/>
              <a:t>4</a:t>
            </a:fld>
            <a:endParaRPr lang="en-US"/>
          </a:p>
        </p:txBody>
      </p:sp>
    </p:spTree>
    <p:extLst>
      <p:ext uri="{BB962C8B-B14F-4D97-AF65-F5344CB8AC3E}">
        <p14:creationId xmlns:p14="http://schemas.microsoft.com/office/powerpoint/2010/main" val="40515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66722" y="586855"/>
            <a:ext cx="3201366" cy="3387497"/>
          </a:xfrm>
        </p:spPr>
        <p:txBody>
          <a:bodyPr anchor="b">
            <a:normAutofit/>
          </a:bodyPr>
          <a:lstStyle/>
          <a:p>
            <a:r>
              <a:rPr lang="en-US" sz="40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GENERAL RELATIVITY (GR)</a:t>
            </a:r>
          </a:p>
        </p:txBody>
      </p:sp>
      <p:pic>
        <p:nvPicPr>
          <p:cNvPr id="13" name="Picture 10" descr="Does time go faster at the top of a building compared to the bottom? |  Science Questions with Surprising Answers">
            <a:extLst>
              <a:ext uri="{FF2B5EF4-FFF2-40B4-BE49-F238E27FC236}">
                <a16:creationId xmlns:a16="http://schemas.microsoft.com/office/drawing/2014/main" id="{640EB661-097C-4131-9265-FE6E7418E4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57982" y="3315171"/>
            <a:ext cx="4566282" cy="3367633"/>
          </a:xfrm>
          <a:prstGeom prst="rect">
            <a:avLst/>
          </a:prstGeom>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00DF2395-4FAA-4930-ACCD-6741BC505985}"/>
              </a:ext>
            </a:extLst>
          </p:cNvPr>
          <p:cNvSpPr/>
          <p:nvPr/>
        </p:nvSpPr>
        <p:spPr>
          <a:xfrm>
            <a:off x="4134810" y="2524169"/>
            <a:ext cx="2945925" cy="646331"/>
          </a:xfrm>
          <a:prstGeom prst="rect">
            <a:avLst/>
          </a:prstGeom>
        </p:spPr>
        <p:txBody>
          <a:bodyPr wrap="square">
            <a:spAutoFit/>
          </a:bodyPr>
          <a:lstStyle/>
          <a:p>
            <a:r>
              <a:rPr lang="en-US"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VISUALIZATION OF CURVED SPACE-TIME</a:t>
            </a:r>
            <a:endParaRPr lang="he-IL" dirty="0"/>
          </a:p>
        </p:txBody>
      </p:sp>
      <p:pic>
        <p:nvPicPr>
          <p:cNvPr id="15" name="Picture 6" descr="Spacetime">
            <a:extLst>
              <a:ext uri="{FF2B5EF4-FFF2-40B4-BE49-F238E27FC236}">
                <a16:creationId xmlns:a16="http://schemas.microsoft.com/office/drawing/2014/main" id="{90462283-04AD-4BC7-8B4A-50950FEB38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66" r="5930"/>
          <a:stretch/>
        </p:blipFill>
        <p:spPr bwMode="auto">
          <a:xfrm>
            <a:off x="6741459" y="284113"/>
            <a:ext cx="4566282" cy="2850634"/>
          </a:xfrm>
          <a:prstGeom prst="rect">
            <a:avLst/>
          </a:prstGeom>
        </p:spPr>
      </p:pic>
      <p:pic>
        <p:nvPicPr>
          <p:cNvPr id="21" name="תמונה 20">
            <a:extLst>
              <a:ext uri="{FF2B5EF4-FFF2-40B4-BE49-F238E27FC236}">
                <a16:creationId xmlns:a16="http://schemas.microsoft.com/office/drawing/2014/main" id="{00453E5E-C591-46C2-86C3-64C8BDD0A4AC}"/>
              </a:ext>
            </a:extLst>
          </p:cNvPr>
          <p:cNvPicPr>
            <a:picLocks noChangeAspect="1"/>
          </p:cNvPicPr>
          <p:nvPr/>
        </p:nvPicPr>
        <p:blipFill rotWithShape="1">
          <a:blip r:embed="rId4">
            <a:extLst>
              <a:ext uri="{28A0092B-C50C-407E-A947-70E740481C1C}">
                <a14:useLocalDpi xmlns:a14="http://schemas.microsoft.com/office/drawing/2010/main" val="0"/>
              </a:ext>
            </a:extLst>
          </a:blip>
          <a:srcRect l="91611" t="6" r="-146" b="-6"/>
          <a:stretch/>
        </p:blipFill>
        <p:spPr>
          <a:xfrm>
            <a:off x="11513909" y="0"/>
            <a:ext cx="690585" cy="6858003"/>
          </a:xfrm>
          <a:prstGeom prst="rect">
            <a:avLst/>
          </a:prstGeom>
        </p:spPr>
      </p:pic>
      <p:sp>
        <p:nvSpPr>
          <p:cNvPr id="5" name="מציין מיקום של מספר שקופית 4">
            <a:extLst>
              <a:ext uri="{FF2B5EF4-FFF2-40B4-BE49-F238E27FC236}">
                <a16:creationId xmlns:a16="http://schemas.microsoft.com/office/drawing/2014/main" id="{C2E9EBCA-CDBA-4762-B25B-73038F8C4901}"/>
              </a:ext>
            </a:extLst>
          </p:cNvPr>
          <p:cNvSpPr>
            <a:spLocks noGrp="1"/>
          </p:cNvSpPr>
          <p:nvPr>
            <p:ph type="sldNum" sz="quarter" idx="12"/>
          </p:nvPr>
        </p:nvSpPr>
        <p:spPr/>
        <p:txBody>
          <a:bodyPr/>
          <a:lstStyle/>
          <a:p>
            <a:fld id="{A87A4B64-AD93-4496-8E8A-37D6101AAA0C}" type="slidenum">
              <a:rPr lang="en-US" smtClean="0"/>
              <a:t>5</a:t>
            </a:fld>
            <a:endParaRPr lang="en-US"/>
          </a:p>
        </p:txBody>
      </p:sp>
    </p:spTree>
    <p:extLst>
      <p:ext uri="{BB962C8B-B14F-4D97-AF65-F5344CB8AC3E}">
        <p14:creationId xmlns:p14="http://schemas.microsoft.com/office/powerpoint/2010/main" val="13214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356839" y="586855"/>
            <a:ext cx="3456878" cy="3387497"/>
          </a:xfrm>
        </p:spPr>
        <p:txBody>
          <a:bodyPr anchor="b">
            <a:normAutofit/>
          </a:bodyPr>
          <a:lstStyle/>
          <a:p>
            <a:r>
              <a:rPr lang="en-US" sz="3200" b="1" i="1">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RELATIVISTIC GRAVITATION (RG)</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538011" y="666114"/>
            <a:ext cx="6555347" cy="5546047"/>
          </a:xfrm>
        </p:spPr>
        <p:txBody>
          <a:bodyPr anchor="ctr">
            <a:normAutofit/>
          </a:bodyPr>
          <a:lstStyle/>
          <a:p>
            <a:pPr>
              <a:lnSpc>
                <a:spcPct val="150000"/>
              </a:lnSpc>
            </a:pPr>
            <a:r>
              <a:rPr lang="en-US" sz="2200" dirty="0">
                <a:solidFill>
                  <a:schemeClr val="bg1"/>
                </a:solidFill>
                <a:latin typeface="Verdana" panose="020B0604030504040204" pitchFamily="34" charset="0"/>
                <a:ea typeface="Verdana" panose="020B0604030504040204" pitchFamily="34" charset="0"/>
              </a:rPr>
              <a:t>As in GR, we assume that in a gravitational field, objects move by a geodesic with respect to a metric defined by the field. </a:t>
            </a:r>
          </a:p>
          <a:p>
            <a:pPr>
              <a:lnSpc>
                <a:spcPct val="150000"/>
              </a:lnSpc>
            </a:pPr>
            <a:r>
              <a:rPr lang="en-US" sz="2200" dirty="0">
                <a:solidFill>
                  <a:schemeClr val="bg1"/>
                </a:solidFill>
                <a:latin typeface="Verdana" panose="020B0604030504040204" pitchFamily="34" charset="0"/>
                <a:ea typeface="Verdana" panose="020B0604030504040204" pitchFamily="34" charset="0"/>
              </a:rPr>
              <a:t>The metric for a spherically symmetric body is defined on flat spacetime and is derived using only:</a:t>
            </a:r>
          </a:p>
          <a:p>
            <a:pPr marL="857250" lvl="1" indent="-400050">
              <a:lnSpc>
                <a:spcPct val="150000"/>
              </a:lnSpc>
              <a:buFont typeface="+mj-lt"/>
              <a:buAutoNum type="romanUcPeriod"/>
            </a:pPr>
            <a:r>
              <a:rPr lang="en-US" sz="1800" dirty="0">
                <a:solidFill>
                  <a:schemeClr val="bg1"/>
                </a:solidFill>
                <a:latin typeface="Verdana" panose="020B0604030504040204" pitchFamily="34" charset="0"/>
                <a:ea typeface="Verdana" panose="020B0604030504040204" pitchFamily="34" charset="0"/>
              </a:rPr>
              <a:t>symmetry </a:t>
            </a:r>
          </a:p>
          <a:p>
            <a:pPr marL="857250" lvl="1" indent="-400050">
              <a:lnSpc>
                <a:spcPct val="150000"/>
              </a:lnSpc>
              <a:buFont typeface="+mj-lt"/>
              <a:buAutoNum type="romanUcPeriod"/>
            </a:pPr>
            <a:r>
              <a:rPr lang="en-US" sz="1800" dirty="0">
                <a:solidFill>
                  <a:schemeClr val="bg1"/>
                </a:solidFill>
                <a:latin typeface="Verdana" panose="020B0604030504040204" pitchFamily="34" charset="0"/>
                <a:ea typeface="Verdana" panose="020B0604030504040204" pitchFamily="34" charset="0"/>
              </a:rPr>
              <a:t>the fact that the field propagates with the speed of light </a:t>
            </a:r>
          </a:p>
          <a:p>
            <a:pPr marL="857250" lvl="1" indent="-400050">
              <a:lnSpc>
                <a:spcPct val="150000"/>
              </a:lnSpc>
              <a:buFont typeface="+mj-lt"/>
              <a:buAutoNum type="romanUcPeriod"/>
            </a:pPr>
            <a:r>
              <a:rPr lang="en-US" sz="1800" dirty="0">
                <a:solidFill>
                  <a:schemeClr val="bg1"/>
                </a:solidFill>
                <a:latin typeface="Verdana" panose="020B0604030504040204" pitchFamily="34" charset="0"/>
                <a:ea typeface="Verdana" panose="020B0604030504040204" pitchFamily="34" charset="0"/>
              </a:rPr>
              <a:t>the Newtonian limit</a:t>
            </a:r>
          </a:p>
        </p:txBody>
      </p:sp>
      <p:pic>
        <p:nvPicPr>
          <p:cNvPr id="13" name="תמונה 12">
            <a:extLst>
              <a:ext uri="{FF2B5EF4-FFF2-40B4-BE49-F238E27FC236}">
                <a16:creationId xmlns:a16="http://schemas.microsoft.com/office/drawing/2014/main" id="{1FA0FA58-1A28-42A2-B740-AB76F6EE35A9}"/>
              </a:ext>
            </a:extLst>
          </p:cNvPr>
          <p:cNvPicPr>
            <a:picLocks noChangeAspect="1"/>
          </p:cNvPicPr>
          <p:nvPr/>
        </p:nvPicPr>
        <p:blipFill rotWithShape="1">
          <a:blip r:embed="rId2">
            <a:extLst>
              <a:ext uri="{28A0092B-C50C-407E-A947-70E740481C1C}">
                <a14:useLocalDpi xmlns:a14="http://schemas.microsoft.com/office/drawing/2010/main" val="0"/>
              </a:ext>
            </a:extLst>
          </a:blip>
          <a:srcRect l="91611" t="6" r="-146" b="-6"/>
          <a:stretch/>
        </p:blipFill>
        <p:spPr>
          <a:xfrm>
            <a:off x="11513909" y="0"/>
            <a:ext cx="690585" cy="6858003"/>
          </a:xfrm>
          <a:prstGeom prst="rect">
            <a:avLst/>
          </a:prstGeom>
        </p:spPr>
      </p:pic>
      <p:sp>
        <p:nvSpPr>
          <p:cNvPr id="6" name="מציין מיקום של מספר שקופית 5">
            <a:extLst>
              <a:ext uri="{FF2B5EF4-FFF2-40B4-BE49-F238E27FC236}">
                <a16:creationId xmlns:a16="http://schemas.microsoft.com/office/drawing/2014/main" id="{235AB737-6364-4B5D-B944-F8D2AE5EA517}"/>
              </a:ext>
            </a:extLst>
          </p:cNvPr>
          <p:cNvSpPr>
            <a:spLocks noGrp="1"/>
          </p:cNvSpPr>
          <p:nvPr>
            <p:ph type="sldNum" sz="quarter" idx="12"/>
          </p:nvPr>
        </p:nvSpPr>
        <p:spPr/>
        <p:txBody>
          <a:bodyPr/>
          <a:lstStyle/>
          <a:p>
            <a:fld id="{A87A4B64-AD93-4496-8E8A-37D6101AAA0C}" type="slidenum">
              <a:rPr lang="en-US" smtClean="0"/>
              <a:t>6</a:t>
            </a:fld>
            <a:endParaRPr lang="en-US"/>
          </a:p>
        </p:txBody>
      </p:sp>
    </p:spTree>
    <p:extLst>
      <p:ext uri="{BB962C8B-B14F-4D97-AF65-F5344CB8AC3E}">
        <p14:creationId xmlns:p14="http://schemas.microsoft.com/office/powerpoint/2010/main" val="28064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356839" y="586855"/>
            <a:ext cx="3456878" cy="3387497"/>
          </a:xfrm>
        </p:spPr>
        <p:txBody>
          <a:bodyPr anchor="b">
            <a:normAutofit/>
          </a:bodyPr>
          <a:lstStyle/>
          <a:p>
            <a:r>
              <a:rPr lang="en-US" sz="3200" b="1" i="1">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MOTIVATION FOR GEODESIC MOTION</a:t>
            </a:r>
            <a:endPar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endParaRPr>
          </a:p>
        </p:txBody>
      </p:sp>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538011" y="666114"/>
            <a:ext cx="6555347" cy="5546047"/>
          </a:xfrm>
        </p:spPr>
        <p:txBody>
          <a:bodyPr anchor="ctr">
            <a:normAutofit fontScale="92500" lnSpcReduction="20000"/>
          </a:bodyPr>
          <a:lstStyle/>
          <a:p>
            <a:pPr algn="just">
              <a:lnSpc>
                <a:spcPct val="150000"/>
              </a:lnSpc>
            </a:pPr>
            <a:r>
              <a:rPr lang="en-US" sz="2200">
                <a:solidFill>
                  <a:schemeClr val="bg1"/>
                </a:solidFill>
                <a:latin typeface="Verdana" panose="020B0604030504040204" pitchFamily="34" charset="0"/>
                <a:ea typeface="Verdana" panose="020B0604030504040204" pitchFamily="34" charset="0"/>
              </a:rPr>
              <a:t>Motion of a physical object is influenced only by the surrounding force fields that affect it.</a:t>
            </a:r>
          </a:p>
          <a:p>
            <a:pPr algn="just">
              <a:lnSpc>
                <a:spcPct val="150000"/>
              </a:lnSpc>
            </a:pPr>
            <a:r>
              <a:rPr lang="en-US" sz="2200">
                <a:solidFill>
                  <a:schemeClr val="bg1"/>
                </a:solidFill>
                <a:latin typeface="Verdana" panose="020B0604030504040204" pitchFamily="34" charset="0"/>
                <a:ea typeface="Verdana" panose="020B0604030504040204" pitchFamily="34" charset="0"/>
              </a:rPr>
              <a:t>The uniqueness of a gravitational field is that it affects all bodies equally and its influence is expressed by a metric on flat spacetime.</a:t>
            </a:r>
          </a:p>
          <a:p>
            <a:pPr algn="just">
              <a:lnSpc>
                <a:spcPct val="150000"/>
              </a:lnSpc>
            </a:pPr>
            <a:r>
              <a:rPr lang="en-US" sz="2200">
                <a:solidFill>
                  <a:schemeClr val="bg1"/>
                </a:solidFill>
                <a:latin typeface="Verdana" panose="020B0604030504040204" pitchFamily="34" charset="0"/>
                <a:ea typeface="Verdana" panose="020B0604030504040204" pitchFamily="34" charset="0"/>
              </a:rPr>
              <a:t>Since an inanimate object is unable to change its velocity, it will move uniformly (constant velocity, zero acceleration or shortest route) in the influenced spacetime when not disturbed by other objects.</a:t>
            </a:r>
          </a:p>
          <a:p>
            <a:pPr algn="just">
              <a:lnSpc>
                <a:spcPct val="150000"/>
              </a:lnSpc>
            </a:pPr>
            <a:r>
              <a:rPr lang="en-US" sz="2200">
                <a:solidFill>
                  <a:schemeClr val="bg1"/>
                </a:solidFill>
                <a:latin typeface="Verdana" panose="020B0604030504040204" pitchFamily="34" charset="0"/>
                <a:ea typeface="Verdana" panose="020B0604030504040204" pitchFamily="34" charset="0"/>
              </a:rPr>
              <a:t>The shortest route motion with respect to a metric is called </a:t>
            </a:r>
            <a:r>
              <a:rPr lang="en-US" sz="2200" u="sng">
                <a:solidFill>
                  <a:schemeClr val="bg1"/>
                </a:solidFill>
                <a:latin typeface="Verdana" panose="020B0604030504040204" pitchFamily="34" charset="0"/>
                <a:ea typeface="Verdana" panose="020B0604030504040204" pitchFamily="34" charset="0"/>
              </a:rPr>
              <a:t>geodesic</a:t>
            </a:r>
            <a:r>
              <a:rPr lang="en-US" sz="2200">
                <a:solidFill>
                  <a:schemeClr val="bg1"/>
                </a:solidFill>
                <a:latin typeface="Verdana" panose="020B0604030504040204" pitchFamily="34" charset="0"/>
                <a:ea typeface="Verdana" panose="020B0604030504040204" pitchFamily="34" charset="0"/>
              </a:rPr>
              <a:t> motion.</a:t>
            </a:r>
            <a:endParaRPr lang="en-US" sz="2200" dirty="0">
              <a:solidFill>
                <a:schemeClr val="bg1"/>
              </a:solidFill>
              <a:latin typeface="Verdana" panose="020B0604030504040204" pitchFamily="34" charset="0"/>
              <a:ea typeface="Verdana" panose="020B0604030504040204" pitchFamily="34" charset="0"/>
            </a:endParaRPr>
          </a:p>
        </p:txBody>
      </p:sp>
      <p:pic>
        <p:nvPicPr>
          <p:cNvPr id="13" name="תמונה 12">
            <a:extLst>
              <a:ext uri="{FF2B5EF4-FFF2-40B4-BE49-F238E27FC236}">
                <a16:creationId xmlns:a16="http://schemas.microsoft.com/office/drawing/2014/main" id="{5C5C2EFA-B156-4ABB-A579-9E2E7D433831}"/>
              </a:ext>
            </a:extLst>
          </p:cNvPr>
          <p:cNvPicPr>
            <a:picLocks noChangeAspect="1"/>
          </p:cNvPicPr>
          <p:nvPr/>
        </p:nvPicPr>
        <p:blipFill rotWithShape="1">
          <a:blip r:embed="rId2">
            <a:extLst>
              <a:ext uri="{28A0092B-C50C-407E-A947-70E740481C1C}">
                <a14:useLocalDpi xmlns:a14="http://schemas.microsoft.com/office/drawing/2010/main" val="0"/>
              </a:ext>
            </a:extLst>
          </a:blip>
          <a:srcRect l="91611" t="6" r="-146" b="-6"/>
          <a:stretch/>
        </p:blipFill>
        <p:spPr>
          <a:xfrm>
            <a:off x="11513909" y="0"/>
            <a:ext cx="690585" cy="6858003"/>
          </a:xfrm>
          <a:prstGeom prst="rect">
            <a:avLst/>
          </a:prstGeom>
        </p:spPr>
      </p:pic>
      <p:sp>
        <p:nvSpPr>
          <p:cNvPr id="6" name="מציין מיקום של מספר שקופית 5">
            <a:extLst>
              <a:ext uri="{FF2B5EF4-FFF2-40B4-BE49-F238E27FC236}">
                <a16:creationId xmlns:a16="http://schemas.microsoft.com/office/drawing/2014/main" id="{EFFDEE3E-5976-4C94-AB34-D9110E3232E5}"/>
              </a:ext>
            </a:extLst>
          </p:cNvPr>
          <p:cNvSpPr>
            <a:spLocks noGrp="1"/>
          </p:cNvSpPr>
          <p:nvPr>
            <p:ph type="sldNum" sz="quarter" idx="12"/>
          </p:nvPr>
        </p:nvSpPr>
        <p:spPr/>
        <p:txBody>
          <a:bodyPr/>
          <a:lstStyle/>
          <a:p>
            <a:fld id="{A87A4B64-AD93-4496-8E8A-37D6101AAA0C}" type="slidenum">
              <a:rPr lang="en-US" smtClean="0"/>
              <a:t>7</a:t>
            </a:fld>
            <a:endParaRPr lang="en-US"/>
          </a:p>
        </p:txBody>
      </p:sp>
    </p:spTree>
    <p:extLst>
      <p:ext uri="{BB962C8B-B14F-4D97-AF65-F5344CB8AC3E}">
        <p14:creationId xmlns:p14="http://schemas.microsoft.com/office/powerpoint/2010/main" val="24722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97A5A-74FF-41BF-9441-9F2187934113}"/>
              </a:ext>
            </a:extLst>
          </p:cNvPr>
          <p:cNvSpPr>
            <a:spLocks noGrp="1"/>
          </p:cNvSpPr>
          <p:nvPr>
            <p:ph type="title"/>
          </p:nvPr>
        </p:nvSpPr>
        <p:spPr>
          <a:xfrm>
            <a:off x="444095" y="968519"/>
            <a:ext cx="3456878" cy="3387497"/>
          </a:xfrm>
        </p:spPr>
        <p:txBody>
          <a:bodyPr anchor="b">
            <a:normAutofit/>
          </a:bodyPr>
          <a:lstStyle/>
          <a:p>
            <a:r>
              <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EULER-LAGRANGE EQUATIONS</a:t>
            </a:r>
            <a:br>
              <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br>
            <a:r>
              <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FOR</a:t>
            </a:r>
            <a:br>
              <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br>
            <a:r>
              <a:rPr lang="en-US" sz="3200" b="1" i="1" dirty="0">
                <a:solidFill>
                  <a:srgbClr val="FFFFFF"/>
                </a:solidFill>
                <a:effectLst>
                  <a:outerShdw blurRad="60007" dist="200025" dir="15000000" sy="30000" kx="-1800000" algn="bl" rotWithShape="0">
                    <a:prstClr val="black">
                      <a:alpha val="32000"/>
                    </a:prstClr>
                  </a:outerShdw>
                </a:effectLst>
                <a:latin typeface="Gill Sans MT" panose="020B0502020104020203" pitchFamily="34" charset="0"/>
              </a:rPr>
              <a:t>GEODESICS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866C53-0B57-49AD-90B4-93D769500C4B}"/>
                  </a:ext>
                </a:extLst>
              </p:cNvPr>
              <p:cNvSpPr>
                <a:spLocks noGrp="1"/>
              </p:cNvSpPr>
              <p:nvPr>
                <p:ph idx="1"/>
              </p:nvPr>
            </p:nvSpPr>
            <p:spPr>
              <a:xfrm>
                <a:off x="4282941" y="511388"/>
                <a:ext cx="7308005" cy="6113270"/>
              </a:xfrm>
            </p:spPr>
            <p:txBody>
              <a:bodyPr anchor="t">
                <a:normAutofit fontScale="92500" lnSpcReduction="10000"/>
              </a:bodyPr>
              <a:lstStyle/>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Line interval on flat background</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	</a:t>
                </a:r>
                <a14:m>
                  <m:oMath xmlns:m="http://schemas.openxmlformats.org/officeDocument/2006/math">
                    <m:r>
                      <a:rPr lang="en-US" sz="1800" i="1">
                        <a:solidFill>
                          <a:schemeClr val="bg1"/>
                        </a:solidFill>
                        <a:latin typeface="Cambria Math" panose="02040503050406030204" pitchFamily="18" charset="0"/>
                      </a:rPr>
                      <m:t>𝑑</m:t>
                    </m:r>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𝑠</m:t>
                        </m:r>
                      </m:e>
                      <m:sup>
                        <m:r>
                          <a:rPr lang="en-US" sz="1800" i="1">
                            <a:solidFill>
                              <a:schemeClr val="bg1"/>
                            </a:solidFill>
                            <a:latin typeface="Cambria Math" panose="02040503050406030204" pitchFamily="18" charset="0"/>
                          </a:rPr>
                          <m:t>2</m:t>
                        </m:r>
                      </m:sup>
                    </m:sSup>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𝑔</m:t>
                        </m:r>
                      </m:e>
                      <m:sub>
                        <m:r>
                          <a:rPr lang="aa-ET" sz="1800" i="1">
                            <a:solidFill>
                              <a:schemeClr val="bg1"/>
                            </a:solidFill>
                            <a:latin typeface="Cambria Math" panose="02040503050406030204" pitchFamily="18" charset="0"/>
                            <a:ea typeface="Cambria Math" panose="02040503050406030204" pitchFamily="18" charset="0"/>
                          </a:rPr>
                          <m:t>𝛼𝛽</m:t>
                        </m:r>
                      </m:sub>
                    </m:sSub>
                    <m:r>
                      <a:rPr lang="en-US" sz="1800" i="1">
                        <a:solidFill>
                          <a:schemeClr val="bg1"/>
                        </a:solidFill>
                        <a:latin typeface="Cambria Math" panose="02040503050406030204" pitchFamily="18" charset="0"/>
                        <a:ea typeface="Cambria Math" panose="02040503050406030204" pitchFamily="18" charset="0"/>
                      </a:rPr>
                      <m:t>𝑑</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𝑥</m:t>
                        </m:r>
                      </m:e>
                      <m:sup>
                        <m:r>
                          <a:rPr lang="aa-ET" sz="1800" i="1">
                            <a:solidFill>
                              <a:schemeClr val="bg1"/>
                            </a:solidFill>
                            <a:latin typeface="Cambria Math" panose="02040503050406030204" pitchFamily="18" charset="0"/>
                            <a:ea typeface="Cambria Math" panose="02040503050406030204" pitchFamily="18" charset="0"/>
                          </a:rPr>
                          <m:t>𝛼</m:t>
                        </m:r>
                      </m:sup>
                    </m:sSup>
                    <m:r>
                      <a:rPr lang="en-US" sz="1800" i="1">
                        <a:solidFill>
                          <a:schemeClr val="bg1"/>
                        </a:solidFill>
                        <a:latin typeface="Cambria Math" panose="02040503050406030204" pitchFamily="18" charset="0"/>
                        <a:ea typeface="Cambria Math" panose="02040503050406030204" pitchFamily="18" charset="0"/>
                      </a:rPr>
                      <m:t>𝑑</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𝑥</m:t>
                        </m:r>
                      </m:e>
                      <m:sup>
                        <m:r>
                          <a:rPr lang="aa-ET" sz="1800" i="1">
                            <a:solidFill>
                              <a:schemeClr val="bg1"/>
                            </a:solidFill>
                            <a:latin typeface="Cambria Math" panose="02040503050406030204" pitchFamily="18" charset="0"/>
                            <a:ea typeface="Cambria Math" panose="02040503050406030204" pitchFamily="18" charset="0"/>
                          </a:rPr>
                          <m:t>𝛽</m:t>
                        </m:r>
                      </m:sup>
                    </m:sSup>
                  </m:oMath>
                </a14:m>
                <a:r>
                  <a:rPr lang="en-US" sz="1800" dirty="0">
                    <a:solidFill>
                      <a:schemeClr val="bg1"/>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(1)</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The Lagrangian is: </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	</a:t>
                </a:r>
                <a14:m>
                  <m:oMath xmlns:m="http://schemas.openxmlformats.org/officeDocument/2006/math">
                    <m:r>
                      <a:rPr lang="en-US" sz="1800" i="1">
                        <a:solidFill>
                          <a:schemeClr val="bg1"/>
                        </a:solidFill>
                        <a:latin typeface="Cambria Math" panose="02040503050406030204" pitchFamily="18" charset="0"/>
                      </a:rPr>
                      <m:t>𝐿</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r>
                          <a:rPr lang="en-US" sz="1800" i="1">
                            <a:solidFill>
                              <a:schemeClr val="bg1"/>
                            </a:solidFill>
                            <a:latin typeface="Cambria Math" panose="02040503050406030204" pitchFamily="18" charset="0"/>
                          </a:rPr>
                          <m:t>,</m:t>
                        </m:r>
                        <m:acc>
                          <m:accPr>
                            <m:chr m:val="̇"/>
                            <m:ctrlPr>
                              <a:rPr lang="aa-ET"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𝑥</m:t>
                            </m:r>
                          </m:e>
                        </m:acc>
                      </m:e>
                    </m:d>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𝑐</m:t>
                    </m:r>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𝑑𝑠</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𝜎</m:t>
                        </m:r>
                      </m:den>
                    </m:f>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𝑐</m:t>
                    </m:r>
                    <m:rad>
                      <m:radPr>
                        <m:degHide m:val="on"/>
                        <m:ctrlPr>
                          <a:rPr lang="aa-ET" sz="1800" i="1">
                            <a:solidFill>
                              <a:schemeClr val="bg1"/>
                            </a:solidFill>
                            <a:latin typeface="Cambria Math" panose="02040503050406030204" pitchFamily="18" charset="0"/>
                          </a:rPr>
                        </m:ctrlPr>
                      </m:radPr>
                      <m:deg/>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𝑔</m:t>
                            </m:r>
                          </m:e>
                          <m:sub>
                            <m:r>
                              <a:rPr lang="aa-ET" sz="1800" i="1">
                                <a:solidFill>
                                  <a:schemeClr val="bg1"/>
                                </a:solidFill>
                                <a:latin typeface="Cambria Math" panose="02040503050406030204" pitchFamily="18" charset="0"/>
                                <a:ea typeface="Cambria Math" panose="02040503050406030204" pitchFamily="18" charset="0"/>
                              </a:rPr>
                              <m:t>𝛼𝛽</m:t>
                            </m:r>
                          </m:sub>
                        </m:sSub>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𝛼</m:t>
                            </m:r>
                          </m:sup>
                        </m:sSup>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𝛽</m:t>
                            </m:r>
                          </m:sup>
                        </m:sSup>
                      </m:e>
                    </m:rad>
                  </m:oMath>
                </a14:m>
                <a:r>
                  <a:rPr lang="en-US" sz="1800" dirty="0">
                    <a:solidFill>
                      <a:schemeClr val="bg1"/>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(2)</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Euler-Lagrange equation:</a:t>
                </a:r>
              </a:p>
              <a:p>
                <a:pPr marL="0" indent="0">
                  <a:lnSpc>
                    <a:spcPct val="11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	</a:t>
                </a:r>
                <a14:m>
                  <m:oMath xmlns:m="http://schemas.openxmlformats.org/officeDocument/2006/math">
                    <m:f>
                      <m:fPr>
                        <m:ctrlPr>
                          <a:rPr lang="aa-ET" sz="1800" i="1">
                            <a:solidFill>
                              <a:schemeClr val="bg1"/>
                            </a:solidFill>
                            <a:latin typeface="Cambria Math" panose="02040503050406030204" pitchFamily="18" charset="0"/>
                          </a:rPr>
                        </m:ctrlPr>
                      </m:fPr>
                      <m:num>
                        <m:r>
                          <a:rPr lang="aa-ET"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𝐿</m:t>
                        </m:r>
                      </m:num>
                      <m:den>
                        <m:r>
                          <a:rPr lang="aa-ET"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𝑥</m:t>
                            </m:r>
                          </m:e>
                          <m:sup>
                            <m:r>
                              <a:rPr lang="aa-ET" sz="1800" i="1">
                                <a:solidFill>
                                  <a:schemeClr val="bg1"/>
                                </a:solidFill>
                                <a:latin typeface="Cambria Math" panose="02040503050406030204" pitchFamily="18" charset="0"/>
                                <a:ea typeface="Cambria Math" panose="02040503050406030204" pitchFamily="18" charset="0"/>
                              </a:rPr>
                              <m:t>𝛼</m:t>
                            </m:r>
                          </m:sup>
                        </m:sSup>
                      </m:den>
                    </m:f>
                    <m:r>
                      <a:rPr lang="en-US" sz="1800" i="1">
                        <a:solidFill>
                          <a:schemeClr val="bg1"/>
                        </a:solidFill>
                        <a:latin typeface="Cambria Math" panose="02040503050406030204" pitchFamily="18" charset="0"/>
                      </a:rPr>
                      <m:t>−</m:t>
                    </m:r>
                    <m:f>
                      <m:fPr>
                        <m:ctrlPr>
                          <a:rPr lang="aa-ET"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m:t>
                        </m:r>
                      </m:num>
                      <m:den>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𝜎</m:t>
                        </m:r>
                      </m:den>
                    </m:f>
                    <m:f>
                      <m:fPr>
                        <m:ctrlPr>
                          <a:rPr lang="aa-ET" sz="1800" i="1">
                            <a:solidFill>
                              <a:schemeClr val="bg1"/>
                            </a:solidFill>
                            <a:latin typeface="Cambria Math" panose="02040503050406030204" pitchFamily="18" charset="0"/>
                          </a:rPr>
                        </m:ctrlPr>
                      </m:fPr>
                      <m:num>
                        <m:r>
                          <a:rPr lang="aa-ET"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𝐿</m:t>
                        </m:r>
                      </m:num>
                      <m:den>
                        <m:r>
                          <a:rPr lang="aa-ET"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𝛼</m:t>
                            </m:r>
                          </m:sup>
                        </m:sSup>
                      </m:den>
                    </m:f>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0</m:t>
                    </m:r>
                  </m:oMath>
                </a14:m>
                <a:r>
                  <a:rPr lang="en-US" sz="1800" dirty="0">
                    <a:solidFill>
                      <a:schemeClr val="bg1"/>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(3)</a:t>
                </a:r>
              </a:p>
              <a:p>
                <a:pPr marL="0" indent="0">
                  <a:lnSpc>
                    <a:spcPct val="11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	</a:t>
                </a:r>
                <a14:m>
                  <m:oMath xmlns:m="http://schemas.openxmlformats.org/officeDocument/2006/math">
                    <m:f>
                      <m:fPr>
                        <m:ctrlPr>
                          <a:rPr lang="aa-ET" sz="1800" i="1">
                            <a:solidFill>
                              <a:schemeClr val="bg1"/>
                            </a:solidFill>
                            <a:latin typeface="Cambria Math" panose="02040503050406030204" pitchFamily="18" charset="0"/>
                          </a:rPr>
                        </m:ctrlPr>
                      </m:fPr>
                      <m:num>
                        <m:r>
                          <a:rPr lang="aa-ET"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𝐿</m:t>
                        </m:r>
                      </m:num>
                      <m:den>
                        <m:r>
                          <a:rPr lang="aa-ET"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𝛼</m:t>
                            </m:r>
                          </m:sup>
                        </m:sSup>
                      </m:den>
                    </m:f>
                    <m:r>
                      <a:rPr lang="en-US" sz="1800" i="1">
                        <a:solidFill>
                          <a:schemeClr val="bg1"/>
                        </a:solidFill>
                        <a:latin typeface="Cambria Math" panose="02040503050406030204" pitchFamily="18" charset="0"/>
                        <a:ea typeface="Cambria Math" panose="02040503050406030204" pitchFamily="18" charset="0"/>
                      </a:rPr>
                      <m:t>=</m:t>
                    </m:r>
                    <m:f>
                      <m:fPr>
                        <m:ctrlPr>
                          <a:rPr lang="en-US" sz="1800" i="1">
                            <a:solidFill>
                              <a:schemeClr val="bg1"/>
                            </a:solidFill>
                            <a:latin typeface="Cambria Math" panose="02040503050406030204" pitchFamily="18" charset="0"/>
                            <a:ea typeface="Cambria Math" panose="02040503050406030204" pitchFamily="18" charset="0"/>
                          </a:rPr>
                        </m:ctrlPr>
                      </m:fPr>
                      <m:num>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2</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𝑔</m:t>
                            </m:r>
                          </m:e>
                          <m:sub>
                            <m:r>
                              <a:rPr lang="aa-ET" sz="1800" i="1">
                                <a:solidFill>
                                  <a:schemeClr val="bg1"/>
                                </a:solidFill>
                                <a:latin typeface="Cambria Math" panose="02040503050406030204" pitchFamily="18" charset="0"/>
                                <a:ea typeface="Cambria Math" panose="02040503050406030204" pitchFamily="18" charset="0"/>
                              </a:rPr>
                              <m:t>𝛼𝛽</m:t>
                            </m:r>
                          </m:sub>
                        </m:sSub>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𝛽</m:t>
                            </m:r>
                          </m:sup>
                        </m:sSup>
                      </m:num>
                      <m:den>
                        <m:r>
                          <a:rPr lang="en-US" sz="1800" i="1">
                            <a:solidFill>
                              <a:schemeClr val="bg1"/>
                            </a:solidFill>
                            <a:latin typeface="Cambria Math" panose="02040503050406030204" pitchFamily="18" charset="0"/>
                            <a:ea typeface="Cambria Math" panose="02040503050406030204" pitchFamily="18" charset="0"/>
                          </a:rPr>
                          <m:t>2</m:t>
                        </m:r>
                        <m:r>
                          <a:rPr lang="en-US" sz="1800" i="1">
                            <a:solidFill>
                              <a:schemeClr val="bg1"/>
                            </a:solidFill>
                            <a:latin typeface="Cambria Math" panose="02040503050406030204" pitchFamily="18" charset="0"/>
                            <a:ea typeface="Cambria Math" panose="02040503050406030204" pitchFamily="18" charset="0"/>
                          </a:rPr>
                          <m:t>⋅</m:t>
                        </m:r>
                        <m:f>
                          <m:fPr>
                            <m:ctrlPr>
                              <a:rPr lang="en-US" sz="1800" i="1">
                                <a:solidFill>
                                  <a:schemeClr val="bg1"/>
                                </a:solidFill>
                                <a:latin typeface="Cambria Math" panose="02040503050406030204" pitchFamily="18" charset="0"/>
                                <a:ea typeface="Cambria Math" panose="02040503050406030204" pitchFamily="18" charset="0"/>
                              </a:rPr>
                            </m:ctrlPr>
                          </m:fPr>
                          <m:num>
                            <m:r>
                              <a:rPr lang="en-US" sz="1800" i="1">
                                <a:solidFill>
                                  <a:schemeClr val="bg1"/>
                                </a:solidFill>
                                <a:latin typeface="Cambria Math" panose="02040503050406030204" pitchFamily="18" charset="0"/>
                                <a:ea typeface="Cambria Math" panose="02040503050406030204" pitchFamily="18" charset="0"/>
                              </a:rPr>
                              <m:t>𝑑𝑠</m:t>
                            </m:r>
                          </m:num>
                          <m:den>
                            <m:r>
                              <a:rPr lang="en-US" sz="1800" i="1">
                                <a:solidFill>
                                  <a:schemeClr val="bg1"/>
                                </a:solidFill>
                                <a:latin typeface="Cambria Math" panose="02040503050406030204" pitchFamily="18" charset="0"/>
                                <a:ea typeface="Cambria Math" panose="02040503050406030204" pitchFamily="18" charset="0"/>
                              </a:rPr>
                              <m:t>𝑑</m:t>
                            </m:r>
                            <m:r>
                              <a:rPr lang="en-US" sz="1800" i="1">
                                <a:solidFill>
                                  <a:schemeClr val="bg1"/>
                                </a:solidFill>
                                <a:latin typeface="Cambria Math" panose="02040503050406030204" pitchFamily="18" charset="0"/>
                              </a:rPr>
                              <m:t>𝜎</m:t>
                            </m:r>
                          </m:den>
                        </m:f>
                      </m:den>
                    </m:f>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𝑐</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𝑔</m:t>
                        </m:r>
                      </m:e>
                      <m:sub>
                        <m:r>
                          <a:rPr lang="en-US" sz="1800" i="1">
                            <a:solidFill>
                              <a:schemeClr val="bg1"/>
                            </a:solidFill>
                            <a:latin typeface="Cambria Math" panose="02040503050406030204" pitchFamily="18" charset="0"/>
                          </a:rPr>
                          <m:t>𝛼𝛽</m:t>
                        </m:r>
                      </m:sub>
                    </m:sSub>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𝑑</m:t>
                            </m:r>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rPr>
                                  <m:t>𝑥</m:t>
                                </m:r>
                              </m:e>
                              <m:sup>
                                <m:r>
                                  <a:rPr lang="en-US" sz="1800" i="1">
                                    <a:solidFill>
                                      <a:schemeClr val="bg1"/>
                                    </a:solidFill>
                                    <a:latin typeface="Cambria Math" panose="02040503050406030204" pitchFamily="18" charset="0"/>
                                  </a:rPr>
                                  <m:t>𝛽</m:t>
                                </m:r>
                              </m:sup>
                            </m:sSup>
                          </m:num>
                          <m:den>
                            <m:r>
                              <a:rPr lang="en-US" sz="1800" i="1">
                                <a:solidFill>
                                  <a:schemeClr val="bg1"/>
                                </a:solidFill>
                                <a:latin typeface="Cambria Math" panose="02040503050406030204" pitchFamily="18" charset="0"/>
                              </a:rPr>
                              <m:t>𝑑𝑠</m:t>
                            </m:r>
                          </m:den>
                        </m:f>
                      </m:e>
                    </m:d>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d>
                          <m:dPr>
                            <m:ctrlPr>
                              <a:rPr lang="en-US" sz="1800" i="1">
                                <a:solidFill>
                                  <a:schemeClr val="bg1"/>
                                </a:solidFill>
                                <a:latin typeface="Cambria Math" panose="02040503050406030204" pitchFamily="18" charset="0"/>
                                <a:ea typeface="Cambria Math" panose="02040503050406030204" pitchFamily="18" charset="0"/>
                              </a:rPr>
                            </m:ctrlPr>
                          </m:dPr>
                          <m:e>
                            <m:f>
                              <m:fPr>
                                <m:ctrlPr>
                                  <a:rPr lang="en-US" sz="1800" i="1">
                                    <a:solidFill>
                                      <a:schemeClr val="bg1"/>
                                    </a:solidFill>
                                    <a:latin typeface="Cambria Math" panose="02040503050406030204" pitchFamily="18" charset="0"/>
                                    <a:ea typeface="Cambria Math" panose="02040503050406030204" pitchFamily="18" charset="0"/>
                                  </a:rPr>
                                </m:ctrlPr>
                              </m:fPr>
                              <m:num>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𝑥</m:t>
                                </m:r>
                              </m:num>
                              <m:den>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𝑠</m:t>
                                </m:r>
                              </m:den>
                            </m:f>
                          </m:e>
                        </m:d>
                      </m:e>
                      <m:sub>
                        <m:r>
                          <a:rPr lang="en-US" sz="1800" i="1">
                            <a:solidFill>
                              <a:schemeClr val="bg1"/>
                            </a:solidFill>
                            <a:latin typeface="Cambria Math" panose="02040503050406030204" pitchFamily="18" charset="0"/>
                            <a:ea typeface="Cambria Math" panose="02040503050406030204" pitchFamily="18" charset="0"/>
                          </a:rPr>
                          <m:t>𝛼</m:t>
                        </m:r>
                      </m:sub>
                    </m:sSub>
                  </m:oMath>
                </a14:m>
                <a:r>
                  <a:rPr lang="en-US" sz="1800" dirty="0">
                    <a:solidFill>
                      <a:schemeClr val="bg1"/>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(4.1)</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	</a:t>
                </a:r>
                <a14:m>
                  <m:oMath xmlns:m="http://schemas.openxmlformats.org/officeDocument/2006/math">
                    <m:f>
                      <m:fPr>
                        <m:ctrlPr>
                          <a:rPr lang="aa-ET" sz="1800" i="1">
                            <a:solidFill>
                              <a:schemeClr val="bg1"/>
                            </a:solidFill>
                            <a:latin typeface="Cambria Math" panose="02040503050406030204" pitchFamily="18" charset="0"/>
                          </a:rPr>
                        </m:ctrlPr>
                      </m:fPr>
                      <m:num>
                        <m:r>
                          <a:rPr lang="aa-ET"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𝐿</m:t>
                        </m:r>
                      </m:num>
                      <m:den>
                        <m:r>
                          <a:rPr lang="aa-ET"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𝑥</m:t>
                            </m:r>
                          </m:e>
                          <m:sup>
                            <m:r>
                              <a:rPr lang="aa-ET" sz="1800" i="1">
                                <a:solidFill>
                                  <a:schemeClr val="bg1"/>
                                </a:solidFill>
                                <a:latin typeface="Cambria Math" panose="02040503050406030204" pitchFamily="18" charset="0"/>
                                <a:ea typeface="Cambria Math" panose="02040503050406030204" pitchFamily="18" charset="0"/>
                              </a:rPr>
                              <m:t>𝜇</m:t>
                            </m:r>
                          </m:sup>
                        </m:sSup>
                      </m:den>
                    </m:f>
                    <m:r>
                      <a:rPr lang="en-US" sz="1800" i="1">
                        <a:solidFill>
                          <a:schemeClr val="bg1"/>
                        </a:solidFill>
                        <a:latin typeface="Cambria Math" panose="02040503050406030204" pitchFamily="18" charset="0"/>
                        <a:ea typeface="Cambria Math" panose="02040503050406030204" pitchFamily="18" charset="0"/>
                      </a:rPr>
                      <m:t>=</m:t>
                    </m:r>
                    <m:f>
                      <m:fPr>
                        <m:ctrlPr>
                          <a:rPr lang="aa-ET"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1</m:t>
                        </m:r>
                      </m:num>
                      <m:den>
                        <m:r>
                          <a:rPr lang="en-US" sz="1800" i="1">
                            <a:solidFill>
                              <a:schemeClr val="bg1"/>
                            </a:solidFill>
                            <a:latin typeface="Cambria Math" panose="02040503050406030204" pitchFamily="18" charset="0"/>
                          </a:rPr>
                          <m:t>2</m:t>
                        </m:r>
                      </m:den>
                    </m:f>
                    <m:f>
                      <m:fPr>
                        <m:ctrlPr>
                          <a:rPr lang="aa-ET" sz="1800" i="1">
                            <a:solidFill>
                              <a:schemeClr val="bg1"/>
                            </a:solidFill>
                            <a:latin typeface="Cambria Math" panose="02040503050406030204" pitchFamily="18" charset="0"/>
                          </a:rPr>
                        </m:ctrlPr>
                      </m:fPr>
                      <m:num>
                        <m:r>
                          <a:rPr lang="aa-ET" sz="1800" i="1">
                            <a:solidFill>
                              <a:schemeClr val="bg1"/>
                            </a:solidFill>
                            <a:latin typeface="Cambria Math" panose="02040503050406030204" pitchFamily="18" charset="0"/>
                            <a:ea typeface="Cambria Math" panose="02040503050406030204" pitchFamily="18" charset="0"/>
                          </a:rPr>
                          <m:t>𝜕</m:t>
                        </m:r>
                      </m:num>
                      <m:den>
                        <m:r>
                          <a:rPr lang="aa-ET"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𝑥</m:t>
                            </m:r>
                          </m:e>
                          <m:sup>
                            <m:r>
                              <a:rPr lang="aa-ET" sz="1800" i="1">
                                <a:solidFill>
                                  <a:schemeClr val="bg1"/>
                                </a:solidFill>
                                <a:latin typeface="Cambria Math" panose="02040503050406030204" pitchFamily="18" charset="0"/>
                                <a:ea typeface="Cambria Math" panose="02040503050406030204" pitchFamily="18" charset="0"/>
                              </a:rPr>
                              <m:t>𝜇</m:t>
                            </m:r>
                          </m:sup>
                        </m:sSup>
                      </m:den>
                    </m:f>
                    <m:d>
                      <m:dPr>
                        <m:ctrlPr>
                          <a:rPr lang="aa-ET"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𝑔</m:t>
                            </m:r>
                          </m:e>
                          <m:sub>
                            <m:r>
                              <a:rPr lang="aa-ET" sz="1800" i="1">
                                <a:solidFill>
                                  <a:schemeClr val="bg1"/>
                                </a:solidFill>
                                <a:latin typeface="Cambria Math" panose="02040503050406030204" pitchFamily="18" charset="0"/>
                                <a:ea typeface="Cambria Math" panose="02040503050406030204" pitchFamily="18" charset="0"/>
                              </a:rPr>
                              <m:t>𝛼𝛽</m:t>
                            </m:r>
                          </m:sub>
                        </m:sSub>
                      </m:e>
                    </m:d>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𝛼</m:t>
                        </m:r>
                      </m:sup>
                    </m:sSup>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𝛽</m:t>
                        </m:r>
                      </m:sup>
                    </m:sSup>
                  </m:oMath>
                </a14:m>
                <a:r>
                  <a:rPr lang="en-US" sz="1800" dirty="0">
                    <a:solidFill>
                      <a:schemeClr val="bg1"/>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(4.2)</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Proper time:</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	</a:t>
                </a:r>
                <a14:m>
                  <m:oMath xmlns:m="http://schemas.openxmlformats.org/officeDocument/2006/math">
                    <m:r>
                      <a:rPr lang="en-US" sz="1800" i="1" smtClean="0">
                        <a:solidFill>
                          <a:schemeClr val="bg1"/>
                        </a:solidFill>
                        <a:latin typeface="Cambria Math" panose="02040503050406030204" pitchFamily="18" charset="0"/>
                      </a:rPr>
                      <m:t>𝑑𝑠</m:t>
                    </m:r>
                    <m:r>
                      <a:rPr lang="en-US" sz="1800" i="1" smtClean="0">
                        <a:solidFill>
                          <a:schemeClr val="bg1"/>
                        </a:solidFill>
                        <a:latin typeface="Cambria Math" panose="02040503050406030204" pitchFamily="18" charset="0"/>
                      </a:rPr>
                      <m:t>=</m:t>
                    </m:r>
                    <m:r>
                      <a:rPr lang="en-US" sz="1800" i="1" smtClean="0">
                        <a:solidFill>
                          <a:schemeClr val="bg1"/>
                        </a:solidFill>
                        <a:latin typeface="Cambria Math" panose="02040503050406030204" pitchFamily="18" charset="0"/>
                      </a:rPr>
                      <m:t>𝑐𝑑</m:t>
                    </m:r>
                    <m:r>
                      <a:rPr lang="aa-ET" sz="1800" i="1">
                        <a:solidFill>
                          <a:schemeClr val="bg1"/>
                        </a:solidFill>
                        <a:latin typeface="Cambria Math" panose="02040503050406030204" pitchFamily="18" charset="0"/>
                        <a:ea typeface="Cambria Math" panose="02040503050406030204" pitchFamily="18" charset="0"/>
                      </a:rPr>
                      <m:t>𝜏</m:t>
                    </m:r>
                    <m:r>
                      <m:rPr>
                        <m:nor/>
                      </m:rPr>
                      <a:rPr lang="en-US" sz="1800" dirty="0">
                        <a:solidFill>
                          <a:schemeClr val="bg1"/>
                        </a:solidFill>
                        <a:latin typeface="Verdana" panose="020B0604030504040204" pitchFamily="34" charset="0"/>
                        <a:ea typeface="Verdana" panose="020B0604030504040204" pitchFamily="34" charset="0"/>
                      </a:rPr>
                      <m:t>, </m:t>
                    </m:r>
                    <m:r>
                      <m:rPr>
                        <m:nor/>
                      </m:rPr>
                      <a:rPr lang="en-US" sz="1800" b="0" i="0" dirty="0" smtClean="0">
                        <a:solidFill>
                          <a:schemeClr val="bg1"/>
                        </a:solidFill>
                        <a:latin typeface="Verdana" panose="020B0604030504040204" pitchFamily="34" charset="0"/>
                        <a:ea typeface="Verdana" panose="020B0604030504040204" pitchFamily="34" charset="0"/>
                      </a:rPr>
                      <m:t>  </m:t>
                    </m:r>
                    <m:r>
                      <m:rPr>
                        <m:nor/>
                      </m:rPr>
                      <a:rPr lang="en-US" sz="1800" dirty="0">
                        <a:solidFill>
                          <a:schemeClr val="bg1"/>
                        </a:solidFill>
                        <a:latin typeface="Verdana" panose="020B0604030504040204" pitchFamily="34" charset="0"/>
                        <a:ea typeface="Verdana" panose="020B0604030504040204" pitchFamily="34" charset="0"/>
                      </a:rPr>
                      <m:t> </m:t>
                    </m:r>
                    <m:sSup>
                      <m:sSupPr>
                        <m:ctrlPr>
                          <a:rPr lang="en-US" sz="1800" i="1">
                            <a:solidFill>
                              <a:schemeClr val="bg1"/>
                            </a:solidFill>
                            <a:latin typeface="Cambria Math" panose="02040503050406030204" pitchFamily="18" charset="0"/>
                          </a:rPr>
                        </m:ctrlPr>
                      </m:sSupPr>
                      <m:e>
                        <m:acc>
                          <m:accPr>
                            <m:chr m:val="̇"/>
                            <m:ctrlPr>
                              <a:rPr lang="aa-ET" sz="1800" i="1">
                                <a:solidFill>
                                  <a:schemeClr val="bg1"/>
                                </a:solidFill>
                                <a:latin typeface="Cambria Math" panose="02040503050406030204" pitchFamily="18" charset="0"/>
                              </a:rPr>
                            </m:ctrlPr>
                          </m:accPr>
                          <m:e>
                            <m:r>
                              <a:rPr lang="en-US" sz="1800" i="1">
                                <a:solidFill>
                                  <a:schemeClr val="bg1"/>
                                </a:solidFill>
                                <a:latin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𝛼</m:t>
                        </m:r>
                      </m:sup>
                    </m:sSup>
                    <m:r>
                      <a:rPr lang="en-US" sz="1800" i="1">
                        <a:solidFill>
                          <a:schemeClr val="bg1"/>
                        </a:solidFill>
                        <a:latin typeface="Cambria Math" panose="02040503050406030204" pitchFamily="18" charset="0"/>
                        <a:ea typeface="Cambria Math" panose="02040503050406030204" pitchFamily="18" charset="0"/>
                      </a:rPr>
                      <m:t>=</m:t>
                    </m:r>
                    <m:f>
                      <m:fPr>
                        <m:ctrlPr>
                          <a:rPr lang="en-US" sz="1800" i="1">
                            <a:solidFill>
                              <a:schemeClr val="bg1"/>
                            </a:solidFill>
                            <a:latin typeface="Cambria Math" panose="02040503050406030204" pitchFamily="18" charset="0"/>
                            <a:ea typeface="Cambria Math" panose="02040503050406030204" pitchFamily="18" charset="0"/>
                          </a:rPr>
                        </m:ctrlPr>
                      </m:fPr>
                      <m:num>
                        <m:r>
                          <a:rPr lang="en-US" sz="1800" i="1">
                            <a:solidFill>
                              <a:schemeClr val="bg1"/>
                            </a:solidFill>
                            <a:latin typeface="Cambria Math" panose="02040503050406030204" pitchFamily="18" charset="0"/>
                            <a:ea typeface="Cambria Math" panose="02040503050406030204" pitchFamily="18" charset="0"/>
                          </a:rPr>
                          <m:t>𝑑</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𝑥</m:t>
                            </m:r>
                          </m:e>
                          <m:sup>
                            <m:r>
                              <a:rPr lang="aa-ET" sz="1800" i="1">
                                <a:solidFill>
                                  <a:schemeClr val="bg1"/>
                                </a:solidFill>
                                <a:latin typeface="Cambria Math" panose="02040503050406030204" pitchFamily="18" charset="0"/>
                                <a:ea typeface="Cambria Math" panose="02040503050406030204" pitchFamily="18" charset="0"/>
                              </a:rPr>
                              <m:t>𝛼</m:t>
                            </m:r>
                          </m:sup>
                        </m:sSup>
                      </m:num>
                      <m:den>
                        <m:r>
                          <a:rPr lang="en-US" sz="1800" i="1">
                            <a:solidFill>
                              <a:schemeClr val="bg1"/>
                            </a:solidFill>
                            <a:latin typeface="Cambria Math" panose="02040503050406030204" pitchFamily="18" charset="0"/>
                            <a:ea typeface="Cambria Math" panose="02040503050406030204" pitchFamily="18" charset="0"/>
                          </a:rPr>
                          <m:t>𝑑</m:t>
                        </m:r>
                        <m:r>
                          <a:rPr lang="aa-ET" sz="1800" i="1">
                            <a:solidFill>
                              <a:schemeClr val="bg1"/>
                            </a:solidFill>
                            <a:latin typeface="Cambria Math" panose="02040503050406030204" pitchFamily="18" charset="0"/>
                            <a:ea typeface="Cambria Math" panose="02040503050406030204" pitchFamily="18" charset="0"/>
                          </a:rPr>
                          <m:t>𝜏</m:t>
                        </m:r>
                      </m:den>
                    </m:f>
                  </m:oMath>
                </a14:m>
                <a:r>
                  <a:rPr lang="en-US" sz="1800" dirty="0">
                    <a:solidFill>
                      <a:schemeClr val="bg1"/>
                    </a:solidFill>
                    <a:latin typeface="Verdana" panose="020B0604030504040204" pitchFamily="34" charset="0"/>
                    <a:ea typeface="Verdana" panose="020B0604030504040204" pitchFamily="34" charset="0"/>
                  </a:rPr>
                  <a:t>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(5.1, 5.2)</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If so,	</a:t>
                </a:r>
                <a14:m>
                  <m:oMath xmlns:m="http://schemas.openxmlformats.org/officeDocument/2006/math">
                    <m:r>
                      <a:rPr lang="en-US" sz="1800" b="0" i="1" smtClean="0">
                        <a:solidFill>
                          <a:schemeClr val="bg1"/>
                        </a:solidFill>
                        <a:latin typeface="Cambria Math" panose="02040503050406030204" pitchFamily="18" charset="0"/>
                      </a:rPr>
                      <m:t>𝑐</m:t>
                    </m:r>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𝑥</m:t>
                                </m:r>
                              </m:num>
                              <m:den>
                                <m:r>
                                  <a:rPr lang="en-US" sz="1800" b="0" i="1">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𝑠</m:t>
                                </m:r>
                              </m:den>
                            </m:f>
                          </m:e>
                        </m:d>
                      </m:e>
                      <m:sub>
                        <m:r>
                          <a:rPr lang="en-US" sz="1800" b="0" i="1">
                            <a:solidFill>
                              <a:schemeClr val="bg1"/>
                            </a:solidFill>
                            <a:latin typeface="Cambria Math" panose="02040503050406030204" pitchFamily="18" charset="0"/>
                          </a:rPr>
                          <m:t>𝛼</m:t>
                        </m:r>
                      </m:sub>
                    </m:sSub>
                    <m:r>
                      <a:rPr lang="en-US" sz="1800" b="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𝑥</m:t>
                                </m:r>
                              </m:num>
                              <m:den>
                                <m:r>
                                  <a:rPr lang="en-US" sz="1800" b="0" i="1">
                                    <a:solidFill>
                                      <a:schemeClr val="bg1"/>
                                    </a:solidFill>
                                    <a:latin typeface="Cambria Math" panose="02040503050406030204" pitchFamily="18" charset="0"/>
                                  </a:rPr>
                                  <m:t>𝜕𝜏</m:t>
                                </m:r>
                              </m:den>
                            </m:f>
                          </m:e>
                        </m:d>
                      </m:e>
                      <m:sub>
                        <m:r>
                          <a:rPr lang="en-US" sz="1800" b="0" i="1">
                            <a:solidFill>
                              <a:schemeClr val="bg1"/>
                            </a:solidFill>
                            <a:latin typeface="Cambria Math" panose="02040503050406030204" pitchFamily="18" charset="0"/>
                          </a:rPr>
                          <m:t>𝛼</m:t>
                        </m:r>
                      </m:sub>
                    </m:sSub>
                    <m:r>
                      <a:rPr lang="en-US" sz="1800" b="0" i="1" smtClean="0">
                        <a:solidFill>
                          <a:schemeClr val="bg1"/>
                        </a:solidFill>
                        <a:latin typeface="Cambria Math" panose="02040503050406030204" pitchFamily="18" charset="0"/>
                      </a:rPr>
                      <m:t> </m:t>
                    </m:r>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 </m:t>
                    </m:r>
                    <m:f>
                      <m:fPr>
                        <m:ctrlPr>
                          <a:rPr lang="en-US" sz="1800" i="1">
                            <a:solidFill>
                              <a:schemeClr val="bg1"/>
                            </a:solidFill>
                            <a:latin typeface="Cambria Math" panose="02040503050406030204" pitchFamily="18" charset="0"/>
                          </a:rPr>
                        </m:ctrlPr>
                      </m:fPr>
                      <m:num>
                        <m:r>
                          <a:rPr lang="en-US" sz="1800" b="0" i="1">
                            <a:solidFill>
                              <a:schemeClr val="bg1"/>
                            </a:solidFill>
                            <a:latin typeface="Cambria Math" panose="02040503050406030204" pitchFamily="18" charset="0"/>
                          </a:rPr>
                          <m:t>𝑑</m:t>
                        </m:r>
                      </m:num>
                      <m:den>
                        <m:r>
                          <a:rPr lang="en-US" sz="1800" b="0" i="1">
                            <a:solidFill>
                              <a:schemeClr val="bg1"/>
                            </a:solidFill>
                            <a:latin typeface="Cambria Math" panose="02040503050406030204" pitchFamily="18" charset="0"/>
                          </a:rPr>
                          <m:t>𝑑</m:t>
                        </m:r>
                        <m:r>
                          <a:rPr lang="en-US" sz="1800" b="0" i="1">
                            <a:solidFill>
                              <a:schemeClr val="bg1"/>
                            </a:solidFill>
                            <a:latin typeface="Cambria Math" panose="02040503050406030204" pitchFamily="18" charset="0"/>
                          </a:rPr>
                          <m:t>𝜏</m:t>
                        </m:r>
                      </m:den>
                    </m:f>
                    <m:sSub>
                      <m:sSubPr>
                        <m:ctrlPr>
                          <a:rPr lang="en-US" sz="1800" i="1">
                            <a:solidFill>
                              <a:schemeClr val="bg1"/>
                            </a:solidFill>
                            <a:latin typeface="Cambria Math" panose="02040503050406030204" pitchFamily="18" charset="0"/>
                          </a:rPr>
                        </m:ctrlPr>
                      </m:sSubPr>
                      <m:e>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𝑥</m:t>
                                </m:r>
                              </m:num>
                              <m:den>
                                <m:r>
                                  <a:rPr lang="en-US" sz="1800" b="0" i="1">
                                    <a:solidFill>
                                      <a:schemeClr val="bg1"/>
                                    </a:solidFill>
                                    <a:latin typeface="Cambria Math" panose="02040503050406030204" pitchFamily="18" charset="0"/>
                                  </a:rPr>
                                  <m:t>𝜕𝜏</m:t>
                                </m:r>
                              </m:den>
                            </m:f>
                          </m:e>
                        </m:d>
                      </m:e>
                      <m:sub>
                        <m:r>
                          <a:rPr lang="en-US" sz="1800" b="0" i="1">
                            <a:solidFill>
                              <a:schemeClr val="bg1"/>
                            </a:solidFill>
                            <a:latin typeface="Cambria Math" panose="02040503050406030204" pitchFamily="18" charset="0"/>
                          </a:rPr>
                          <m:t>𝜇</m:t>
                        </m:r>
                      </m:sub>
                    </m:sSub>
                    <m:r>
                      <a:rPr lang="en-US" sz="1800" b="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𝑎</m:t>
                        </m:r>
                      </m:e>
                      <m:sub>
                        <m:r>
                          <a:rPr lang="en-US" sz="1800" b="0" i="1">
                            <a:solidFill>
                              <a:schemeClr val="bg1"/>
                            </a:solidFill>
                            <a:latin typeface="Cambria Math" panose="02040503050406030204" pitchFamily="18" charset="0"/>
                          </a:rPr>
                          <m:t>𝜇</m:t>
                        </m:r>
                      </m:sub>
                    </m:sSub>
                  </m:oMath>
                </a14:m>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Equation of motion: </a:t>
                </a:r>
              </a:p>
              <a:p>
                <a:pPr marL="0" indent="0">
                  <a:lnSpc>
                    <a:spcPct val="100000"/>
                  </a:lnSpc>
                  <a:buNone/>
                  <a:tabLst>
                    <a:tab pos="3492500" algn="ctr"/>
                    <a:tab pos="6902450" algn="r"/>
                  </a:tabLst>
                </a:pPr>
                <a:r>
                  <a:rPr lang="en-US" sz="1800" dirty="0">
                    <a:solidFill>
                      <a:schemeClr val="bg1"/>
                    </a:solidFill>
                    <a:latin typeface="Verdana" panose="020B0604030504040204" pitchFamily="34" charset="0"/>
                    <a:ea typeface="Verdana" panose="020B0604030504040204" pitchFamily="34" charset="0"/>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𝜇</m:t>
                        </m:r>
                      </m:sub>
                    </m:sSub>
                    <m:r>
                      <a:rPr lang="en-US" sz="1800" i="1">
                        <a:solidFill>
                          <a:schemeClr val="bg1"/>
                        </a:solidFill>
                        <a:latin typeface="Cambria Math" panose="02040503050406030204" pitchFamily="18" charset="0"/>
                      </a:rPr>
                      <m:t>=</m:t>
                    </m:r>
                    <m:f>
                      <m:fPr>
                        <m:ctrlPr>
                          <a:rPr lang="aa-ET"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1</m:t>
                        </m:r>
                      </m:num>
                      <m:den>
                        <m:r>
                          <a:rPr lang="en-US" sz="1800" i="1">
                            <a:solidFill>
                              <a:schemeClr val="bg1"/>
                            </a:solidFill>
                            <a:latin typeface="Cambria Math" panose="02040503050406030204" pitchFamily="18" charset="0"/>
                          </a:rPr>
                          <m:t>2</m:t>
                        </m:r>
                      </m:den>
                    </m:f>
                    <m:f>
                      <m:fPr>
                        <m:ctrlPr>
                          <a:rPr lang="aa-ET" sz="1800" i="1">
                            <a:solidFill>
                              <a:schemeClr val="bg1"/>
                            </a:solidFill>
                            <a:latin typeface="Cambria Math" panose="02040503050406030204" pitchFamily="18" charset="0"/>
                          </a:rPr>
                        </m:ctrlPr>
                      </m:fPr>
                      <m:num>
                        <m:r>
                          <a:rPr lang="aa-ET" sz="1800" i="1">
                            <a:solidFill>
                              <a:schemeClr val="bg1"/>
                            </a:solidFill>
                            <a:latin typeface="Cambria Math" panose="02040503050406030204" pitchFamily="18" charset="0"/>
                            <a:ea typeface="Cambria Math" panose="02040503050406030204" pitchFamily="18" charset="0"/>
                          </a:rPr>
                          <m:t>𝜕</m:t>
                        </m:r>
                      </m:num>
                      <m:den>
                        <m:r>
                          <a:rPr lang="aa-ET"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𝑥</m:t>
                            </m:r>
                          </m:e>
                          <m:sup>
                            <m:r>
                              <a:rPr lang="aa-ET" sz="1800" i="1">
                                <a:solidFill>
                                  <a:schemeClr val="bg1"/>
                                </a:solidFill>
                                <a:latin typeface="Cambria Math" panose="02040503050406030204" pitchFamily="18" charset="0"/>
                                <a:ea typeface="Cambria Math" panose="02040503050406030204" pitchFamily="18" charset="0"/>
                              </a:rPr>
                              <m:t>𝜇</m:t>
                            </m:r>
                          </m:sup>
                        </m:sSup>
                      </m:den>
                    </m:f>
                    <m:d>
                      <m:dPr>
                        <m:ctrlPr>
                          <a:rPr lang="aa-ET"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𝑔</m:t>
                            </m:r>
                          </m:e>
                          <m:sub>
                            <m:r>
                              <a:rPr lang="aa-ET" sz="1800" i="1">
                                <a:solidFill>
                                  <a:schemeClr val="bg1"/>
                                </a:solidFill>
                                <a:latin typeface="Cambria Math" panose="02040503050406030204" pitchFamily="18" charset="0"/>
                                <a:ea typeface="Cambria Math" panose="02040503050406030204" pitchFamily="18" charset="0"/>
                              </a:rPr>
                              <m:t>𝛼𝛽</m:t>
                            </m:r>
                          </m:sub>
                        </m:sSub>
                      </m:e>
                    </m:d>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𝛼</m:t>
                        </m:r>
                      </m:sup>
                    </m:sSup>
                    <m:sSup>
                      <m:sSupPr>
                        <m:ctrlPr>
                          <a:rPr lang="en-US" sz="1800" i="1">
                            <a:solidFill>
                              <a:schemeClr val="bg1"/>
                            </a:solidFill>
                            <a:latin typeface="Cambria Math" panose="02040503050406030204" pitchFamily="18" charset="0"/>
                            <a:ea typeface="Cambria Math" panose="02040503050406030204" pitchFamily="18" charset="0"/>
                          </a:rPr>
                        </m:ctrlPr>
                      </m:sSupPr>
                      <m:e>
                        <m:acc>
                          <m:accPr>
                            <m:chr m:val="̇"/>
                            <m:ctrlPr>
                              <a:rPr lang="aa-ET" sz="1800" i="1">
                                <a:solidFill>
                                  <a:schemeClr val="bg1"/>
                                </a:solidFill>
                                <a:latin typeface="Cambria Math" panose="02040503050406030204" pitchFamily="18" charset="0"/>
                                <a:ea typeface="Cambria Math" panose="02040503050406030204" pitchFamily="18" charset="0"/>
                              </a:rPr>
                            </m:ctrlPr>
                          </m:accPr>
                          <m:e>
                            <m:r>
                              <a:rPr lang="en-US" sz="1800" i="1">
                                <a:solidFill>
                                  <a:schemeClr val="bg1"/>
                                </a:solidFill>
                                <a:latin typeface="Cambria Math" panose="02040503050406030204" pitchFamily="18" charset="0"/>
                                <a:ea typeface="Cambria Math" panose="02040503050406030204" pitchFamily="18" charset="0"/>
                              </a:rPr>
                              <m:t>𝑥</m:t>
                            </m:r>
                          </m:e>
                        </m:acc>
                      </m:e>
                      <m:sup>
                        <m:r>
                          <a:rPr lang="aa-ET" sz="1800" i="1">
                            <a:solidFill>
                              <a:schemeClr val="bg1"/>
                            </a:solidFill>
                            <a:latin typeface="Cambria Math" panose="02040503050406030204" pitchFamily="18" charset="0"/>
                            <a:ea typeface="Cambria Math" panose="02040503050406030204" pitchFamily="18" charset="0"/>
                          </a:rPr>
                          <m:t>𝛽</m:t>
                        </m:r>
                      </m:sup>
                    </m:sSup>
                  </m:oMath>
                </a14:m>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(Acceleration)	</a:t>
                </a:r>
                <a:r>
                  <a:rPr lang="en-US" sz="1800" b="1" dirty="0">
                    <a:solidFill>
                      <a:schemeClr val="accent4">
                        <a:lumMod val="60000"/>
                        <a:lumOff val="40000"/>
                      </a:schemeClr>
                    </a:solidFill>
                    <a:latin typeface="Cambria Math" panose="02040503050406030204" pitchFamily="18" charset="0"/>
                    <a:ea typeface="Cambria Math" panose="02040503050406030204" pitchFamily="18" charset="0"/>
                  </a:rPr>
                  <a:t>(6)</a:t>
                </a:r>
              </a:p>
              <a:p>
                <a:pPr marL="0" indent="0">
                  <a:lnSpc>
                    <a:spcPct val="100000"/>
                  </a:lnSpc>
                  <a:buNone/>
                  <a:tabLst>
                    <a:tab pos="3492500" algn="ctr"/>
                    <a:tab pos="6902450" algn="r"/>
                  </a:tabLst>
                </a:pP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3" name="Content Placeholder 2">
                <a:extLst>
                  <a:ext uri="{FF2B5EF4-FFF2-40B4-BE49-F238E27FC236}">
                    <a16:creationId xmlns:a16="http://schemas.microsoft.com/office/drawing/2014/main" id="{32866C53-0B57-49AD-90B4-93D769500C4B}"/>
                  </a:ext>
                </a:extLst>
              </p:cNvPr>
              <p:cNvSpPr>
                <a:spLocks noGrp="1" noRot="1" noChangeAspect="1" noMove="1" noResize="1" noEditPoints="1" noAdjustHandles="1" noChangeArrowheads="1" noChangeShapeType="1" noTextEdit="1"/>
              </p:cNvSpPr>
              <p:nvPr>
                <p:ph idx="1"/>
              </p:nvPr>
            </p:nvSpPr>
            <p:spPr>
              <a:xfrm>
                <a:off x="4282941" y="511388"/>
                <a:ext cx="7308005" cy="6113270"/>
              </a:xfrm>
              <a:blipFill>
                <a:blip r:embed="rId2"/>
                <a:stretch>
                  <a:fillRect l="-584" t="-798"/>
                </a:stretch>
              </a:blipFill>
            </p:spPr>
            <p:txBody>
              <a:bodyPr/>
              <a:lstStyle/>
              <a:p>
                <a:r>
                  <a:rPr lang="he-IL">
                    <a:noFill/>
                  </a:rPr>
                  <a:t> </a:t>
                </a:r>
              </a:p>
            </p:txBody>
          </p:sp>
        </mc:Fallback>
      </mc:AlternateContent>
      <p:pic>
        <p:nvPicPr>
          <p:cNvPr id="13" name="תמונה 12">
            <a:extLst>
              <a:ext uri="{FF2B5EF4-FFF2-40B4-BE49-F238E27FC236}">
                <a16:creationId xmlns:a16="http://schemas.microsoft.com/office/drawing/2014/main" id="{A123BFD9-1084-4427-9A84-C549FBB88326}"/>
              </a:ext>
            </a:extLst>
          </p:cNvPr>
          <p:cNvPicPr>
            <a:picLocks noChangeAspect="1"/>
          </p:cNvPicPr>
          <p:nvPr/>
        </p:nvPicPr>
        <p:blipFill rotWithShape="1">
          <a:blip r:embed="rId3">
            <a:extLst>
              <a:ext uri="{28A0092B-C50C-407E-A947-70E740481C1C}">
                <a14:useLocalDpi xmlns:a14="http://schemas.microsoft.com/office/drawing/2010/main" val="0"/>
              </a:ext>
            </a:extLst>
          </a:blip>
          <a:srcRect l="91611" t="6" r="-146" b="-6"/>
          <a:stretch/>
        </p:blipFill>
        <p:spPr>
          <a:xfrm>
            <a:off x="11513909" y="0"/>
            <a:ext cx="690585" cy="6858003"/>
          </a:xfrm>
          <a:prstGeom prst="rect">
            <a:avLst/>
          </a:prstGeom>
        </p:spPr>
      </p:pic>
      <p:sp>
        <p:nvSpPr>
          <p:cNvPr id="6" name="מציין מיקום של מספר שקופית 5">
            <a:extLst>
              <a:ext uri="{FF2B5EF4-FFF2-40B4-BE49-F238E27FC236}">
                <a16:creationId xmlns:a16="http://schemas.microsoft.com/office/drawing/2014/main" id="{38A5704A-E971-4CCB-84BA-6C5D85423013}"/>
              </a:ext>
            </a:extLst>
          </p:cNvPr>
          <p:cNvSpPr>
            <a:spLocks noGrp="1"/>
          </p:cNvSpPr>
          <p:nvPr>
            <p:ph type="sldNum" sz="quarter" idx="12"/>
          </p:nvPr>
        </p:nvSpPr>
        <p:spPr/>
        <p:txBody>
          <a:bodyPr/>
          <a:lstStyle/>
          <a:p>
            <a:fld id="{A87A4B64-AD93-4496-8E8A-37D6101AAA0C}" type="slidenum">
              <a:rPr lang="en-US" smtClean="0"/>
              <a:t>8</a:t>
            </a:fld>
            <a:endParaRPr lang="en-US"/>
          </a:p>
        </p:txBody>
      </p:sp>
    </p:spTree>
    <p:extLst>
      <p:ext uri="{BB962C8B-B14F-4D97-AF65-F5344CB8AC3E}">
        <p14:creationId xmlns:p14="http://schemas.microsoft.com/office/powerpoint/2010/main" val="33593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1C84C9FD-7B34-4A1D-B9EB-0DF2E2B7C2DF}"/>
              </a:ext>
            </a:extLst>
          </p:cNvPr>
          <p:cNvSpPr>
            <a:spLocks noGrp="1"/>
          </p:cNvSpPr>
          <p:nvPr>
            <p:ph type="title"/>
          </p:nvPr>
        </p:nvSpPr>
        <p:spPr>
          <a:xfrm>
            <a:off x="457199" y="2555291"/>
            <a:ext cx="7419394" cy="2992576"/>
          </a:xfrm>
        </p:spPr>
        <p:txBody>
          <a:bodyPr vert="horz" lIns="91440" tIns="45720" rIns="91440" bIns="45720" rtlCol="0" anchor="t">
            <a:normAutofit/>
          </a:bodyPr>
          <a:lstStyle/>
          <a:p>
            <a:r>
              <a:rPr lang="en-US" sz="4800" b="1" spc="300" dirty="0">
                <a:ln w="0"/>
                <a:effectLst>
                  <a:outerShdw blurRad="38100" dist="19050" dir="2700000" algn="tl" rotWithShape="0">
                    <a:schemeClr val="dk1">
                      <a:alpha val="40000"/>
                    </a:schemeClr>
                  </a:outerShdw>
                </a:effectLst>
              </a:rPr>
              <a:t>GRAVITATIONAL FIELD OUTSIDE A SPHERICALLY SYMMETRIC SOURCE </a:t>
            </a:r>
          </a:p>
        </p:txBody>
      </p:sp>
      <p:pic>
        <p:nvPicPr>
          <p:cNvPr id="35" name="Picture 34" descr="The planet earth taken from the outer space">
            <a:extLst>
              <a:ext uri="{FF2B5EF4-FFF2-40B4-BE49-F238E27FC236}">
                <a16:creationId xmlns:a16="http://schemas.microsoft.com/office/drawing/2014/main" id="{847410F5-3E92-478E-A584-F4CF69ED6B14}"/>
              </a:ext>
            </a:extLst>
          </p:cNvPr>
          <p:cNvPicPr>
            <a:picLocks noChangeAspect="1"/>
          </p:cNvPicPr>
          <p:nvPr/>
        </p:nvPicPr>
        <p:blipFill rotWithShape="1">
          <a:blip r:embed="rId2"/>
          <a:srcRect l="60510" r="483" b="1"/>
          <a:stretch/>
        </p:blipFill>
        <p:spPr>
          <a:xfrm>
            <a:off x="8104092" y="10"/>
            <a:ext cx="4099858" cy="6857990"/>
          </a:xfrm>
          <a:prstGeom prst="rect">
            <a:avLst/>
          </a:prstGeom>
        </p:spPr>
      </p:pic>
    </p:spTree>
    <p:extLst>
      <p:ext uri="{BB962C8B-B14F-4D97-AF65-F5344CB8AC3E}">
        <p14:creationId xmlns:p14="http://schemas.microsoft.com/office/powerpoint/2010/main" val="304248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3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Theme">
  <a:themeElements>
    <a:clrScheme name="Custom 1">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D8D8D8"/>
      </a:hlink>
      <a:folHlink>
        <a:srgbClr val="BFB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1975</TotalTime>
  <Words>6100</Words>
  <Application>Microsoft Office PowerPoint</Application>
  <PresentationFormat>Widescreen</PresentationFormat>
  <Paragraphs>261</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 Math</vt:lpstr>
      <vt:lpstr>Comic Sans MS</vt:lpstr>
      <vt:lpstr>Gill Sans MT</vt:lpstr>
      <vt:lpstr>Verdana</vt:lpstr>
      <vt:lpstr>Wingdings</vt:lpstr>
      <vt:lpstr>Office Theme</vt:lpstr>
      <vt:lpstr>Relativistic Gravitation of a Spherically Symmetric Body</vt:lpstr>
      <vt:lpstr>CONTENTS</vt:lpstr>
      <vt:lpstr>INTRODUCTION</vt:lpstr>
      <vt:lpstr>GENERAL RELATIVITY (GR)</vt:lpstr>
      <vt:lpstr>GENERAL RELATIVITY (GR)</vt:lpstr>
      <vt:lpstr>RELATIVISTIC GRAVITATION (RG)</vt:lpstr>
      <vt:lpstr>MOTIVATION FOR GEODESIC MOTION</vt:lpstr>
      <vt:lpstr>EULER-LAGRANGE EQUATIONS FOR GEODESICS</vt:lpstr>
      <vt:lpstr>GRAVITATIONAL FIELD OUTSIDE A SPHERICALLY SYMMETRIC SOURCE </vt:lpstr>
      <vt:lpstr>BIPOLAR COORDINATES </vt:lpstr>
      <vt:lpstr>FIELD GENERATED BY A SINGLE SOURCE</vt:lpstr>
      <vt:lpstr>THE METRIC OF A SPHERICALLY SYMMETRIC SOURCE IN BIPOLAR COORDINATES</vt:lpstr>
      <vt:lpstr>RG DYNAMICS EQUATION OF MOTION</vt:lpstr>
      <vt:lpstr>THE NEWTONIAN LIMIT </vt:lpstr>
      <vt:lpstr>THE METRIC OF A SPHERICAL SYMMETRIC BODY</vt:lpstr>
      <vt:lpstr>EVOLUTION EQUATION</vt:lpstr>
      <vt:lpstr>APPLICATIONS</vt:lpstr>
      <vt:lpstr>SOLVING FOR TRAJECTORY</vt:lpstr>
      <vt:lpstr>SOLVING FOR TRAJECTORY (CONTINUATION)</vt:lpstr>
      <vt:lpstr>MERCURY’S PRECESSION</vt:lpstr>
      <vt:lpstr>MOTION OF LIGHT IN A STATIONARY, SPHERICALLY SYMMETRIC GRAVITATIONAL FIELD</vt:lpstr>
      <vt:lpstr>DEFLECTION OF LIGHT</vt:lpstr>
      <vt:lpstr>DEFLECTION OF LIGHT (CONTINUATION)</vt:lpstr>
      <vt:lpstr>GRAVITATIONAL TIME DILATION</vt:lpstr>
      <vt:lpstr>ENERGY CONSERVATION </vt:lpstr>
      <vt:lpstr>APPENDIX</vt:lpstr>
      <vt:lpstr>GEODESIC MOTION ON THE GLOBE</vt:lpstr>
      <vt:lpstr>LOCAL BASIS IN BIPOLAR COORDINATES</vt:lpstr>
      <vt:lpstr>LOCAL BASIS IN BIPOLAR COORDINATES (CONTINUATION)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Relativistic Gravitation Based on Symmetry</dc:title>
  <dc:creator>yosh solomon</dc:creator>
  <cp:lastModifiedBy>yaakov friedman prof.</cp:lastModifiedBy>
  <cp:revision>138</cp:revision>
  <dcterms:created xsi:type="dcterms:W3CDTF">2021-08-29T08:52:59Z</dcterms:created>
  <dcterms:modified xsi:type="dcterms:W3CDTF">2021-10-13T12:12:15Z</dcterms:modified>
</cp:coreProperties>
</file>