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70" r:id="rId5"/>
    <p:sldId id="265" r:id="rId6"/>
    <p:sldId id="266" r:id="rId7"/>
    <p:sldId id="261" r:id="rId8"/>
    <p:sldId id="262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0451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0935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7762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3863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7065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2601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86581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54170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1263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9138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2465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7847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2781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1710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6922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30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6240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38E78D-19F8-4C89-84A8-999CE2A0CF96}" type="datetimeFigureOut">
              <a:rPr lang="en-IL" smtClean="0"/>
              <a:t>30/09/2021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70D0AA-5C50-4BF9-96BA-870903EF318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56871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../clipboard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C0BD-9279-44D5-9C49-0A09239D6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9474" y="1409445"/>
            <a:ext cx="7197726" cy="2421464"/>
          </a:xfrm>
        </p:spPr>
        <p:txBody>
          <a:bodyPr/>
          <a:lstStyle/>
          <a:p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חישוב הדרך הקצרה ביותר בין שני נקודות על פני כדור הארץ</a:t>
            </a:r>
            <a:endParaRPr lang="en-IL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457D8-0472-42BB-9F44-6C907AA853E7}"/>
              </a:ext>
            </a:extLst>
          </p:cNvPr>
          <p:cNvSpPr txBox="1"/>
          <p:nvPr/>
        </p:nvSpPr>
        <p:spPr>
          <a:xfrm>
            <a:off x="0" y="5709192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dirty="0">
                <a:latin typeface="Narkisim" panose="020E0502050101010101" pitchFamily="34" charset="-79"/>
                <a:cs typeface="Narkisim" panose="020E0502050101010101" pitchFamily="34" charset="-79"/>
              </a:rPr>
              <a:t>ע</a:t>
            </a:r>
            <a:r>
              <a:rPr lang="he-IL" sz="2000" b="0" i="0" dirty="0"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רך יעקב נוישטטר בהנחיית פרופ' יעקב פרידמן</a:t>
            </a:r>
            <a:endParaRPr lang="en-IL" sz="20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BD5BDD6B-6EDF-4E66-90D2-0F4880A7F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295275"/>
            <a:ext cx="1562944" cy="165735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BA58D7E-1AE6-404C-A75C-8E5D075E0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018" y="295275"/>
            <a:ext cx="291984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5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F198-7CCB-4C86-AD12-B9E2CBD8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0" y="480741"/>
            <a:ext cx="8963025" cy="1456267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ניתן להגדיר את מיקומה של נקודה </a:t>
            </a:r>
            <a:r>
              <a:rPr lang="en-US" dirty="0">
                <a:latin typeface="+mn-lt"/>
                <a:cs typeface="Narkisim" panose="020E0502050101010101" pitchFamily="34" charset="-79"/>
              </a:rPr>
              <a:t>A</a:t>
            </a:r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 במרחב בכמה אופנים, כאשר הראשית מוגדרת להיות מרכז כדור הארץ.</a:t>
            </a:r>
            <a:endParaRPr lang="en-IL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AA680-2592-4B31-8E31-CC73FDC35C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9286" y="1683267"/>
                <a:ext cx="8877299" cy="4114899"/>
              </a:xfrm>
            </p:spPr>
            <p:txBody>
              <a:bodyPr>
                <a:normAutofit/>
              </a:bodyPr>
              <a:lstStyle/>
              <a:p>
                <a:pPr algn="r" rtl="1">
                  <a:buFont typeface="Wingdings" panose="05000000000000000000" pitchFamily="2" charset="2"/>
                  <a:buChar char="v"/>
                </a:pPr>
                <a:r>
                  <a:rPr lang="he-IL" sz="2400" cap="all" dirty="0">
                    <a:ln w="3175" cmpd="sng">
                      <a:noFill/>
                    </a:ln>
                    <a:latin typeface="+mj-lt"/>
                    <a:ea typeface="+mj-ea"/>
                    <a:cs typeface="+mj-cs"/>
                  </a:rPr>
                  <a:t> </a:t>
                </a:r>
                <a:r>
                  <a:rPr lang="he-IL" sz="2400" cap="all" dirty="0">
                    <a:ln w="3175" cmpd="sng">
                      <a:noFill/>
                    </a:ln>
                    <a:latin typeface="Narkisim" panose="020E0502050101010101" pitchFamily="34" charset="-79"/>
                    <a:ea typeface="+mj-ea"/>
                    <a:cs typeface="Narkisim" panose="020E0502050101010101" pitchFamily="34" charset="-79"/>
                  </a:rPr>
                  <a:t>ניתן להשתמש בקואורדינטות קרטזיות: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A</m:t>
                    </m:r>
                    <m:r>
                      <a:rPr lang="en-US" sz="2400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(</m:t>
                    </m:r>
                    <m:r>
                      <a:rPr lang="en-US" sz="2400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en-US" sz="2400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, </m:t>
                    </m:r>
                    <m:r>
                      <a:rPr lang="en-US" sz="2400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𝑦</m:t>
                    </m:r>
                    <m:r>
                      <a:rPr lang="en-US" sz="2400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, </m:t>
                    </m:r>
                    <m:r>
                      <a:rPr lang="en-US" sz="2400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𝑧</m:t>
                    </m:r>
                    <m:r>
                      <a:rPr lang="en-US" sz="2400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endParaRPr lang="en-US" sz="2400" cap="all" dirty="0">
                  <a:ln w="3175" cmpd="sng">
                    <a:noFill/>
                  </a:ln>
                  <a:latin typeface="Narkisim" panose="020E0502050101010101" pitchFamily="34" charset="-79"/>
                  <a:ea typeface="+mj-ea"/>
                  <a:cs typeface="Narkisim" panose="020E0502050101010101" pitchFamily="34" charset="-79"/>
                </a:endParaRPr>
              </a:p>
              <a:p>
                <a:pPr algn="r" rtl="1">
                  <a:buFont typeface="Wingdings" panose="05000000000000000000" pitchFamily="2" charset="2"/>
                  <a:buChar char="v"/>
                </a:pPr>
                <a:r>
                  <a:rPr lang="he-IL" sz="2400" cap="all" dirty="0">
                    <a:ln w="3175" cmpd="sng">
                      <a:noFill/>
                    </a:ln>
                    <a:latin typeface="Narkisim" panose="020E0502050101010101" pitchFamily="34" charset="-79"/>
                    <a:ea typeface="+mj-ea"/>
                    <a:cs typeface="Narkisim" panose="020E0502050101010101" pitchFamily="34" charset="-79"/>
                  </a:rPr>
                  <a:t> ניתן להשתמש בקואורדינטות כדוריות: </a:t>
                </a:r>
                <a14:m>
                  <m:oMath xmlns:m="http://schemas.openxmlformats.org/officeDocument/2006/math">
                    <m:r>
                      <a:rPr lang="en-US" sz="2400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A</m:t>
                    </m:r>
                    <m:r>
                      <a:rPr lang="he-IL" sz="2400" b="0" i="0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lang="en-US" sz="2400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en-US" sz="2400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𝑟</m:t>
                    </m:r>
                    <m:r>
                      <a:rPr lang="en-US" sz="2400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lang="en-I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lang="en-US" sz="2400" i="1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400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endParaRPr lang="he-IL" sz="2400" cap="all" dirty="0">
                  <a:ln w="3175" cmpd="sng">
                    <a:noFill/>
                  </a:ln>
                  <a:latin typeface="Narkisim" panose="020E0502050101010101" pitchFamily="34" charset="-79"/>
                  <a:ea typeface="+mj-ea"/>
                  <a:cs typeface="Narkisim" panose="020E0502050101010101" pitchFamily="34" charset="-79"/>
                </a:endParaRPr>
              </a:p>
              <a:p>
                <a:pPr algn="r" rtl="1">
                  <a:buFont typeface="Wingdings" panose="05000000000000000000" pitchFamily="2" charset="2"/>
                  <a:buChar char="v"/>
                </a:pPr>
                <a:r>
                  <a:rPr lang="he-IL" sz="2400" cap="all" dirty="0">
                    <a:ln w="3175" cmpd="sng">
                      <a:noFill/>
                    </a:ln>
                    <a:latin typeface="Narkisim" panose="020E0502050101010101" pitchFamily="34" charset="-79"/>
                    <a:ea typeface="+mj-ea"/>
                    <a:cs typeface="Narkisim" panose="020E0502050101010101" pitchFamily="34" charset="-79"/>
                  </a:rPr>
                  <a:t> הקשר בין קואורדינטות קרטזיות</a:t>
                </a:r>
                <a:r>
                  <a:rPr lang="en-US" sz="2400" cap="all" dirty="0">
                    <a:ln w="3175" cmpd="sng">
                      <a:noFill/>
                    </a:ln>
                    <a:latin typeface="Narkisim" panose="020E0502050101010101" pitchFamily="34" charset="-79"/>
                    <a:ea typeface="+mj-ea"/>
                    <a:cs typeface="Narkisim" panose="020E0502050101010101" pitchFamily="34" charset="-79"/>
                  </a:rPr>
                  <a:t> </a:t>
                </a:r>
                <a:r>
                  <a:rPr lang="he-IL" sz="2400" cap="all" dirty="0">
                    <a:ln w="3175" cmpd="sng">
                      <a:noFill/>
                    </a:ln>
                    <a:latin typeface="Narkisim" panose="020E0502050101010101" pitchFamily="34" charset="-79"/>
                    <a:ea typeface="+mj-ea"/>
                    <a:cs typeface="Narkisim" panose="020E0502050101010101" pitchFamily="34" charset="-79"/>
                  </a:rPr>
                  <a:t>לכדוריות:</a:t>
                </a:r>
              </a:p>
              <a:p>
                <a:pPr lvl="1" algn="r" rt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𝑟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𝑐𝑜𝑠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𝜃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 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𝑠𝑖𝑛</m:t>
                    </m:r>
                    <m:r>
                      <a:rPr lang="en-US" sz="2200" i="1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𝜙</m:t>
                    </m:r>
                  </m:oMath>
                </a14:m>
                <a:endParaRPr lang="en-US" sz="2200" b="0" cap="all" dirty="0">
                  <a:ln w="3175" cmpd="sng">
                    <a:noFill/>
                  </a:ln>
                  <a:ea typeface="Cambria Math" panose="02040503050406030204" pitchFamily="18" charset="0"/>
                  <a:cs typeface="+mj-cs"/>
                </a:endParaRPr>
              </a:p>
              <a:p>
                <a:pPr lvl="1" algn="r" rt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𝑦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𝑟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𝑠𝑖𝑛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𝜃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 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𝑠𝑖𝑛</m:t>
                    </m:r>
                    <m:r>
                      <a:rPr lang="en-US" sz="2200" i="1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𝜙</m:t>
                    </m:r>
                  </m:oMath>
                </a14:m>
                <a:endParaRPr lang="en-US" sz="2200" b="0" cap="all" dirty="0">
                  <a:ln w="3175" cmpd="sng">
                    <a:noFill/>
                  </a:ln>
                  <a:ea typeface="Cambria Math" panose="02040503050406030204" pitchFamily="18" charset="0"/>
                  <a:cs typeface="+mj-cs"/>
                </a:endParaRPr>
              </a:p>
              <a:p>
                <a:pPr lvl="1" algn="r" rt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𝑧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𝑟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𝑐𝑜𝑠</m:t>
                    </m:r>
                    <m:r>
                      <a:rPr lang="en-US" sz="220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𝜙</m:t>
                    </m:r>
                    <m:r>
                      <a:rPr lang="en-US" sz="22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          </m:t>
                    </m:r>
                  </m:oMath>
                </a14:m>
                <a:endParaRPr lang="he-IL" sz="2400" cap="all" dirty="0">
                  <a:ln w="3175" cmpd="sng">
                    <a:noFill/>
                  </a:ln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AA680-2592-4B31-8E31-CC73FDC35C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9286" y="1683267"/>
                <a:ext cx="8877299" cy="4114899"/>
              </a:xfrm>
              <a:blipFill>
                <a:blip r:embed="rId2"/>
                <a:stretch>
                  <a:fillRect r="-9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23BE10A-DE82-4530-AB2E-E6C66E950FF6}"/>
              </a:ext>
            </a:extLst>
          </p:cNvPr>
          <p:cNvGrpSpPr/>
          <p:nvPr/>
        </p:nvGrpSpPr>
        <p:grpSpPr>
          <a:xfrm>
            <a:off x="-219075" y="2190750"/>
            <a:ext cx="6096000" cy="3771900"/>
            <a:chOff x="-219075" y="2190750"/>
            <a:chExt cx="6096000" cy="3771900"/>
          </a:xfrm>
        </p:grpSpPr>
        <p:pic>
          <p:nvPicPr>
            <p:cNvPr id="24" name="Picture 23" descr="Chart&#10;&#10;Description automatically generated">
              <a:extLst>
                <a:ext uri="{FF2B5EF4-FFF2-40B4-BE49-F238E27FC236}">
                  <a16:creationId xmlns:a16="http://schemas.microsoft.com/office/drawing/2014/main" id="{853663CF-05E8-4B5F-91C8-FFA5F2268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825" y="2190750"/>
              <a:ext cx="3028950" cy="37719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343E77-CA26-4171-BE20-BEE3B830CC98}"/>
                </a:ext>
              </a:extLst>
            </p:cNvPr>
            <p:cNvSpPr txBox="1"/>
            <p:nvPr/>
          </p:nvSpPr>
          <p:spPr>
            <a:xfrm>
              <a:off x="-219075" y="2935818"/>
              <a:ext cx="6096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A</a:t>
              </a:r>
              <a:endParaRPr lang="en-I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78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53E824-9189-4A5C-B36E-1A3991BBB3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43375" y="480264"/>
                <a:ext cx="7018336" cy="1456267"/>
              </a:xfrm>
            </p:spPr>
            <p:txBody>
              <a:bodyPr>
                <a:normAutofit fontScale="90000"/>
              </a:bodyPr>
              <a:lstStyle/>
              <a:p>
                <a:pPr algn="r" rtl="1"/>
                <a:r>
                  <a:rPr lang="he-IL" sz="40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קואורדינטות גאוגרפיות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cap="all">
                        <a:ln w="3175" cmpd="sng">
                          <a:noFill/>
                        </a:ln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6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600" cap="all">
                        <a:ln w="3175" cmpd="sng">
                          <a:noFill/>
                        </a:ln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3600" cap="all">
                        <a:ln w="3175" cmpd="sng">
                          <a:noFill/>
                        </a:ln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3600" cap="all">
                        <a:ln w="3175" cmpd="sng">
                          <a:noFill/>
                        </a:ln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he-IL" sz="3100" dirty="0"/>
                  <a:t>הן נקודות ציון לזיהוי מדויק של מיקום על פני כדור הארץ, על פי קו האורך וקו הרוחב, ביחידות של מעלות. </a:t>
                </a:r>
                <a:endParaRPr lang="en-IL" sz="31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53E824-9189-4A5C-B36E-1A3991BBB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43375" y="480264"/>
                <a:ext cx="7018336" cy="1456267"/>
              </a:xfrm>
              <a:blipFill>
                <a:blip r:embed="rId2"/>
                <a:stretch>
                  <a:fillRect t="-7950" r="-2606" b="-125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The Distance Between Degrees of Latitude and Longitude">
            <a:extLst>
              <a:ext uri="{FF2B5EF4-FFF2-40B4-BE49-F238E27FC236}">
                <a16:creationId xmlns:a16="http://schemas.microsoft.com/office/drawing/2014/main" id="{F7B0BA62-FF1C-42D8-B737-CD672713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1" y="3724549"/>
            <a:ext cx="4333874" cy="288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21E797-ABE6-47C0-AA1D-B09D2DC043FA}"/>
              </a:ext>
            </a:extLst>
          </p:cNvPr>
          <p:cNvSpPr txBox="1"/>
          <p:nvPr/>
        </p:nvSpPr>
        <p:spPr>
          <a:xfrm>
            <a:off x="5972175" y="3941382"/>
            <a:ext cx="5189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he-IL" sz="24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קו הרוחב</a:t>
            </a:r>
            <a:r>
              <a:rPr lang="en-US" sz="24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(latitude) </a:t>
            </a:r>
            <a:r>
              <a:rPr lang="he-IL" sz="24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נמדד ביחס לקו המשווה.</a:t>
            </a:r>
          </a:p>
          <a:p>
            <a:pPr algn="just" rtl="1"/>
            <a:endParaRPr lang="he-IL" sz="24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algn="just" rtl="1"/>
            <a:r>
              <a:rPr lang="he-IL" sz="24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קו האורך</a:t>
            </a:r>
            <a:r>
              <a:rPr lang="en-US" sz="24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(longitude) </a:t>
            </a:r>
            <a:r>
              <a:rPr lang="he-IL" sz="24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נמדד ביחס לקו גריניץ' (המרידיאן העובר דרך מצפה הכוכבים המלכותי של גריניץ' באנגליה)</a:t>
            </a:r>
            <a:r>
              <a:rPr lang="en-US" sz="24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endParaRPr lang="en-IL" sz="24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50276E-8E20-4390-BFB8-516E09EA7A56}"/>
                  </a:ext>
                </a:extLst>
              </p:cNvPr>
              <p:cNvSpPr txBox="1"/>
              <p:nvPr/>
            </p:nvSpPr>
            <p:spPr>
              <a:xfrm>
                <a:off x="4000500" y="2099838"/>
                <a:ext cx="716121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800" kern="1200" cap="all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 Light" panose="020F0302020204030204" pitchFamily="34" charset="0"/>
                    <a:ea typeface="+mj-ea"/>
                    <a:cs typeface="Times New Roman" panose="02020603050405020304" pitchFamily="18" charset="0"/>
                  </a:rPr>
                  <a:t>מעבר מקואורדינטות כדוריות ל</a:t>
                </a:r>
                <a:r>
                  <a:rPr lang="he-IL" sz="2800" cap="all" dirty="0">
                    <a:solidFill>
                      <a:srgbClr val="FFFFFF"/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קואורדינטות</a:t>
                </a:r>
                <a:r>
                  <a:rPr lang="he-IL" sz="2800" kern="1200" cap="all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 Light" panose="020F0302020204030204" pitchFamily="34" charset="0"/>
                    <a:ea typeface="+mj-ea"/>
                    <a:cs typeface="Times New Roman" panose="02020603050405020304" pitchFamily="18" charset="0"/>
                  </a:rPr>
                  <a:t> גיאוגרפיות:</a:t>
                </a:r>
              </a:p>
              <a:p>
                <a:pPr lvl="1" algn="r" rt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cap="all">
                        <a:ln w="3175" cmpd="sng">
                          <a:noFill/>
                        </a:ln>
                        <a:latin typeface="Cambria Math" panose="02040503050406030204" pitchFamily="18" charset="0"/>
                      </a:rPr>
                      <m:t>𝑅</m:t>
                    </m:r>
                    <m:r>
                      <a:rPr lang="he-IL" sz="24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2400" i="1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𝑟</m:t>
                    </m:r>
                    <m:r>
                      <a:rPr lang="he-IL" sz="24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 </m:t>
                    </m:r>
                  </m:oMath>
                </a14:m>
                <a:r>
                  <a:rPr lang="he-IL" sz="2400" b="0" cap="all" dirty="0">
                    <a:ln w="3175" cmpd="sng">
                      <a:noFill/>
                    </a:ln>
                    <a:ea typeface="Cambria Math" panose="02040503050406030204" pitchFamily="18" charset="0"/>
                    <a:cs typeface="+mj-cs"/>
                  </a:rPr>
                  <a:t>  </a:t>
                </a:r>
                <a:r>
                  <a:rPr lang="he-IL" sz="2000" b="0" cap="all" dirty="0">
                    <a:ln w="3175" cmpd="sng">
                      <a:noFill/>
                    </a:ln>
                    <a:ea typeface="Cambria Math" panose="02040503050406030204" pitchFamily="18" charset="0"/>
                    <a:cs typeface="+mj-cs"/>
                  </a:rPr>
                  <a:t>(רדיוס כדור הארץ) </a:t>
                </a:r>
                <a:endParaRPr lang="en-US" sz="2400" b="0" cap="all" dirty="0">
                  <a:ln w="3175" cmpd="sng">
                    <a:noFill/>
                  </a:ln>
                  <a:ea typeface="Cambria Math" panose="02040503050406030204" pitchFamily="18" charset="0"/>
                  <a:cs typeface="+mj-cs"/>
                </a:endParaRPr>
              </a:p>
              <a:p>
                <a:pPr lvl="1" algn="r" rt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𝜆</m:t>
                    </m:r>
                    <m:r>
                      <a:rPr lang="he-IL" sz="24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sz="2400" i="1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𝜃</m:t>
                    </m:r>
                    <m:r>
                      <a:rPr lang="he-IL" sz="24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  </m:t>
                    </m:r>
                  </m:oMath>
                </a14:m>
                <a:endParaRPr lang="en-US" sz="2400" b="0" cap="all" dirty="0">
                  <a:ln w="3175" cmpd="sng">
                    <a:noFill/>
                  </a:ln>
                  <a:ea typeface="Cambria Math" panose="02040503050406030204" pitchFamily="18" charset="0"/>
                  <a:cs typeface="+mj-cs"/>
                </a:endParaRPr>
              </a:p>
              <a:p>
                <a:pPr lvl="1" algn="r" rt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𝜑</m:t>
                    </m:r>
                    <m:r>
                      <a:rPr lang="en-US" sz="24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he-IL" sz="24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90</m:t>
                    </m:r>
                    <m:r>
                      <a:rPr lang="he-IL" sz="24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</m:t>
                    </m:r>
                    <m:r>
                      <a:rPr lang="en-US" sz="2400" i="1" cap="all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𝜙</m:t>
                    </m:r>
                    <m:r>
                      <a:rPr lang="he-IL" sz="2400" b="0" i="1" cap="all" smtClean="0">
                        <a:ln w="3175" cmpd="sng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  </m:t>
                    </m:r>
                  </m:oMath>
                </a14:m>
                <a:endParaRPr lang="he-IL" sz="2400" cap="all" dirty="0">
                  <a:ln w="3175" cmpd="sng">
                    <a:noFill/>
                  </a:ln>
                  <a:latin typeface="+mj-lt"/>
                  <a:ea typeface="+mj-ea"/>
                  <a:cs typeface="+mj-cs"/>
                </a:endParaRPr>
              </a:p>
              <a:p>
                <a:pPr algn="r" rtl="1"/>
                <a:r>
                  <a:rPr lang="he-IL" sz="2000" cap="all" dirty="0">
                    <a:ln w="3175" cmpd="sng">
                      <a:noFill/>
                    </a:ln>
                    <a:latin typeface="+mj-lt"/>
                    <a:ea typeface="+mj-ea"/>
                    <a:cs typeface="+mj-cs"/>
                  </a:rPr>
                  <a:t>		</a:t>
                </a:r>
                <a:endParaRPr lang="en-IL" sz="2400" cap="all" dirty="0">
                  <a:ln w="3175" cmpd="sng">
                    <a:noFill/>
                  </a:ln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50276E-8E20-4390-BFB8-516E09EA7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2099838"/>
                <a:ext cx="7161211" cy="1938992"/>
              </a:xfrm>
              <a:prstGeom prst="rect">
                <a:avLst/>
              </a:prstGeom>
              <a:blipFill>
                <a:blip r:embed="rId4"/>
                <a:stretch>
                  <a:fillRect t="-3135" r="-17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C91035-9852-461B-82F4-42B3F3235581}"/>
              </a:ext>
            </a:extLst>
          </p:cNvPr>
          <p:cNvSpPr txBox="1"/>
          <p:nvPr/>
        </p:nvSpPr>
        <p:spPr>
          <a:xfrm>
            <a:off x="7277099" y="3069334"/>
            <a:ext cx="1971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(במעלות)</a:t>
            </a:r>
            <a:r>
              <a:rPr lang="he-IL" sz="1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	</a:t>
            </a:r>
            <a:endParaRPr lang="en-IL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BB7C3E-0F00-4DF1-A88B-EA1606BB700B}"/>
              </a:ext>
            </a:extLst>
          </p:cNvPr>
          <p:cNvGrpSpPr/>
          <p:nvPr/>
        </p:nvGrpSpPr>
        <p:grpSpPr>
          <a:xfrm>
            <a:off x="552451" y="244201"/>
            <a:ext cx="3248025" cy="3225243"/>
            <a:chOff x="552451" y="244201"/>
            <a:chExt cx="3248025" cy="30704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6FC78D6-CCAE-48D9-A307-B0A4B376898A}"/>
                </a:ext>
              </a:extLst>
            </p:cNvPr>
            <p:cNvGrpSpPr/>
            <p:nvPr/>
          </p:nvGrpSpPr>
          <p:grpSpPr>
            <a:xfrm>
              <a:off x="552451" y="244201"/>
              <a:ext cx="3248025" cy="3070499"/>
              <a:chOff x="0" y="244201"/>
              <a:chExt cx="4248150" cy="4229100"/>
            </a:xfrm>
            <a:effectLst/>
          </p:grpSpPr>
          <p:pic>
            <p:nvPicPr>
              <p:cNvPr id="6" name="Picture 5" descr="Diagram&#10;&#10;Description automatically generated">
                <a:extLst>
                  <a:ext uri="{FF2B5EF4-FFF2-40B4-BE49-F238E27FC236}">
                    <a16:creationId xmlns:a16="http://schemas.microsoft.com/office/drawing/2014/main" id="{1CAA9AD3-1499-4D81-B186-3614631FBA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244201"/>
                <a:ext cx="4248150" cy="42291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C6394CF-1629-41F0-8957-423F7E313C58}"/>
                      </a:ext>
                    </a:extLst>
                  </p:cNvPr>
                  <p:cNvSpPr txBox="1"/>
                  <p:nvPr/>
                </p:nvSpPr>
                <p:spPr>
                  <a:xfrm>
                    <a:off x="1977542" y="1723347"/>
                    <a:ext cx="647701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1" cap="all" smtClean="0">
                              <a:ln w="3175" cmpd="sng">
                                <a:noFill/>
                              </a:ln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𝑹</m:t>
                          </m:r>
                        </m:oMath>
                      </m:oMathPara>
                    </a14:m>
                    <a:endParaRPr lang="en-IL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C6394CF-1629-41F0-8957-423F7E313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542" y="1723347"/>
                    <a:ext cx="64770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0395B694-B279-4A4F-9A6D-818898E44584}"/>
                      </a:ext>
                    </a:extLst>
                  </p:cNvPr>
                  <p:cNvSpPr txBox="1"/>
                  <p:nvPr/>
                </p:nvSpPr>
                <p:spPr>
                  <a:xfrm>
                    <a:off x="2026270" y="2121064"/>
                    <a:ext cx="733425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cap="all" smtClean="0">
                              <a:ln w="3175" cmpd="sng">
                                <a:noFill/>
                              </a:ln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𝝋</m:t>
                          </m:r>
                        </m:oMath>
                      </m:oMathPara>
                    </a14:m>
                    <a:endParaRPr lang="en-IL" sz="2000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0395B694-B279-4A4F-9A6D-818898E445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6270" y="2121064"/>
                    <a:ext cx="733425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51064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51E4D275-7A3C-4B50-A855-CAF369D47AAF}"/>
                      </a:ext>
                    </a:extLst>
                  </p:cNvPr>
                  <p:cNvSpPr txBox="1"/>
                  <p:nvPr/>
                </p:nvSpPr>
                <p:spPr>
                  <a:xfrm>
                    <a:off x="1687756" y="2526830"/>
                    <a:ext cx="600075" cy="50869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cap="all" smtClean="0">
                              <a:ln w="3175" cmpd="sng">
                                <a:noFill/>
                              </a:ln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𝝀</m:t>
                          </m:r>
                        </m:oMath>
                      </m:oMathPara>
                    </a14:m>
                    <a:endParaRPr lang="en-IL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51E4D275-7A3C-4B50-A855-CAF369D47A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87756" y="2526830"/>
                    <a:ext cx="600075" cy="5086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1993FB4-35EB-4B43-BC5F-F79F7A16A6C3}"/>
                    </a:ext>
                  </a:extLst>
                </p:cNvPr>
                <p:cNvSpPr txBox="1"/>
                <p:nvPr/>
              </p:nvSpPr>
              <p:spPr>
                <a:xfrm>
                  <a:off x="2392384" y="1052086"/>
                  <a:ext cx="78767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cap="all" smtClean="0">
                            <a:ln w="3175" cmpd="sng">
                              <a:noFill/>
                            </a:ln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oMath>
                    </m:oMathPara>
                  </a14:m>
                  <a:endParaRPr lang="en-IL" sz="2000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1993FB4-35EB-4B43-BC5F-F79F7A16A6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384" y="1052086"/>
                  <a:ext cx="787675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48A0AA6-F407-4C7E-81F8-CCA99FECAF13}"/>
                </a:ext>
              </a:extLst>
            </p:cNvPr>
            <p:cNvSpPr/>
            <p:nvPr/>
          </p:nvSpPr>
          <p:spPr>
            <a:xfrm>
              <a:off x="2618033" y="1300924"/>
              <a:ext cx="45719" cy="83834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107288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B718B-FCEF-4194-84F9-97F09A4B7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139" y="1321707"/>
            <a:ext cx="7686312" cy="5100388"/>
          </a:xfrm>
        </p:spPr>
        <p:txBody>
          <a:bodyPr>
            <a:normAutofit fontScale="92500"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cap="all" dirty="0">
                <a:ln w="3175" cmpd="sng">
                  <a:noFill/>
                </a:ln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נתונות</a:t>
            </a:r>
            <a:r>
              <a:rPr lang="en-US" sz="2800" cap="all" dirty="0">
                <a:ln w="3175" cmpd="sng">
                  <a:noFill/>
                </a:ln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 </a:t>
            </a:r>
            <a:r>
              <a:rPr lang="he-IL" sz="2800" cap="all" dirty="0">
                <a:ln w="3175" cmpd="sng">
                  <a:noFill/>
                </a:ln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הנקודות</a:t>
            </a:r>
            <a:r>
              <a:rPr lang="he-IL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 </a:t>
            </a:r>
            <a:r>
              <a:rPr lang="en-US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A</a:t>
            </a:r>
            <a:r>
              <a:rPr lang="he-IL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 ו- </a:t>
            </a:r>
            <a:r>
              <a:rPr lang="en-US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B</a:t>
            </a:r>
            <a:r>
              <a:rPr lang="he-IL" sz="2800" cap="all" dirty="0">
                <a:ln w="3175" cmpd="sng">
                  <a:noFill/>
                </a:ln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 על פני כדור הארץ.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2800" cap="all" dirty="0">
                <a:ln w="3175" cmpd="sng">
                  <a:noFill/>
                </a:ln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נעביר מישורים דרך הנקודות </a:t>
            </a:r>
            <a:r>
              <a:rPr lang="en-US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A</a:t>
            </a:r>
            <a:r>
              <a:rPr lang="he-IL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 ו- </a:t>
            </a:r>
            <a:r>
              <a:rPr lang="en-US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B</a:t>
            </a:r>
            <a:r>
              <a:rPr lang="he-IL" sz="2800" cap="all" dirty="0">
                <a:ln w="3175" cmpd="sng">
                  <a:noFill/>
                </a:ln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 החותכים את כדוה"א. בכל חתך נקבל מעגל עם קשת המחברת בין </a:t>
            </a:r>
            <a:r>
              <a:rPr lang="en-US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A</a:t>
            </a:r>
            <a:r>
              <a:rPr lang="he-IL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 ל- </a:t>
            </a:r>
            <a:r>
              <a:rPr lang="en-US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B</a:t>
            </a:r>
            <a:r>
              <a:rPr lang="he-IL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.</a:t>
            </a:r>
            <a:r>
              <a:rPr lang="he-IL" sz="2800" cap="all" dirty="0">
                <a:ln w="3175" cmpd="sng">
                  <a:noFill/>
                </a:ln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 </a:t>
            </a:r>
            <a:endParaRPr lang="he-IL" sz="2800" cap="all" dirty="0">
              <a:ln w="3175" cmpd="sng">
                <a:noFill/>
              </a:ln>
              <a:latin typeface="Narkisim" panose="020E0502050101010101" pitchFamily="34" charset="-79"/>
              <a:ea typeface="Cambria Math" panose="02040503050406030204" pitchFamily="18" charset="0"/>
              <a:cs typeface="Narkisim" panose="020E0502050101010101" pitchFamily="34" charset="-79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2800" cap="all" dirty="0">
                <a:ln w="3175" cmpd="sng">
                  <a:noFill/>
                </a:ln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אינטואיטיבית, ככל שרדיוס המעגל גדל, הקשת בין הנקודות מתקרבת לקו ישר ואורכה מתקצר.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2800" cap="all" dirty="0">
                <a:ln w="3175" cmpd="sng">
                  <a:noFill/>
                </a:ln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המעגל עם הרדיוס המקסימלי מתקבל כאשר המישור עובר </a:t>
            </a:r>
            <a:r>
              <a:rPr lang="he-IL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דרך מרכז כדוה"א.</a:t>
            </a:r>
            <a:r>
              <a:rPr lang="he-IL" sz="2800" cap="all" dirty="0">
                <a:ln w="3175" cmpd="sng">
                  <a:noFill/>
                </a:ln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 מעגל זה </a:t>
            </a:r>
            <a:r>
              <a:rPr lang="he-IL" sz="2800" cap="all" dirty="0">
                <a:ln w="3175" cmpd="sng">
                  <a:noFill/>
                </a:ln>
                <a:latin typeface="Narkisim" panose="020E0502050101010101" pitchFamily="34" charset="-79"/>
                <a:ea typeface="Cambria Math" panose="02040503050406030204" pitchFamily="18" charset="0"/>
                <a:cs typeface="Narkisim" panose="020E0502050101010101" pitchFamily="34" charset="-79"/>
              </a:rPr>
              <a:t>מכונה "מעגל גדול".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על כן, הדרך הקצרה ביותר בין </a:t>
            </a:r>
            <a:r>
              <a:rPr lang="he-IL" sz="2800" cap="all" dirty="0">
                <a:ln w="3175" cmpd="sng">
                  <a:noFill/>
                </a:ln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הנקודות</a:t>
            </a:r>
            <a:r>
              <a:rPr lang="he-IL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 </a:t>
            </a:r>
            <a:r>
              <a:rPr lang="en-US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A</a:t>
            </a:r>
            <a:r>
              <a:rPr lang="he-IL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 ו- </a:t>
            </a:r>
            <a:r>
              <a:rPr lang="en-US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B</a:t>
            </a:r>
            <a:r>
              <a:rPr lang="he-IL" sz="2800" cap="all" dirty="0">
                <a:ln w="3175" cmpd="sng">
                  <a:noFill/>
                </a:ln>
                <a:ea typeface="+mj-ea"/>
                <a:cs typeface="Narkisim" panose="020E0502050101010101" pitchFamily="34" charset="-79"/>
              </a:rPr>
              <a:t> הינה קטע ממעגל גדול.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2800" cap="all" dirty="0">
                <a:ln w="3175" cmpd="sng">
                  <a:noFill/>
                </a:ln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קו המשווה וקווי האורך הם מעגלים גדולים. אולם קווי הרוחב השונים אינם מעגלים גדולים.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C03C78-4FE2-472F-AA8E-6AC2DFEB3D1B}"/>
              </a:ext>
            </a:extLst>
          </p:cNvPr>
          <p:cNvGrpSpPr/>
          <p:nvPr/>
        </p:nvGrpSpPr>
        <p:grpSpPr>
          <a:xfrm>
            <a:off x="361950" y="775826"/>
            <a:ext cx="2562225" cy="2698646"/>
            <a:chOff x="352425" y="774332"/>
            <a:chExt cx="2562225" cy="27652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DA757C0-184F-4EDF-B4D2-5D2A34A96B99}"/>
                </a:ext>
              </a:extLst>
            </p:cNvPr>
            <p:cNvSpPr/>
            <p:nvPr/>
          </p:nvSpPr>
          <p:spPr>
            <a:xfrm>
              <a:off x="352425" y="774332"/>
              <a:ext cx="2562225" cy="276521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4068C9-4A38-4B0F-A6AD-F627D09662D4}"/>
                </a:ext>
              </a:extLst>
            </p:cNvPr>
            <p:cNvGrpSpPr/>
            <p:nvPr/>
          </p:nvGrpSpPr>
          <p:grpSpPr>
            <a:xfrm>
              <a:off x="520700" y="984687"/>
              <a:ext cx="2168163" cy="2404015"/>
              <a:chOff x="550022" y="440262"/>
              <a:chExt cx="2020149" cy="227424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69AC4A3-0A3A-4394-87B3-942C6F08BF73}"/>
                  </a:ext>
                </a:extLst>
              </p:cNvPr>
              <p:cNvSpPr/>
              <p:nvPr/>
            </p:nvSpPr>
            <p:spPr>
              <a:xfrm>
                <a:off x="550022" y="697093"/>
                <a:ext cx="2020149" cy="2017412"/>
              </a:xfrm>
              <a:prstGeom prst="ellipse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FC9B666-5373-4C17-9C2E-6F2E8D406787}"/>
                  </a:ext>
                </a:extLst>
              </p:cNvPr>
              <p:cNvSpPr/>
              <p:nvPr/>
            </p:nvSpPr>
            <p:spPr>
              <a:xfrm>
                <a:off x="865670" y="583600"/>
                <a:ext cx="1378416" cy="1347629"/>
              </a:xfrm>
              <a:prstGeom prst="ellipse">
                <a:avLst/>
              </a:prstGeom>
              <a:noFill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A60DA0F-4ABD-4D8A-AA4E-8769EE093F71}"/>
                  </a:ext>
                </a:extLst>
              </p:cNvPr>
              <p:cNvSpPr/>
              <p:nvPr/>
            </p:nvSpPr>
            <p:spPr>
              <a:xfrm>
                <a:off x="1000494" y="440262"/>
                <a:ext cx="1119203" cy="1112433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A4B1ECF-C2A8-4C7F-B5BC-950160611C9A}"/>
                  </a:ext>
                </a:extLst>
              </p:cNvPr>
              <p:cNvCxnSpPr>
                <a:cxnSpLocks/>
                <a:endCxn id="11" idx="6"/>
              </p:cNvCxnSpPr>
              <p:nvPr/>
            </p:nvCxnSpPr>
            <p:spPr>
              <a:xfrm>
                <a:off x="1030949" y="856476"/>
                <a:ext cx="1083675" cy="467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AC54FF9-EABB-45C3-8E28-85718D59B948}"/>
                  </a:ext>
                </a:extLst>
              </p:cNvPr>
              <p:cNvSpPr/>
              <p:nvPr/>
            </p:nvSpPr>
            <p:spPr>
              <a:xfrm>
                <a:off x="1005569" y="842444"/>
                <a:ext cx="38068" cy="374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28C7D9D-EA54-4F24-9FA0-B0FDBDCA03B5}"/>
                  </a:ext>
                </a:extLst>
              </p:cNvPr>
              <p:cNvSpPr/>
              <p:nvPr/>
            </p:nvSpPr>
            <p:spPr>
              <a:xfrm>
                <a:off x="2076555" y="842444"/>
                <a:ext cx="38068" cy="374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530FE8-718B-408F-87F9-299FB0D19F65}"/>
                  </a:ext>
                </a:extLst>
              </p:cNvPr>
              <p:cNvSpPr txBox="1"/>
              <p:nvPr/>
            </p:nvSpPr>
            <p:spPr>
              <a:xfrm>
                <a:off x="737587" y="605534"/>
                <a:ext cx="227140" cy="302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  <a:endParaRPr lang="en-I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D53A0F-95AB-424C-A238-B1234C377259}"/>
                  </a:ext>
                </a:extLst>
              </p:cNvPr>
              <p:cNvSpPr txBox="1"/>
              <p:nvPr/>
            </p:nvSpPr>
            <p:spPr>
              <a:xfrm>
                <a:off x="2057343" y="626594"/>
                <a:ext cx="274840" cy="22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  <a:endParaRPr lang="en-IL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7AEC965-30C4-4324-AB30-C660A0A8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865" y="479647"/>
            <a:ext cx="10131425" cy="728134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מציאת המסלול הקצר בין שתי נקודות על פני כדוה"א</a:t>
            </a:r>
            <a:b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	- פתרון אינטואיטיבי</a:t>
            </a:r>
            <a:endParaRPr lang="en-IL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E00393-F631-4BDE-93DE-E28DAC8D4E68}"/>
              </a:ext>
            </a:extLst>
          </p:cNvPr>
          <p:cNvGrpSpPr/>
          <p:nvPr/>
        </p:nvGrpSpPr>
        <p:grpSpPr>
          <a:xfrm>
            <a:off x="361950" y="4028053"/>
            <a:ext cx="3158800" cy="2231537"/>
            <a:chOff x="307103" y="868851"/>
            <a:chExt cx="3089612" cy="2254582"/>
          </a:xfrm>
          <a:effectLst/>
        </p:grpSpPr>
        <p:pic>
          <p:nvPicPr>
            <p:cNvPr id="19" name="Picture 18" descr="A picture containing text, aircraft&#10;&#10;Description automatically generated">
              <a:extLst>
                <a:ext uri="{FF2B5EF4-FFF2-40B4-BE49-F238E27FC236}">
                  <a16:creationId xmlns:a16="http://schemas.microsoft.com/office/drawing/2014/main" id="{4CEA77BA-8474-45C0-B2AB-F3799BB5E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103" y="868851"/>
              <a:ext cx="3089612" cy="22545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D601BF-F013-43FA-AC72-605F50241C07}"/>
                </a:ext>
              </a:extLst>
            </p:cNvPr>
            <p:cNvSpPr txBox="1"/>
            <p:nvPr/>
          </p:nvSpPr>
          <p:spPr>
            <a:xfrm>
              <a:off x="1081243" y="2229106"/>
              <a:ext cx="227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A</a:t>
              </a:r>
              <a:endParaRPr lang="en-IL" dirty="0">
                <a:solidFill>
                  <a:srgbClr val="FFFF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9F76AF7-7915-4A95-96A0-EBD550F0A8DE}"/>
                </a:ext>
              </a:extLst>
            </p:cNvPr>
            <p:cNvSpPr/>
            <p:nvPr/>
          </p:nvSpPr>
          <p:spPr>
            <a:xfrm>
              <a:off x="1311873" y="2526715"/>
              <a:ext cx="38068" cy="374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A7FB49-82ED-49CF-9A35-1A47FF4E1481}"/>
                </a:ext>
              </a:extLst>
            </p:cNvPr>
            <p:cNvSpPr txBox="1"/>
            <p:nvPr/>
          </p:nvSpPr>
          <p:spPr>
            <a:xfrm>
              <a:off x="2141626" y="1653567"/>
              <a:ext cx="274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B</a:t>
              </a:r>
              <a:endParaRPr lang="en-IL" dirty="0">
                <a:solidFill>
                  <a:srgbClr val="FFFF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394D209-22B4-40A2-966E-ADB82B0C7573}"/>
                </a:ext>
              </a:extLst>
            </p:cNvPr>
            <p:cNvSpPr/>
            <p:nvPr/>
          </p:nvSpPr>
          <p:spPr>
            <a:xfrm>
              <a:off x="2378366" y="1893809"/>
              <a:ext cx="38068" cy="374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85729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Diagram&#10;&#10;Description automatically generated">
            <a:extLst>
              <a:ext uri="{FF2B5EF4-FFF2-40B4-BE49-F238E27FC236}">
                <a16:creationId xmlns:a16="http://schemas.microsoft.com/office/drawing/2014/main" id="{05861A4A-5024-4D4B-B6F6-5F2D42501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80" y="0"/>
            <a:ext cx="3790950" cy="34956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0AC126-B45A-415E-A789-32C69925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025" y="122212"/>
            <a:ext cx="8574930" cy="1281727"/>
          </a:xfrm>
        </p:spPr>
        <p:txBody>
          <a:bodyPr>
            <a:normAutofit/>
          </a:bodyPr>
          <a:lstStyle/>
          <a:p>
            <a:pPr algn="r" rtl="1"/>
            <a:r>
              <a:rPr lang="he-IL" sz="4000" dirty="0">
                <a:latin typeface="Narkisim" panose="020E0502050101010101" pitchFamily="34" charset="-79"/>
                <a:cs typeface="Narkisim" panose="020E0502050101010101" pitchFamily="34" charset="-79"/>
              </a:rPr>
              <a:t>חישוב המרחק בין שתי נקודות קרובות</a:t>
            </a:r>
            <a:br>
              <a:rPr lang="he-IL" sz="4000" dirty="0"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he-IL" sz="2700" dirty="0">
                <a:latin typeface="Narkisim" panose="020E0502050101010101" pitchFamily="34" charset="-79"/>
                <a:cs typeface="Narkisim" panose="020E0502050101010101" pitchFamily="34" charset="-79"/>
              </a:rPr>
              <a:t>- </a:t>
            </a:r>
            <a:r>
              <a:rPr lang="he-IL" sz="2700" dirty="0" err="1">
                <a:latin typeface="Narkisim" panose="020E0502050101010101" pitchFamily="34" charset="-79"/>
                <a:cs typeface="Narkisim" panose="020E0502050101010101" pitchFamily="34" charset="-79"/>
              </a:rPr>
              <a:t>המטריקה</a:t>
            </a:r>
            <a:r>
              <a:rPr lang="he-IL" sz="2700" dirty="0">
                <a:latin typeface="Narkisim" panose="020E0502050101010101" pitchFamily="34" charset="-79"/>
                <a:cs typeface="Narkisim" panose="020E0502050101010101" pitchFamily="34" charset="-79"/>
              </a:rPr>
              <a:t> המקשרת בין מרחקים קצרים על מפה למרחק במציאות</a:t>
            </a:r>
            <a:endParaRPr lang="en-IL" sz="40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ABA34F-FFF7-45AC-BA6B-6490A811FB30}"/>
                  </a:ext>
                </a:extLst>
              </p:cNvPr>
              <p:cNvSpPr txBox="1"/>
              <p:nvPr/>
            </p:nvSpPr>
            <p:spPr>
              <a:xfrm>
                <a:off x="3159705" y="1225689"/>
                <a:ext cx="8751569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r" rt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קשת עם זווית קטנה קרובה לקו ישר.</a:t>
                </a:r>
              </a:p>
              <a:p>
                <a:pPr marL="342900" indent="-342900" algn="r" rt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הזווית בין קשתות אורך ורוחב היא זווית ישרה.</a:t>
                </a:r>
              </a:p>
              <a:p>
                <a:pPr marL="342900" indent="-342900" algn="r" rt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אורך הקשת היא מכפלת הרדיוס בזווית (</a:t>
                </a:r>
                <a:r>
                  <a:rPr lang="he-IL" sz="2400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ברדיאנים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)</a:t>
                </a:r>
              </a:p>
              <a:p>
                <a:pPr marL="342900" indent="-342900" algn="r" rt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נתונות שתי נק' קרובות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𝑅</m:t>
                        </m:r>
                        <m: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 ,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𝜑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 ו-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𝑅</m:t>
                        </m:r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,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 ,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𝜑</m:t>
                        </m:r>
                      </m:e>
                    </m:d>
                  </m:oMath>
                </a14:m>
                <a:endParaRPr lang="he-IL" sz="20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marL="342900" indent="-342900" algn="r" rt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רדיוס קו הרוחב בנק'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𝐴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הוא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𝑅𝑐𝑜𝑠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𝜑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ורדיוס קו האורך הוא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𝑅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</a:p>
              <a:p>
                <a:pPr marL="342900" indent="-342900" algn="r" rt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נוסיף את הנקודה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𝑅</m:t>
                        </m:r>
                        <m:r>
                          <a:rPr 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 </m:t>
                        </m:r>
                        <m:r>
                          <a:rPr 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 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𝜆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+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𝑑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𝜆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,  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𝜑</m:t>
                        </m:r>
                      </m:e>
                    </m:d>
                  </m:oMath>
                </a14:m>
                <a:endParaRPr lang="he-IL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marL="342900" indent="-342900" algn="r" rt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אורך הקשת</a:t>
                </a:r>
                <a:r>
                  <a:rPr lang="en-US" sz="2400" dirty="0"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𝐵</m:t>
                    </m:r>
                  </m:oMath>
                </a14:m>
                <a:r>
                  <a:rPr lang="en-US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הוא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𝑅</m:t>
                    </m:r>
                    <m:r>
                      <a:rPr lang="he-IL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𝜑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ואורך הקשת</a:t>
                </a:r>
                <a:r>
                  <a:rPr lang="en-US" sz="2400" dirty="0"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𝐴</m:t>
                    </m:r>
                  </m:oMath>
                </a14:m>
                <a:r>
                  <a:rPr lang="en-US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הוא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𝑅𝑐𝑜𝑠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𝜑</m:t>
                    </m:r>
                    <m:r>
                      <a:rPr lang="he-IL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𝜆</m:t>
                    </m:r>
                  </m:oMath>
                </a14:m>
                <a:endParaRPr lang="en-US" sz="2400" dirty="0">
                  <a:latin typeface="Narkisim" panose="020E0502050101010101" pitchFamily="34" charset="-79"/>
                  <a:ea typeface="Cambria Math" panose="02040503050406030204" pitchFamily="18" charset="0"/>
                  <a:cs typeface="Narkisim" panose="020E0502050101010101" pitchFamily="34" charset="-79"/>
                </a:endParaRPr>
              </a:p>
              <a:p>
                <a:pPr marL="342900" indent="-342900" algn="r" rt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נשתמש במשפט פיתגורס למציאת המרחק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𝑆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בין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𝐴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ל-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𝐵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 </a:t>
                </a:r>
              </a:p>
              <a:p>
                <a:pPr marL="342900" indent="-342900" algn="r" rt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המטריקה שתתרגם מרחקים ממפה שטוחה למציאות הינה ריבוע המרחק:</a:t>
                </a:r>
                <a:endParaRPr lang="en-US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ct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  <m:t>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𝑐𝑜𝑠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  <m:t>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  <m:t>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e-IL" sz="20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ABA34F-FFF7-45AC-BA6B-6490A811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705" y="1225689"/>
                <a:ext cx="8751569" cy="5632311"/>
              </a:xfrm>
              <a:prstGeom prst="rect">
                <a:avLst/>
              </a:prstGeom>
              <a:blipFill>
                <a:blip r:embed="rId3"/>
                <a:stretch>
                  <a:fillRect r="-9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300E59C-70C7-463F-BC32-CE217DD40103}"/>
              </a:ext>
            </a:extLst>
          </p:cNvPr>
          <p:cNvGrpSpPr/>
          <p:nvPr/>
        </p:nvGrpSpPr>
        <p:grpSpPr>
          <a:xfrm>
            <a:off x="280726" y="3819525"/>
            <a:ext cx="2843598" cy="2683885"/>
            <a:chOff x="260981" y="3738130"/>
            <a:chExt cx="2843598" cy="274412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C789ACE-70AE-4AE4-B245-1B3CCEF7FF02}"/>
                </a:ext>
              </a:extLst>
            </p:cNvPr>
            <p:cNvGrpSpPr/>
            <p:nvPr/>
          </p:nvGrpSpPr>
          <p:grpSpPr>
            <a:xfrm>
              <a:off x="260981" y="3738130"/>
              <a:ext cx="2810405" cy="2744122"/>
              <a:chOff x="260981" y="3738130"/>
              <a:chExt cx="2810405" cy="2744122"/>
            </a:xfrm>
          </p:grpSpPr>
          <p:pic>
            <p:nvPicPr>
              <p:cNvPr id="44" name="Picture 43" descr="A picture containing text, athletic game, sport&#10;&#10;Description automatically generated">
                <a:extLst>
                  <a:ext uri="{FF2B5EF4-FFF2-40B4-BE49-F238E27FC236}">
                    <a16:creationId xmlns:a16="http://schemas.microsoft.com/office/drawing/2014/main" id="{A9CE99C4-A1B2-4BFB-BE8B-2A0CFF328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981" y="3738130"/>
                <a:ext cx="2810405" cy="274412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BA30257E-8411-4D85-A6AF-825095C515C3}"/>
                      </a:ext>
                    </a:extLst>
                  </p:cNvPr>
                  <p:cNvSpPr txBox="1"/>
                  <p:nvPr/>
                </p:nvSpPr>
                <p:spPr>
                  <a:xfrm>
                    <a:off x="1758857" y="4866124"/>
                    <a:ext cx="400049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  <m:t>𝝋</m:t>
                          </m:r>
                        </m:oMath>
                      </m:oMathPara>
                    </a14:m>
                    <a:endParaRPr lang="en-IL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BA30257E-8411-4D85-A6AF-825095C515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8857" y="4866124"/>
                    <a:ext cx="400049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18E720E3-931A-4453-9D22-FCED0BC8032A}"/>
                      </a:ext>
                    </a:extLst>
                  </p:cNvPr>
                  <p:cNvSpPr txBox="1"/>
                  <p:nvPr/>
                </p:nvSpPr>
                <p:spPr>
                  <a:xfrm>
                    <a:off x="2022683" y="5104427"/>
                    <a:ext cx="292324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𝑹</m:t>
                          </m:r>
                        </m:oMath>
                      </m:oMathPara>
                    </a14:m>
                    <a:endParaRPr lang="en-IL" sz="1600" b="1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18E720E3-931A-4453-9D22-FCED0BC803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2683" y="5104427"/>
                    <a:ext cx="292324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083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27C7AD72-D02A-4DFE-9B55-D9935065C5BD}"/>
                      </a:ext>
                    </a:extLst>
                  </p:cNvPr>
                  <p:cNvSpPr txBox="1"/>
                  <p:nvPr/>
                </p:nvSpPr>
                <p:spPr>
                  <a:xfrm>
                    <a:off x="1618906" y="3877410"/>
                    <a:ext cx="747919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𝑹𝒄𝒐𝒔</m:t>
                          </m:r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oMath>
                      </m:oMathPara>
                    </a14:m>
                    <a:endParaRPr lang="en-IL" sz="16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27C7AD72-D02A-4DFE-9B55-D9935065C5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8906" y="3877410"/>
                    <a:ext cx="747919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4918" b="-357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68C384E-5012-4CA0-8607-AEB556BC524C}"/>
                </a:ext>
              </a:extLst>
            </p:cNvPr>
            <p:cNvSpPr/>
            <p:nvPr/>
          </p:nvSpPr>
          <p:spPr>
            <a:xfrm>
              <a:off x="2615900" y="4199871"/>
              <a:ext cx="60625" cy="7028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6CADC1F-0328-4438-A8BC-540108C8B6F8}"/>
                    </a:ext>
                  </a:extLst>
                </p:cNvPr>
                <p:cNvSpPr txBox="1"/>
                <p:nvPr/>
              </p:nvSpPr>
              <p:spPr>
                <a:xfrm>
                  <a:off x="2523554" y="3967500"/>
                  <a:ext cx="5810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𝑨</m:t>
                        </m:r>
                      </m:oMath>
                    </m:oMathPara>
                  </a14:m>
                  <a:endParaRPr lang="en-IL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6CADC1F-0328-4438-A8BC-540108C8B6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3554" y="3967500"/>
                  <a:ext cx="58102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484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CDB6EF6-F96A-4CEE-89E1-8692BD9CA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933" y="1065430"/>
                <a:ext cx="11254134" cy="5392519"/>
              </a:xfrm>
            </p:spPr>
            <p:txBody>
              <a:bodyPr>
                <a:normAutofit/>
              </a:bodyPr>
              <a:lstStyle/>
              <a:p>
                <a:pPr algn="r" rtl="1"/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נניח מסלול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𝑡</m:t>
                        </m:r>
                      </m:e>
                    </m:d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בין שני נקודות על פני כדוה"א כאשר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𝐴</m:t>
                    </m:r>
                    <m:r>
                      <a:rPr lang="he-IL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dPr>
                      <m:e>
                        <m:r>
                          <a:rPr 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0</m:t>
                        </m:r>
                      </m:e>
                    </m:d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𝐵</m:t>
                    </m:r>
                    <m:r>
                      <a:rPr lang="he-IL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dPr>
                      <m:e>
                        <m:r>
                          <a:rPr 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1</m:t>
                        </m:r>
                      </m:e>
                    </m:d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</a:p>
              <a:p>
                <a:pPr algn="r" rtl="1"/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נחשב את אורך המסלול ע"י חילוקו לקטעים קצרים </a:t>
                </a:r>
                <a:r>
                  <a:rPr lang="he-IL" sz="2400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וסכימתם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</a:p>
              <a:p>
                <a:pPr algn="r" rtl="1"/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אורך המסלול</a:t>
                </a:r>
                <a:r>
                  <a:rPr lang="he-IL" sz="2400" dirty="0">
                    <a:cs typeface="Narkisim" panose="020E0502050101010101" pitchFamily="34" charset="-79"/>
                  </a:rPr>
                  <a:t> יהיה:    </a:t>
                </a:r>
                <a:r>
                  <a:rPr lang="en-US" sz="2000" dirty="0"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he-IL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𝛾</m:t>
                    </m:r>
                    <m:r>
                      <a:rPr lang="he-IL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e-IL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naryPr>
                      <m:sub>
                        <m:r>
                          <a:rPr lang="he-IL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0</m:t>
                        </m:r>
                      </m:sub>
                      <m:sup>
                        <m:r>
                          <a:rPr lang="he-IL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𝑑𝑠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𝑡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)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𝑑𝑡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e-IL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naryPr>
                      <m:sub>
                        <m:r>
                          <a:rPr lang="he-IL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0</m:t>
                        </m:r>
                      </m:sub>
                      <m:sup>
                        <m:r>
                          <a:rPr lang="he-IL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1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𝑅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𝜑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he-IL" sz="2400" dirty="0">
                  <a:ea typeface="Cambria Math" panose="02040503050406030204" pitchFamily="18" charset="0"/>
                  <a:cs typeface="Narkisim" panose="020E0502050101010101" pitchFamily="34" charset="-79"/>
                </a:endParaRPr>
              </a:p>
              <a:p>
                <a:pPr marL="0" indent="0" algn="r" rtl="1">
                  <a:buNone/>
                </a:pPr>
                <a:r>
                  <a:rPr lang="he-IL" sz="2400" dirty="0">
                    <a:ea typeface="Cambria Math" panose="02040503050406030204" pitchFamily="18" charset="0"/>
                    <a:cs typeface="Narkisim" panose="020E0502050101010101" pitchFamily="34" charset="-79"/>
                  </a:rPr>
                  <a:t>   כאשר גזירה לפי הזמן מסומנת: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𝜆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2400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𝜑</m:t>
                        </m:r>
                        <m:r>
                          <m:rPr>
                            <m:nor/>
                          </m:rPr>
                          <a:rPr lang="he-IL" sz="2400" dirty="0">
                            <a:latin typeface="Narkisim" panose="020E0502050101010101" pitchFamily="34" charset="-79"/>
                            <a:cs typeface="Narkisim" panose="020E0502050101010101" pitchFamily="34" charset="-79"/>
                          </a:rPr>
                          <m:t> </m:t>
                        </m:r>
                      </m:e>
                    </m:acc>
                  </m:oMath>
                </a14:m>
                <a:r>
                  <a:rPr lang="he-IL" sz="2400" dirty="0">
                    <a:cs typeface="Narkisim" panose="020E0502050101010101" pitchFamily="34" charset="-79"/>
                  </a:rPr>
                  <a:t>   </a:t>
                </a:r>
              </a:p>
              <a:p>
                <a:pPr algn="r" rtl="1"/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בעיה זו שקולה למציאת פעולה </a:t>
                </a:r>
                <a14:m>
                  <m:oMath xmlns:m="http://schemas.openxmlformats.org/officeDocument/2006/math">
                    <m:r>
                      <a:rPr lang="he-I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𝛾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 (מינימלית) עבור </a:t>
                </a:r>
                <a:r>
                  <a:rPr lang="he-IL" sz="2400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הלגראנג'יאן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 </a:t>
                </a:r>
                <a:endParaRPr lang="en-US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  <m:t>𝜆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𝜑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  <m:t>𝜑</m:t>
                          </m:r>
                        </m:e>
                      </m:acc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)</m:t>
                      </m:r>
                      <m:r>
                        <a:rPr lang="he-IL" sz="2400" b="0" i="0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𝑅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  <m:t>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e-IL" sz="2000" dirty="0">
                  <a:cs typeface="Narkisim" panose="020E0502050101010101" pitchFamily="34" charset="-79"/>
                </a:endParaRPr>
              </a:p>
              <a:p>
                <a:pPr algn="r" rtl="1"/>
                <a:r>
                  <a:rPr lang="he-IL" sz="2400" dirty="0">
                    <a:cs typeface="Narkisim" panose="020E0502050101010101" pitchFamily="34" charset="-79"/>
                  </a:rPr>
                  <a:t>המסלול המינימלי מקיים את משוואת אוילר </a:t>
                </a:r>
                <a:r>
                  <a:rPr lang="he-IL" sz="2400" dirty="0" err="1">
                    <a:cs typeface="Narkisim" panose="020E0502050101010101" pitchFamily="34" charset="-79"/>
                  </a:rPr>
                  <a:t>לגראנג</a:t>
                </a:r>
                <a:r>
                  <a:rPr lang="he-IL" sz="2400" dirty="0">
                    <a:cs typeface="Narkisim" panose="020E0502050101010101" pitchFamily="34" charset="-79"/>
                  </a:rPr>
                  <a:t>':</a:t>
                </a:r>
              </a:p>
              <a:p>
                <a:pPr marL="0" indent="0" algn="ctr" rtl="1">
                  <a:buNone/>
                </a:pPr>
                <a:r>
                  <a:rPr lang="en-US" sz="2400" dirty="0">
                    <a:cs typeface="Narkisim" panose="020E0502050101010101" pitchFamily="34" charset="-79"/>
                  </a:rPr>
                  <a:t> </a:t>
                </a:r>
                <a:r>
                  <a:rPr lang="he-IL" sz="2400" dirty="0">
                    <a:cs typeface="Narkisim" panose="020E0502050101010101" pitchFamily="34" charset="-79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𝜕𝜑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e-I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e-IL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he-I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he-IL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accPr>
                              <m:e>
                                <m:r>
                                  <a:rPr lang="he-I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𝜑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sz="2400" dirty="0">
                    <a:cs typeface="Narkisim" panose="020E0502050101010101" pitchFamily="34" charset="-79"/>
                  </a:rPr>
                  <a:t>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𝜕𝜆</m:t>
                        </m:r>
                      </m:den>
                    </m:f>
                    <m:r>
                      <a:rPr lang="he-IL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e-IL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he-I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he-I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e-I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e-IL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he-IL" sz="2400" dirty="0"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CDB6EF6-F96A-4CEE-89E1-8692BD9CA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933" y="1065430"/>
                <a:ext cx="11254134" cy="5392519"/>
              </a:xfrm>
              <a:blipFill>
                <a:blip r:embed="rId2"/>
                <a:stretch>
                  <a:fillRect r="-8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C1D4726-17DF-46C5-8138-8A2341482E41}"/>
              </a:ext>
            </a:extLst>
          </p:cNvPr>
          <p:cNvSpPr txBox="1"/>
          <p:nvPr/>
        </p:nvSpPr>
        <p:spPr>
          <a:xfrm>
            <a:off x="1400176" y="306655"/>
            <a:ext cx="10063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משוואת המסלול הקצר בין שתי נקודות על פני כדור הארץ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67406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5BD86-3F34-4E5F-873C-315E51F01C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123" y="902216"/>
                <a:ext cx="11395073" cy="5854614"/>
              </a:xfrm>
            </p:spPr>
            <p:txBody>
              <a:bodyPr>
                <a:noAutofit/>
              </a:bodyPr>
              <a:lstStyle/>
              <a:p>
                <a:pPr algn="r" rtl="1"/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נחשב את הנגזרות של משוואת </a:t>
                </a:r>
                <a:r>
                  <a:rPr lang="he-IL" sz="2400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אוילר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he-IL" sz="2400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לגראנג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':</a:t>
                </a:r>
              </a:p>
              <a:p>
                <a:pPr algn="r" rtl="1"/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𝜕𝜑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𝜆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𝜑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accPr>
                          <m:e>
                            <m:r>
                              <a:rPr lang="he-I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𝜑</m:t>
                            </m:r>
                          </m:e>
                        </m:acc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accPr>
                          <m:e>
                            <m:r>
                              <a:rPr lang="he-I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𝜑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𝜑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f>
                      <m:f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𝜕𝜆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he-I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e-I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𝜑</m:t>
                        </m:r>
                        <m:acc>
                          <m:accPr>
                            <m:chr m:val="̇"/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accPr>
                          <m:e>
                            <m:r>
                              <a:rPr lang="he-I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𝜆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𝜑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he-IL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/>
                <a:r>
                  <a:rPr lang="he-IL" sz="2400" dirty="0">
                    <a:latin typeface="Narkisim" panose="020E0502050101010101" pitchFamily="34" charset="-79"/>
                    <a:ea typeface="Cambria Math" panose="02040503050406030204" pitchFamily="18" charset="0"/>
                    <a:cs typeface="Narkisim" panose="020E0502050101010101" pitchFamily="34" charset="-79"/>
                  </a:rPr>
                  <a:t>נתונות שתי נקודות על קו המשווה:     </a:t>
                </a:r>
                <a:r>
                  <a:rPr lang="he-IL" sz="2800" b="1" dirty="0"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he-I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e-I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he-I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e-I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he-I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he-IL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/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נבחר מסלול בין </a:t>
                </a:r>
                <a:r>
                  <a:rPr lang="en-US" sz="2400" dirty="0">
                    <a:cs typeface="Narkisim" panose="020E0502050101010101" pitchFamily="34" charset="-79"/>
                  </a:rPr>
                  <a:t>A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ל- </a:t>
                </a:r>
                <a:r>
                  <a:rPr lang="en-US" sz="2400" dirty="0">
                    <a:cs typeface="Narkisim" panose="020E0502050101010101" pitchFamily="34" charset="-79"/>
                  </a:rPr>
                  <a:t>B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:  </a:t>
                </a:r>
                <a:r>
                  <a:rPr lang="en-US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sz="20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20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cap="all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cap="all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i="1" cap="all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cap="all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cap="all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cap="all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 cap="all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cap="all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cap="all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 cap="all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 cap="all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 cap="all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cap="all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 cap="all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he-IL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marL="0" indent="0" algn="r" rtl="1">
                  <a:buNone/>
                </a:pPr>
                <a:r>
                  <a:rPr lang="he-IL" sz="2400" dirty="0">
                    <a:cs typeface="Narkisim" panose="020E0502050101010101" pitchFamily="34" charset="-79"/>
                  </a:rPr>
                  <a:t>    כאשר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𝜆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1</m:t>
                        </m:r>
                      </m:sub>
                    </m:sSub>
                    <m:r>
                      <a:rPr lang="he-IL" sz="2400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         </m:t>
                    </m:r>
                    <m:acc>
                      <m:accPr>
                        <m:chr m:val="̇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𝜑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0</m:t>
                    </m:r>
                  </m:oMath>
                </a14:m>
                <a:endParaRPr lang="he-IL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/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נציב בנגזרות </a:t>
                </a:r>
                <a:r>
                  <a:rPr lang="he-IL" sz="2400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אוילר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he-IL" sz="2400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לגראנג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':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𝜕𝜑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f>
                      <m:f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accPr>
                          <m:e>
                            <m:r>
                              <a:rPr lang="he-I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𝜑</m:t>
                            </m:r>
                          </m:e>
                        </m:acc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f>
                      <m:f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𝜕𝜆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f>
                      <m:f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he-I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e-I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</a:p>
              <a:p>
                <a:pPr algn="r" rtl="1"/>
                <a:r>
                  <a:rPr lang="he-IL" sz="2400" dirty="0">
                    <a:latin typeface="Narkisim" panose="020E0502050101010101" pitchFamily="34" charset="-79"/>
                    <a:ea typeface="Cambria Math" panose="02040503050406030204" pitchFamily="18" charset="0"/>
                    <a:cs typeface="Narkisim" panose="020E0502050101010101" pitchFamily="34" charset="-79"/>
                  </a:rPr>
                  <a:t>משוואות אוילר לגראנג' מתקיימות. מכך נובע כי המסלול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ea typeface="Cambria Math" panose="02040503050406030204" pitchFamily="18" charset="0"/>
                    <a:cs typeface="Narkisim" panose="020E0502050101010101" pitchFamily="34" charset="-79"/>
                  </a:rPr>
                  <a:t> מ-</a:t>
                </a:r>
                <a:r>
                  <a:rPr lang="en-US" sz="2400" dirty="0">
                    <a:ea typeface="Cambria Math" panose="02040503050406030204" pitchFamily="18" charset="0"/>
                    <a:cs typeface="Narkisim" panose="020E0502050101010101" pitchFamily="34" charset="-79"/>
                  </a:rPr>
                  <a:t>A</a:t>
                </a:r>
                <a:r>
                  <a:rPr lang="he-IL" sz="2400" dirty="0">
                    <a:latin typeface="Narkisim" panose="020E0502050101010101" pitchFamily="34" charset="-79"/>
                    <a:ea typeface="Cambria Math" panose="02040503050406030204" pitchFamily="18" charset="0"/>
                    <a:cs typeface="Narkisim" panose="020E0502050101010101" pitchFamily="34" charset="-79"/>
                  </a:rPr>
                  <a:t> ל-</a:t>
                </a:r>
                <a:r>
                  <a:rPr lang="en-US" sz="2400" dirty="0">
                    <a:ea typeface="Cambria Math" panose="02040503050406030204" pitchFamily="18" charset="0"/>
                    <a:cs typeface="Narkisim" panose="020E0502050101010101" pitchFamily="34" charset="-79"/>
                  </a:rPr>
                  <a:t>B</a:t>
                </a:r>
                <a:r>
                  <a:rPr lang="he-IL" sz="2400" dirty="0">
                    <a:latin typeface="Narkisim" panose="020E0502050101010101" pitchFamily="34" charset="-79"/>
                    <a:ea typeface="Cambria Math" panose="02040503050406030204" pitchFamily="18" charset="0"/>
                    <a:cs typeface="Narkisim" panose="020E0502050101010101" pitchFamily="34" charset="-79"/>
                  </a:rPr>
                  <a:t> הוא אכן הקצר ביותר. </a:t>
                </a:r>
              </a:p>
              <a:p>
                <a:pPr algn="just" rtl="1"/>
                <a:r>
                  <a:rPr lang="he-IL" sz="2400" dirty="0">
                    <a:latin typeface="Narkisim" panose="020E0502050101010101" pitchFamily="34" charset="-79"/>
                    <a:ea typeface="Cambria Math" panose="02040503050406030204" pitchFamily="18" charset="0"/>
                    <a:cs typeface="Narkisim" panose="020E0502050101010101" pitchFamily="34" charset="-79"/>
                  </a:rPr>
                  <a:t>משיקולי סימטריה כדורית ובהתבסס על העובדה כי קו המשווה הוא מעגל גדול, נוכל לאשר את הטענה האינטואיטיבית כי כל מסלול מינימלי הינו קשת של מעגל גדול.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5BD86-3F34-4E5F-873C-315E51F01C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123" y="902216"/>
                <a:ext cx="11395073" cy="5854614"/>
              </a:xfrm>
              <a:blipFill>
                <a:blip r:embed="rId2"/>
                <a:stretch>
                  <a:fillRect l="-1605" r="-8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E7BEDC0-A609-46D7-8383-024E6962751B}"/>
              </a:ext>
            </a:extLst>
          </p:cNvPr>
          <p:cNvSpPr txBox="1"/>
          <p:nvPr/>
        </p:nvSpPr>
        <p:spPr>
          <a:xfrm>
            <a:off x="93660" y="441834"/>
            <a:ext cx="1089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אימות הטענה האינטואיטיבית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5B1517E-84E3-4F38-8C0A-E6BFCF44817A}"/>
                  </a:ext>
                </a:extLst>
              </p:cNvPr>
              <p:cNvSpPr/>
              <p:nvPr/>
            </p:nvSpPr>
            <p:spPr>
              <a:xfrm>
                <a:off x="365123" y="3351642"/>
                <a:ext cx="2343150" cy="1507265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1800" i="1" kern="1200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1800" i="1" kern="120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 kern="120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lang="he-IL" sz="1800" i="1" kern="120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𝜕𝜆</m:t>
                          </m:r>
                        </m:den>
                      </m:f>
                      <m:r>
                        <a:rPr lang="he-IL" sz="1800" i="1" kern="120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e-IL" sz="1800" i="1" kern="120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lang="en-US" sz="1800" i="1" kern="120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1800" i="1" kern="120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e-IL" sz="1800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e-IL" sz="1800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he-IL" sz="1800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lang="he-IL" sz="1800" i="1" kern="1200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e-IL" sz="1800" i="1" kern="1200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sz="1800" i="1" kern="120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he-IL" sz="1800" i="1" kern="120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e-IL" sz="1800" i="1" kern="1200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  <a:ea typeface="+mn-ea"/>
                  <a:cs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he-I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𝜕𝜑</m:t>
                          </m:r>
                        </m:den>
                      </m:f>
                      <m:r>
                        <a:rPr lang="he-IL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e-I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e-I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he-I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lang="he-IL" i="1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accPr>
                                <m:e>
                                  <m:r>
                                    <a:rPr lang="he-I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  <m:t>𝜑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1800" b="0" i="1" kern="120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5B1517E-84E3-4F38-8C0A-E6BFCF448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3" y="3351642"/>
                <a:ext cx="2343150" cy="1507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D4061D-3DCF-46EB-AFFC-B8C59C5F46B5}"/>
                  </a:ext>
                </a:extLst>
              </p:cNvPr>
              <p:cNvSpPr/>
              <p:nvPr/>
            </p:nvSpPr>
            <p:spPr>
              <a:xfrm>
                <a:off x="371475" y="288065"/>
                <a:ext cx="3714750" cy="8001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𝐿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𝜆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  <m:t>𝜆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,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𝜑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en-US" sz="1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  <m:t>𝜑</m:t>
                          </m:r>
                        </m:e>
                      </m:acc>
                      <m:r>
                        <a:rPr lang="en-US" sz="1800" i="1" dirty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)</m:t>
                      </m:r>
                      <m:r>
                        <a:rPr lang="he-IL" sz="180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𝑅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  <m:t>𝜑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D4061D-3DCF-46EB-AFFC-B8C59C5F46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288065"/>
                <a:ext cx="3714750" cy="800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23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84EE-1DC7-48DB-98CA-CD126075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487" y="122433"/>
            <a:ext cx="10131425" cy="1034377"/>
          </a:xfrm>
        </p:spPr>
        <p:txBody>
          <a:bodyPr>
            <a:normAutofit/>
          </a:bodyPr>
          <a:lstStyle/>
          <a:p>
            <a:pPr algn="r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אורך המסלול הקצר בין שתי נקודות על פני כדוה"א</a:t>
            </a:r>
            <a:endParaRPr lang="en-IL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88233-5C90-44C7-A4CE-8D6C03DD24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850" y="1279243"/>
                <a:ext cx="11519130" cy="5578757"/>
              </a:xfrm>
            </p:spPr>
            <p:txBody>
              <a:bodyPr>
                <a:normAutofit fontScale="92500"/>
              </a:bodyPr>
              <a:lstStyle/>
              <a:p>
                <a:pPr algn="r" rtl="1"/>
                <a:r>
                  <a:rPr lang="he-IL" sz="2400" dirty="0">
                    <a:latin typeface="Narkisim" panose="020E0502050101010101" pitchFamily="34" charset="-79"/>
                    <a:ea typeface="Cambria Math" panose="02040503050406030204" pitchFamily="18" charset="0"/>
                    <a:cs typeface="Narkisim" panose="020E0502050101010101" pitchFamily="34" charset="-79"/>
                  </a:rPr>
                  <a:t>נתונות שתי נקודות על פני כדוה"א:     </a:t>
                </a:r>
                <a:r>
                  <a:rPr lang="he-IL" sz="2800" b="1" dirty="0"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he-I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e-I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he-IL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e-I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e-I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he-I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e-I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he-I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he-IL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/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נסמן את </a:t>
                </a:r>
                <a:r>
                  <a:rPr lang="he-IL" sz="2400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הוקטורים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ממרכז כדוה"א אל הנקודות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ו-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ע"י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𝐴</m:t>
                            </m:r>
                          </m:sub>
                        </m:sSub>
                      </m:e>
                    </m:acc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ו-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בהתאמה, ואת הזווית ביניהם ב-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𝜎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</a:p>
              <a:p>
                <a:pPr marL="0" indent="0" algn="ctr" rtl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he-IL" sz="240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e-IL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he-IL" sz="24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𝑅𝑐𝑜𝑠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𝑅𝑠𝑖𝑛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𝑅𝑠𝑖𝑛</m:t>
                      </m:r>
                      <m:sSub>
                        <m:sSubPr>
                          <m:ctrlP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marL="0" indent="0" algn="ct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he-IL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e-IL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  <m:r>
                        <a:rPr lang="he-IL" sz="24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𝑅𝑐𝑜𝑠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𝑅𝑠𝑖𝑛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𝑅𝑠𝑖𝑛</m:t>
                      </m:r>
                      <m:sSub>
                        <m:sSubPr>
                          <m:ctrlP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he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נמצא את הזווית ע"י ההגדרה הגיאומטרית של מכפלה סקלרית:</a:t>
                </a: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he-IL" sz="240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e-IL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he-IL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e-IL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  <m:r>
                        <a:rPr lang="he-IL" sz="24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he-IL" sz="24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e-IL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he-IL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e-IL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  <m:t>𝜎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=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⃑"/>
                                  <m:ctrlPr>
                                    <a:rPr lang="he-IL" sz="2400" i="1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e-IL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∙</m:t>
                              </m:r>
                              <m:acc>
                                <m:accPr>
                                  <m:chr m:val="⃑"/>
                                  <m:ctrlPr>
                                    <a:rPr lang="he-IL" sz="2400" i="1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e-IL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he-IL" sz="2400" i="1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e-IL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he-IL" sz="2400" i="1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e-IL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he-IL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אורך המסלול הקצר יהיה: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γ</m:t>
                    </m:r>
                    <m:r>
                      <a:rPr lang="he-IL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𝜎</m:t>
                    </m:r>
                    <m:r>
                      <a:rPr lang="he-IL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𝑅</m:t>
                    </m:r>
                  </m:oMath>
                </a14:m>
                <a:endParaRPr lang="he-IL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:endParaRPr lang="en-US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88233-5C90-44C7-A4CE-8D6C03DD2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1279243"/>
                <a:ext cx="11519130" cy="5578757"/>
              </a:xfrm>
              <a:blipFill>
                <a:blip r:embed="rId2"/>
                <a:stretch>
                  <a:fillRect t="-1093" r="-6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00C559A4-F146-4DEC-B537-A07377B700CD}"/>
              </a:ext>
            </a:extLst>
          </p:cNvPr>
          <p:cNvGrpSpPr/>
          <p:nvPr/>
        </p:nvGrpSpPr>
        <p:grpSpPr>
          <a:xfrm>
            <a:off x="349020" y="3429000"/>
            <a:ext cx="3058000" cy="3032233"/>
            <a:chOff x="169583" y="3032227"/>
            <a:chExt cx="3058000" cy="29146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53F49A8-1C8D-495E-86AC-8B9D2A83EBC8}"/>
                </a:ext>
              </a:extLst>
            </p:cNvPr>
            <p:cNvGrpSpPr/>
            <p:nvPr/>
          </p:nvGrpSpPr>
          <p:grpSpPr>
            <a:xfrm>
              <a:off x="169583" y="3032227"/>
              <a:ext cx="3058000" cy="2914656"/>
              <a:chOff x="169583" y="3032227"/>
              <a:chExt cx="3058000" cy="291465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92C367B-45C4-4D72-A925-4F4FED89D23F}"/>
                  </a:ext>
                </a:extLst>
              </p:cNvPr>
              <p:cNvGrpSpPr/>
              <p:nvPr/>
            </p:nvGrpSpPr>
            <p:grpSpPr>
              <a:xfrm>
                <a:off x="169583" y="3032227"/>
                <a:ext cx="3058000" cy="2914656"/>
                <a:chOff x="169583" y="3032227"/>
                <a:chExt cx="3058000" cy="2914656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35480ACE-34E4-47C7-AE01-7EB4D75D63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9583" y="3032227"/>
                  <a:ext cx="3058000" cy="291465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/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6660780C-2595-4523-BDF8-45C3ED98FF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41420" y="4188359"/>
                      <a:ext cx="31432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𝝈</m:t>
                            </m:r>
                          </m:oMath>
                        </m:oMathPara>
                      </a14:m>
                      <a:endParaRPr lang="en-IL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6660780C-2595-4523-BDF8-45C3ED98FFE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41420" y="4188359"/>
                      <a:ext cx="314325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2951BE18-B1C8-428A-AAE5-D897800E8E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8612" y="3813193"/>
                      <a:ext cx="523875" cy="3751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IL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2951BE18-B1C8-428A-AAE5-D897800E8E7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8612" y="3813193"/>
                      <a:ext cx="523875" cy="37516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ADE81B0F-3C86-4E80-AE53-F857FFDB65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23824" y="3215759"/>
                      <a:ext cx="4762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IL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ADE81B0F-3C86-4E80-AE53-F857FFDB650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23824" y="3215759"/>
                      <a:ext cx="476250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A02217B1-27C3-4B90-AE98-0403A4A799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8520" y="3927151"/>
                      <a:ext cx="5524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⃑"/>
                                <m:ctrlPr>
                                  <a:rPr lang="he-IL" sz="18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he-IL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en-IL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A02217B1-27C3-4B90-AE98-0403A4A7990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8520" y="3927151"/>
                      <a:ext cx="552450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ACF11148-3F5C-4FEC-BC40-0E103190F6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23824" y="3737407"/>
                      <a:ext cx="54292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⃑"/>
                                <m:ctrlPr>
                                  <a:rPr lang="he-IL" sz="18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he-IL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Narkisim" panose="020E0502050101010101" pitchFamily="34" charset="-79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en-IL" dirty="0">
                        <a:solidFill>
                          <a:srgbClr val="FFC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ACF11148-3F5C-4FEC-BC40-0E103190F6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23824" y="3737407"/>
                      <a:ext cx="542926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C5AE9DF-9898-4A41-8D0E-A89017F529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16722" y="3585091"/>
                <a:ext cx="545227" cy="972600"/>
              </a:xfrm>
              <a:prstGeom prst="straightConnector1">
                <a:avLst/>
              </a:prstGeom>
              <a:ln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25D25A5-4E8E-4B2C-B13B-E2FB0B8C6A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17570" y="4092767"/>
                <a:ext cx="500063" cy="445874"/>
              </a:xfrm>
              <a:prstGeom prst="straightConnector1">
                <a:avLst/>
              </a:prstGeom>
              <a:ln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2F896A2-3823-40A4-81F4-C505AD6C326F}"/>
                  </a:ext>
                </a:extLst>
              </p:cNvPr>
              <p:cNvSpPr/>
              <p:nvPr/>
            </p:nvSpPr>
            <p:spPr>
              <a:xfrm>
                <a:off x="2213176" y="3513822"/>
                <a:ext cx="78496" cy="704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CB809D5-084D-43D5-8450-67072BDAD945}"/>
                  </a:ext>
                </a:extLst>
              </p:cNvPr>
              <p:cNvSpPr/>
              <p:nvPr/>
            </p:nvSpPr>
            <p:spPr>
              <a:xfrm>
                <a:off x="1159272" y="4031868"/>
                <a:ext cx="78496" cy="704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2CB6C31-343E-471D-8D41-A8116CF3BC5E}"/>
                    </a:ext>
                  </a:extLst>
                </p:cNvPr>
                <p:cNvSpPr txBox="1"/>
                <p:nvPr/>
              </p:nvSpPr>
              <p:spPr>
                <a:xfrm>
                  <a:off x="1354324" y="344085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𝜸</m:t>
                        </m:r>
                      </m:oMath>
                    </m:oMathPara>
                  </a14:m>
                  <a:endParaRPr lang="en-IL" b="1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2CB6C31-343E-471D-8D41-A8116CF3BC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4324" y="3440851"/>
                  <a:ext cx="45720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1691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9E5AB-9967-4EC4-92E0-90709312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675" y="252140"/>
            <a:ext cx="10131425" cy="723900"/>
          </a:xfrm>
        </p:spPr>
        <p:txBody>
          <a:bodyPr>
            <a:normAutofit/>
          </a:bodyPr>
          <a:lstStyle/>
          <a:p>
            <a:pPr algn="r" rtl="1"/>
            <a:r>
              <a:rPr lang="he-IL" sz="3200" dirty="0">
                <a:latin typeface="Narkisim" panose="020E0502050101010101" pitchFamily="34" charset="-79"/>
                <a:cs typeface="Narkisim" panose="020E0502050101010101" pitchFamily="34" charset="-79"/>
              </a:rPr>
              <a:t>הכיוון ההתחלתי של המסלול הקצר ביחס לצפון</a:t>
            </a:r>
            <a:endParaRPr lang="en-IL" sz="32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15F48-518E-4815-B904-3C74AD1C4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175" y="953435"/>
                <a:ext cx="10956925" cy="6257925"/>
              </a:xfrm>
            </p:spPr>
            <p:txBody>
              <a:bodyPr>
                <a:normAutofit/>
              </a:bodyPr>
              <a:lstStyle/>
              <a:p>
                <a:pPr algn="r" rtl="1">
                  <a:spcAft>
                    <a:spcPts val="1200"/>
                  </a:spcAft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בהינתן נקודה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he-IL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e-IL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he-IL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e-IL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he-IL" sz="21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בחצי העליון של כדוה"א, וקטור הצפון יהיה:</a:t>
                </a:r>
              </a:p>
              <a:p>
                <a:pPr marL="0" indent="0" algn="r" rtl="1">
                  <a:spcAft>
                    <a:spcPts val="1200"/>
                  </a:spcAft>
                  <a:buNone/>
                </a:pPr>
                <a:r>
                  <a:rPr lang="en-US" sz="2400" dirty="0">
                    <a:cs typeface="Narkisim" panose="020E0502050101010101" pitchFamily="34" charset="-79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he-IL" sz="240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𝑁</m:t>
                            </m:r>
                          </m:sub>
                        </m:sSub>
                      </m:e>
                    </m:acc>
                    <m:r>
                      <a:rPr lang="he-IL" sz="2400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𝑅𝑐𝑜𝑠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𝑅𝑠𝑖𝑛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  <m:sSub>
                      <m:sSubPr>
                        <m:ctrlP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	</a:t>
                </a:r>
                <a:endParaRPr lang="he-IL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>
                  <a:spcAft>
                    <a:spcPts val="1200"/>
                  </a:spcAft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נסמן את הוקטור בכיוון המסלול הקצר ב-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he-IL" sz="240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endParaRPr lang="en-US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>
                  <a:spcAft>
                    <a:spcPts val="1200"/>
                  </a:spcAft>
                </a:pPr>
                <a:r>
                  <a:rPr lang="he-IL" sz="2400" dirty="0">
                    <a:cs typeface="Narkisim" panose="020E0502050101010101" pitchFamily="34" charset="-79"/>
                  </a:rPr>
                  <a:t>הוקטור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משיק למעגל הגדול בנקודה </a:t>
                </a:r>
                <a:r>
                  <a:rPr lang="en-US" sz="2400" dirty="0">
                    <a:cs typeface="Narkisim" panose="020E0502050101010101" pitchFamily="34" charset="-79"/>
                  </a:rPr>
                  <a:t>A</a:t>
                </a:r>
                <a:r>
                  <a:rPr lang="he-IL" sz="2400" dirty="0">
                    <a:cs typeface="Narkisim" panose="020E0502050101010101" pitchFamily="34" charset="-79"/>
                  </a:rPr>
                  <a:t>.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endParaRPr lang="en-US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>
                  <a:spcAft>
                    <a:spcPts val="1200"/>
                  </a:spcAft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כל משיק מאונך לרדיוס ומוכל במישור המעגל הגדול.</a:t>
                </a:r>
                <a:endParaRPr lang="en-US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>
                  <a:spcAft>
                    <a:spcPts val="1200"/>
                  </a:spcAft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הנורמל למישור המעגל יתקבל ממכפלה וקטורית של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he-IL" sz="240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𝐴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ו-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:     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he-IL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  <m:acc>
                      <m:accPr>
                        <m:chr m:val="⃑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𝐵</m:t>
                            </m:r>
                          </m:sub>
                        </m:sSub>
                      </m:e>
                    </m:acc>
                    <m:r>
                      <a:rPr lang="he-IL" sz="2400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acc>
                      <m:accPr>
                        <m:chr m:val="⃑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he-IL" sz="28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</a:p>
              <a:p>
                <a:pPr algn="r" rtl="1">
                  <a:spcAft>
                    <a:spcPts val="1200"/>
                  </a:spcAft>
                </a:pPr>
                <a:r>
                  <a:rPr lang="he-IL" sz="2400" dirty="0">
                    <a:cs typeface="Narkisim" panose="020E0502050101010101" pitchFamily="34" charset="-79"/>
                  </a:rPr>
                  <a:t>הוקטור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יתקבל ע"י מכפלה וקטורית של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he-IL" sz="240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𝐴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עם-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:    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he-IL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  <m:acc>
                      <m:accPr>
                        <m:chr m:val="⃑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he-IL" sz="2400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acc>
                      <m:accPr>
                        <m:chr m:val="⃑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endParaRPr lang="he-IL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>
                  <a:spcAft>
                    <a:spcPts val="1200"/>
                  </a:spcAft>
                </a:pP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נחשב את הזווית </a:t>
                </a:r>
                <a14:m>
                  <m:oMath xmlns:m="http://schemas.openxmlformats.org/officeDocument/2006/math">
                    <m:r>
                      <a:rPr lang="he-IL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  <m:r>
                      <a:rPr lang="he-IL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𝛼</m:t>
                    </m:r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בין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𝐺</m:t>
                            </m:r>
                          </m:sub>
                        </m:sSub>
                      </m:e>
                    </m:acc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 ל-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he-IL" sz="24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e-IL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:</a:t>
                </a:r>
              </a:p>
              <a:p>
                <a:pPr marL="0" indent="0" algn="r" rtl="1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he-IL" sz="240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e-IL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𝐺</m:t>
                              </m:r>
                            </m:sub>
                          </m:sSub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he-IL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e-IL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𝑁</m:t>
                              </m:r>
                            </m:sub>
                          </m:sSub>
                        </m:e>
                      </m:acc>
                      <m:r>
                        <a:rPr lang="he-IL" sz="24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he-IL" sz="24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e-IL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he-IL" sz="24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e-IL" sz="2400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  <m:t>𝛼</m:t>
                          </m:r>
                        </m:e>
                      </m:func>
                      <m:r>
                        <a:rPr lang="he-I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    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⇒</m:t>
                      </m:r>
                      <m:r>
                        <a:rPr lang="he-I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=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⃑"/>
                                  <m:ctrlPr>
                                    <a:rPr lang="he-IL" sz="2400" i="1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e-IL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∙</m:t>
                              </m:r>
                              <m:acc>
                                <m:accPr>
                                  <m:chr m:val="⃑"/>
                                  <m:ctrlPr>
                                    <a:rPr lang="he-IL" sz="2400" i="1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e-IL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he-IL" sz="2400" i="1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e-IL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he-IL" sz="2400" i="1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e-IL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Narkisim" panose="020E0502050101010101" pitchFamily="34" charset="-79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he-IL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he-IL" sz="2400" dirty="0">
                    <a:cs typeface="Narkisim" panose="020E0502050101010101" pitchFamily="34" charset="-79"/>
                  </a:rPr>
                  <a:t>אזי </a:t>
                </a:r>
                <a:r>
                  <a:rPr lang="he-IL" sz="24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המסלול הקצר מ-</a:t>
                </a:r>
                <a:r>
                  <a:rPr lang="en-US" sz="2400" dirty="0">
                    <a:cs typeface="Narkisim" panose="020E0502050101010101" pitchFamily="34" charset="-79"/>
                  </a:rPr>
                  <a:t>A</a:t>
                </a:r>
                <a:r>
                  <a:rPr lang="he-IL" sz="2400" dirty="0">
                    <a:cs typeface="Narkisim" panose="020E0502050101010101" pitchFamily="34" charset="-79"/>
                  </a:rPr>
                  <a:t> ל-</a:t>
                </a:r>
                <a:r>
                  <a:rPr lang="en-US" sz="2400" dirty="0">
                    <a:cs typeface="Narkisim" panose="020E0502050101010101" pitchFamily="34" charset="-79"/>
                  </a:rPr>
                  <a:t>B</a:t>
                </a:r>
                <a:r>
                  <a:rPr lang="he-IL" sz="2400" dirty="0">
                    <a:cs typeface="Narkisim" panose="020E0502050101010101" pitchFamily="34" charset="-79"/>
                  </a:rPr>
                  <a:t> יהיה בזווית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𝛼</m:t>
                    </m:r>
                  </m:oMath>
                </a14:m>
                <a:r>
                  <a:rPr lang="he-IL" sz="2400" dirty="0">
                    <a:cs typeface="Narkisim" panose="020E0502050101010101" pitchFamily="34" charset="-79"/>
                  </a:rPr>
                  <a:t> ביחס לצפון. </a:t>
                </a:r>
                <a:endParaRPr lang="en-US" sz="2400" dirty="0">
                  <a:cs typeface="Narkisim" panose="020E0502050101010101" pitchFamily="34" charset="-79"/>
                </a:endParaRPr>
              </a:p>
              <a:p>
                <a:pPr algn="r" rtl="1">
                  <a:lnSpc>
                    <a:spcPct val="110000"/>
                  </a:lnSpc>
                </a:pPr>
                <a:endParaRPr lang="en-IL" sz="24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15F48-518E-4815-B904-3C74AD1C4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175" y="953435"/>
                <a:ext cx="10956925" cy="6257925"/>
              </a:xfrm>
              <a:blipFill>
                <a:blip r:embed="rId2"/>
                <a:stretch>
                  <a:fillRect t="-97" r="-7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6C2D720-B08A-4E4D-AB94-1B4246A7E998}"/>
              </a:ext>
            </a:extLst>
          </p:cNvPr>
          <p:cNvGrpSpPr/>
          <p:nvPr/>
        </p:nvGrpSpPr>
        <p:grpSpPr>
          <a:xfrm>
            <a:off x="182956" y="117855"/>
            <a:ext cx="3398444" cy="3377820"/>
            <a:chOff x="182956" y="117855"/>
            <a:chExt cx="3398444" cy="3311145"/>
          </a:xfrm>
        </p:grpSpPr>
        <p:pic>
          <p:nvPicPr>
            <p:cNvPr id="10" name="Picture 9" descr="Chart, radar chart&#10;&#10;Description automatically generated">
              <a:extLst>
                <a:ext uri="{FF2B5EF4-FFF2-40B4-BE49-F238E27FC236}">
                  <a16:creationId xmlns:a16="http://schemas.microsoft.com/office/drawing/2014/main" id="{3D831156-0002-459C-B739-6E2552516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956" y="117855"/>
              <a:ext cx="3398444" cy="33111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36F168-F343-46AF-983E-A97D8AA24C42}"/>
                </a:ext>
              </a:extLst>
            </p:cNvPr>
            <p:cNvGrpSpPr/>
            <p:nvPr/>
          </p:nvGrpSpPr>
          <p:grpSpPr>
            <a:xfrm>
              <a:off x="829972" y="430782"/>
              <a:ext cx="2026395" cy="1372141"/>
              <a:chOff x="829972" y="430782"/>
              <a:chExt cx="2026395" cy="13721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A7846B8D-2D7D-448A-85DA-D291990A1F89}"/>
                      </a:ext>
                    </a:extLst>
                  </p:cNvPr>
                  <p:cNvSpPr txBox="1"/>
                  <p:nvPr/>
                </p:nvSpPr>
                <p:spPr>
                  <a:xfrm>
                    <a:off x="829972" y="1433591"/>
                    <a:ext cx="52387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IL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A7846B8D-2D7D-448A-85DA-D291990A1F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9972" y="1433591"/>
                    <a:ext cx="52387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CF4381C-9A46-43F8-8498-B93A6976835E}"/>
                      </a:ext>
                    </a:extLst>
                  </p:cNvPr>
                  <p:cNvSpPr txBox="1"/>
                  <p:nvPr/>
                </p:nvSpPr>
                <p:spPr>
                  <a:xfrm>
                    <a:off x="2332492" y="430782"/>
                    <a:ext cx="52387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IL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CF4381C-9A46-43F8-8498-B93A697683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2492" y="430782"/>
                    <a:ext cx="523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922401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397</TotalTime>
  <Words>1809</Words>
  <Application>Microsoft Office PowerPoint</Application>
  <PresentationFormat>Widescreen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Constantia</vt:lpstr>
      <vt:lpstr>Narkisim</vt:lpstr>
      <vt:lpstr>Times New Roman</vt:lpstr>
      <vt:lpstr>Wingdings</vt:lpstr>
      <vt:lpstr>Celestial</vt:lpstr>
      <vt:lpstr>חישוב הדרך הקצרה ביותר בין שני נקודות על פני כדור הארץ</vt:lpstr>
      <vt:lpstr>ניתן להגדיר את מיקומה של נקודה A במרחב בכמה אופנים, כאשר הראשית מוגדרת להיות מרכז כדור הארץ.</vt:lpstr>
      <vt:lpstr>קואורדינטות גאוגרפיות  A (R,λ,φ) הן נקודות ציון לזיהוי מדויק של מיקום על פני כדור הארץ, על פי קו האורך וקו הרוחב, ביחידות של מעלות. </vt:lpstr>
      <vt:lpstr>מציאת המסלול הקצר בין שתי נקודות על פני כדוה"א  - פתרון אינטואיטיבי</vt:lpstr>
      <vt:lpstr>חישוב המרחק בין שתי נקודות קרובות - המטריקה המקשרת בין מרחקים קצרים על מפה למרחק במציאות</vt:lpstr>
      <vt:lpstr>PowerPoint Presentation</vt:lpstr>
      <vt:lpstr>PowerPoint Presentation</vt:lpstr>
      <vt:lpstr>אורך המסלול הקצר בין שתי נקודות על פני כדוה"א</vt:lpstr>
      <vt:lpstr>הכיוון ההתחלתי של המסלול הקצר ביחס לצפון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חישוב הדרך הקצרה ביותר בין שני נקודות על פני כדור הארץ</dc:title>
  <dc:creator>Yaakov Neustadter</dc:creator>
  <cp:lastModifiedBy>yaakov friedman prof.</cp:lastModifiedBy>
  <cp:revision>18</cp:revision>
  <dcterms:created xsi:type="dcterms:W3CDTF">2021-08-18T12:29:36Z</dcterms:created>
  <dcterms:modified xsi:type="dcterms:W3CDTF">2021-09-30T12:04:47Z</dcterms:modified>
</cp:coreProperties>
</file>