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61" r:id="rId3"/>
    <p:sldId id="263" r:id="rId4"/>
    <p:sldId id="257" r:id="rId5"/>
    <p:sldId id="258" r:id="rId6"/>
    <p:sldId id="264" r:id="rId7"/>
    <p:sldId id="262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0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2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815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365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0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2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62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5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4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9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7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1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7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2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3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BE451C3-0FF4-47C4-B829-773ADF60F88C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3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67413-3F6D-45A3-9650-27689334D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225" y="2608255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he-IL" sz="7300" dirty="0">
                <a:latin typeface="Narkisim" panose="020E0502050101010101" pitchFamily="34" charset="-79"/>
                <a:cs typeface="Narkisim" panose="020E0502050101010101" pitchFamily="34" charset="-79"/>
              </a:rPr>
              <a:t>חוק סנל </a:t>
            </a:r>
            <a:r>
              <a:rPr lang="he-IL" sz="5400" dirty="0">
                <a:latin typeface="Narkisim" panose="020E0502050101010101" pitchFamily="34" charset="-79"/>
                <a:cs typeface="Narkisim" panose="020E0502050101010101" pitchFamily="34" charset="-79"/>
              </a:rPr>
              <a:t/>
            </a:r>
            <a:br>
              <a:rPr lang="he-IL" sz="5400" dirty="0">
                <a:latin typeface="Narkisim" panose="020E0502050101010101" pitchFamily="34" charset="-79"/>
                <a:cs typeface="Narkisim" panose="020E0502050101010101" pitchFamily="34" charset="-79"/>
              </a:rPr>
            </a:br>
            <a:r>
              <a:rPr lang="he-IL" sz="5400" dirty="0">
                <a:latin typeface="Narkisim" panose="020E0502050101010101" pitchFamily="34" charset="-79"/>
                <a:cs typeface="Narkisim" panose="020E0502050101010101" pitchFamily="34" charset="-79"/>
              </a:rPr>
              <a:t>מעבר האור מתווך לתווך</a:t>
            </a:r>
            <a:endParaRPr lang="en-IL" sz="54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B5F06-8583-4FCE-B479-C38EC1E6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400050"/>
            <a:ext cx="1447800" cy="15621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A317E82-9DBA-4A43-A42A-7F2361788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350" y="457200"/>
            <a:ext cx="2781300" cy="1247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D1CA61-1B14-410A-88EC-7D76F3DA6F09}"/>
              </a:ext>
            </a:extLst>
          </p:cNvPr>
          <p:cNvSpPr txBox="1"/>
          <p:nvPr/>
        </p:nvSpPr>
        <p:spPr>
          <a:xfrm>
            <a:off x="3048000" y="57970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1800" dirty="0">
                <a:latin typeface="Narkisim" panose="020E0502050101010101" pitchFamily="34" charset="-79"/>
                <a:cs typeface="Narkisim" panose="020E0502050101010101" pitchFamily="34" charset="-79"/>
              </a:rPr>
              <a:t>ע</a:t>
            </a:r>
            <a:r>
              <a:rPr lang="he-IL" sz="1800" b="0" i="0" dirty="0">
                <a:effectLst/>
                <a:latin typeface="Narkisim" panose="020E0502050101010101" pitchFamily="34" charset="-79"/>
                <a:cs typeface="Narkisim" panose="020E0502050101010101" pitchFamily="34" charset="-79"/>
              </a:rPr>
              <a:t>רך יעקב נוישטטר בהנחיית פרופ' יעקב פרידמן</a:t>
            </a:r>
            <a:endParaRPr lang="en-IL" sz="18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78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64D34-FBA5-49B2-80DB-99DF8C82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סיכום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7842-2C54-4833-9CFC-DEF9C33F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5625"/>
            <a:ext cx="10439400" cy="4351338"/>
          </a:xfrm>
        </p:spPr>
        <p:txBody>
          <a:bodyPr/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המטרה היא להסביר את תופעת שבירת האור לפי תאוריית היחסות המורחבת.</a:t>
            </a:r>
          </a:p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 למעשה זהו תרגום מסלול הפוטון, אשר בעולמו הינו המסלול הקצר – קו ישר, אל העולם בו הצופה מבחוץ מבחין במסלול שאינו ישר.</a:t>
            </a:r>
          </a:p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בהתבססות על כללי הסימטריה בנינו מטריקה.</a:t>
            </a:r>
          </a:p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מטריקה זו, על פי משוואות </a:t>
            </a:r>
            <a:r>
              <a:rPr lang="he-IL" dirty="0" err="1">
                <a:latin typeface="Narkisim" panose="020E0502050101010101" pitchFamily="34" charset="-79"/>
                <a:cs typeface="Narkisim" panose="020E0502050101010101" pitchFamily="34" charset="-79"/>
              </a:rPr>
              <a:t>אוילר</a:t>
            </a:r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he-IL" dirty="0" err="1">
                <a:latin typeface="Narkisim" panose="020E0502050101010101" pitchFamily="34" charset="-79"/>
                <a:cs typeface="Narkisim" panose="020E0502050101010101" pitchFamily="34" charset="-79"/>
              </a:rPr>
              <a:t>לגראנז</a:t>
            </a:r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' וחוקי שימור, אכן מתארת את המעבר מהפרמטרים של מסלול הפוטון בעולמו למפה פשוטה בה מסלול הפוטון מתואר כפי שנצפה מבחוץ. 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44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524A-3E09-47A0-8C32-1493869FC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מעבר אור בתווך הומוגני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3319F-C4E7-45D8-A88C-1FED5081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797050"/>
            <a:ext cx="9896475" cy="3327400"/>
          </a:xfrm>
        </p:spPr>
        <p:txBody>
          <a:bodyPr/>
          <a:lstStyle/>
          <a:p>
            <a:pPr algn="just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תווך הומוגני הינו אחיד מבחינה אופטית בכל הכיוונים ולכן מהירות האור אינה תלויה בכיוון ההתקדמות בתווך.</a:t>
            </a:r>
          </a:p>
          <a:p>
            <a:pPr algn="just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קרן אור העוברת בתווך הומוגני תנוע בקו ישר.</a:t>
            </a:r>
          </a:p>
          <a:p>
            <a:pPr algn="just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קרן אור היא אלומת חלקיקים הנקראים פוטונים.</a:t>
            </a:r>
          </a:p>
          <a:p>
            <a:pPr algn="just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לפוטון אין אמצעים לשנות את כיוון תנועתו ולכן בעולמו הוא נע בקו ישר.</a:t>
            </a:r>
          </a:p>
          <a:p>
            <a:pPr algn="just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צופה מבחוץ יבחין בשינוי כיוון מסלול הפוטון במעבר בין תווכים שונים. זוהי תופעת שבירת האור.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41DB1-ABB2-4915-B37B-93C27FDC9CDB}"/>
              </a:ext>
            </a:extLst>
          </p:cNvPr>
          <p:cNvSpPr txBox="1"/>
          <p:nvPr/>
        </p:nvSpPr>
        <p:spPr>
          <a:xfrm>
            <a:off x="1981201" y="5392737"/>
            <a:ext cx="9372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he-IL" sz="2800" dirty="0">
                <a:latin typeface="Narkisim" panose="020E0502050101010101" pitchFamily="34" charset="-79"/>
                <a:cs typeface="Narkisim" panose="020E0502050101010101" pitchFamily="34" charset="-79"/>
              </a:rPr>
              <a:t>נסביר את תופעת שבירת האור לפי תאוריית היחסות המורחבת</a:t>
            </a:r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2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DA72-F101-43AA-81AF-E8157041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מקדם השבירה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41A5F-7D70-420F-AB45-F451E2FE52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0175" y="1281112"/>
                <a:ext cx="9391650" cy="4802187"/>
              </a:xfrm>
            </p:spPr>
            <p:txBody>
              <a:bodyPr>
                <a:normAutofit/>
              </a:bodyPr>
              <a:lstStyle/>
              <a:p>
                <a:pPr algn="just" rtl="1"/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just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לכל פוטון תדירות משלו. </a:t>
                </a:r>
              </a:p>
              <a:p>
                <a:pPr algn="just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מהירות הפוטון תלויה בתדירותו ובתווך (חומר) בסביבתו ולכן מהירותו שונה בתווכים שונים.</a:t>
                </a:r>
              </a:p>
              <a:p>
                <a:pPr algn="just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נסמן את מהירות הפוטון בחומר ב-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𝑣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just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מקדם השבירה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𝑛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מבטא את היחס בין מהירות הפוטון בריק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𝑐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למהירותו בחומר:</a:t>
                </a:r>
              </a:p>
              <a:p>
                <a:pPr marL="0" indent="0" algn="just" rtl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just" rtl="1"/>
                <a:endParaRPr lang="en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/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41A5F-7D70-420F-AB45-F451E2FE5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0175" y="1281112"/>
                <a:ext cx="9391650" cy="480218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7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6905-6981-460C-AF6F-01064927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הגדרת הבעיה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D0F265-822C-4D97-956B-D46480B06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38550" y="1690688"/>
                <a:ext cx="7715250" cy="4486275"/>
              </a:xfrm>
            </p:spPr>
            <p:txBody>
              <a:bodyPr>
                <a:normAutofit/>
              </a:bodyPr>
              <a:lstStyle/>
              <a:p>
                <a:pPr algn="r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נבחר בציר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𝑧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המאונך למישור המפריד בין שני תווכים, עבור תווך א'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0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ועבור תווך ב'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𝑧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0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נבחר בציר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𝑥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כך שהפוטון נע במישור הנפרש ע"י הצירים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𝑥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𝑧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מכיוון שהתווכים הומוגניים, מטעמי סימטריה אין תנועה בציר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𝑦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מסלול הפוטון הוא קו בשלושה ממדים: מיקום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𝑥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וזמן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𝑡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נשתמש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במטריקה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כדי לתרגם את המסלול "הישר" של הפוטון בעולמו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לאיך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הוא נראה לצופה מבחוץ.</a:t>
                </a:r>
                <a:endParaRPr lang="en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D0F265-822C-4D97-956B-D46480B06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8550" y="1690688"/>
                <a:ext cx="7715250" cy="44862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975B27B-CF20-4E03-B16B-400B6AA60A7E}"/>
              </a:ext>
            </a:extLst>
          </p:cNvPr>
          <p:cNvGrpSpPr/>
          <p:nvPr/>
        </p:nvGrpSpPr>
        <p:grpSpPr>
          <a:xfrm>
            <a:off x="0" y="1908081"/>
            <a:ext cx="3931444" cy="3448950"/>
            <a:chOff x="-255814" y="1850931"/>
            <a:chExt cx="4633682" cy="34489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DAB807E-F45B-46D8-9AAD-705DBA9B174D}"/>
                </a:ext>
              </a:extLst>
            </p:cNvPr>
            <p:cNvGrpSpPr/>
            <p:nvPr/>
          </p:nvGrpSpPr>
          <p:grpSpPr>
            <a:xfrm>
              <a:off x="-255814" y="1850931"/>
              <a:ext cx="3599088" cy="3448950"/>
              <a:chOff x="-255814" y="1850931"/>
              <a:chExt cx="3599088" cy="344895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D5E4E79-52E9-4843-9C56-E56ABFE446AF}"/>
                  </a:ext>
                </a:extLst>
              </p:cNvPr>
              <p:cNvGrpSpPr/>
              <p:nvPr/>
            </p:nvGrpSpPr>
            <p:grpSpPr>
              <a:xfrm>
                <a:off x="457199" y="1850931"/>
                <a:ext cx="2886075" cy="3448950"/>
                <a:chOff x="457199" y="1850931"/>
                <a:chExt cx="2886075" cy="3448950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83B66F-0627-4098-9D60-F9AD2848CCBA}"/>
                    </a:ext>
                  </a:extLst>
                </p:cNvPr>
                <p:cNvSpPr/>
                <p:nvPr/>
              </p:nvSpPr>
              <p:spPr>
                <a:xfrm>
                  <a:off x="457199" y="1850931"/>
                  <a:ext cx="2886075" cy="1740381"/>
                </a:xfrm>
                <a:prstGeom prst="rect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CEE718E-DC1D-4859-8906-7B3EDBE0F5D5}"/>
                    </a:ext>
                  </a:extLst>
                </p:cNvPr>
                <p:cNvSpPr/>
                <p:nvPr/>
              </p:nvSpPr>
              <p:spPr>
                <a:xfrm>
                  <a:off x="457199" y="3574558"/>
                  <a:ext cx="2886075" cy="172532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 dirty="0"/>
                </a:p>
              </p:txBody>
            </p: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8BF53AA5-2715-4EF6-8AB2-71600AABB940}"/>
                    </a:ext>
                  </a:extLst>
                </p:cNvPr>
                <p:cNvCxnSpPr/>
                <p:nvPr/>
              </p:nvCxnSpPr>
              <p:spPr>
                <a:xfrm>
                  <a:off x="581025" y="3591314"/>
                  <a:ext cx="2600325" cy="0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66D01EF9-AC53-49A4-96B8-D59CF1FC8D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0237" y="1959108"/>
                  <a:ext cx="0" cy="3216686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E1D9EBDE-A80E-4DE2-BE2C-293F6FF89189}"/>
                    </a:ext>
                  </a:extLst>
                </p:cNvPr>
                <p:cNvCxnSpPr/>
                <p:nvPr/>
              </p:nvCxnSpPr>
              <p:spPr>
                <a:xfrm>
                  <a:off x="771525" y="2522267"/>
                  <a:ext cx="1128712" cy="10690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76507885-A00D-428E-8152-A90D4222DE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0236" y="3591314"/>
                  <a:ext cx="411956" cy="106904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D6FB723-D80B-42E3-AE7E-66CDA4678F24}"/>
                    </a:ext>
                  </a:extLst>
                </p:cNvPr>
                <p:cNvSpPr/>
                <p:nvPr/>
              </p:nvSpPr>
              <p:spPr>
                <a:xfrm>
                  <a:off x="1533352" y="3150943"/>
                  <a:ext cx="362065" cy="98048"/>
                </a:xfrm>
                <a:custGeom>
                  <a:avLst/>
                  <a:gdLst>
                    <a:gd name="connsiteX0" fmla="*/ 0 w 362065"/>
                    <a:gd name="connsiteY0" fmla="*/ 97842 h 97842"/>
                    <a:gd name="connsiteX1" fmla="*/ 85725 w 362065"/>
                    <a:gd name="connsiteY1" fmla="*/ 12117 h 97842"/>
                    <a:gd name="connsiteX2" fmla="*/ 200025 w 362065"/>
                    <a:gd name="connsiteY2" fmla="*/ 2592 h 97842"/>
                    <a:gd name="connsiteX3" fmla="*/ 323850 w 362065"/>
                    <a:gd name="connsiteY3" fmla="*/ 31167 h 97842"/>
                    <a:gd name="connsiteX4" fmla="*/ 361950 w 362065"/>
                    <a:gd name="connsiteY4" fmla="*/ 50217 h 97842"/>
                    <a:gd name="connsiteX5" fmla="*/ 333375 w 362065"/>
                    <a:gd name="connsiteY5" fmla="*/ 31167 h 97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2065" h="97842">
                      <a:moveTo>
                        <a:pt x="0" y="97842"/>
                      </a:moveTo>
                      <a:cubicBezTo>
                        <a:pt x="26194" y="62917"/>
                        <a:pt x="52388" y="27992"/>
                        <a:pt x="85725" y="12117"/>
                      </a:cubicBezTo>
                      <a:cubicBezTo>
                        <a:pt x="119062" y="-3758"/>
                        <a:pt x="160338" y="-583"/>
                        <a:pt x="200025" y="2592"/>
                      </a:cubicBezTo>
                      <a:cubicBezTo>
                        <a:pt x="239712" y="5767"/>
                        <a:pt x="323850" y="31167"/>
                        <a:pt x="323850" y="31167"/>
                      </a:cubicBezTo>
                      <a:cubicBezTo>
                        <a:pt x="350837" y="39104"/>
                        <a:pt x="360363" y="50217"/>
                        <a:pt x="361950" y="50217"/>
                      </a:cubicBezTo>
                      <a:cubicBezTo>
                        <a:pt x="363537" y="50217"/>
                        <a:pt x="348456" y="40692"/>
                        <a:pt x="333375" y="31167"/>
                      </a:cubicBezTo>
                    </a:path>
                  </a:pathLst>
                </a:cu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C42E4AC-F495-40CB-BB03-D0D603EBD69D}"/>
                    </a:ext>
                  </a:extLst>
                </p:cNvPr>
                <p:cNvSpPr/>
                <p:nvPr/>
              </p:nvSpPr>
              <p:spPr>
                <a:xfrm>
                  <a:off x="1885950" y="4097202"/>
                  <a:ext cx="209550" cy="29366"/>
                </a:xfrm>
                <a:custGeom>
                  <a:avLst/>
                  <a:gdLst>
                    <a:gd name="connsiteX0" fmla="*/ 0 w 209550"/>
                    <a:gd name="connsiteY0" fmla="*/ 0 h 29304"/>
                    <a:gd name="connsiteX1" fmla="*/ 114300 w 209550"/>
                    <a:gd name="connsiteY1" fmla="*/ 28575 h 29304"/>
                    <a:gd name="connsiteX2" fmla="*/ 180975 w 209550"/>
                    <a:gd name="connsiteY2" fmla="*/ 19050 h 29304"/>
                    <a:gd name="connsiteX3" fmla="*/ 209550 w 209550"/>
                    <a:gd name="connsiteY3" fmla="*/ 0 h 29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550" h="29304">
                      <a:moveTo>
                        <a:pt x="0" y="0"/>
                      </a:moveTo>
                      <a:cubicBezTo>
                        <a:pt x="42068" y="12700"/>
                        <a:pt x="84137" y="25400"/>
                        <a:pt x="114300" y="28575"/>
                      </a:cubicBezTo>
                      <a:cubicBezTo>
                        <a:pt x="144463" y="31750"/>
                        <a:pt x="165100" y="23812"/>
                        <a:pt x="180975" y="19050"/>
                      </a:cubicBezTo>
                      <a:cubicBezTo>
                        <a:pt x="196850" y="14288"/>
                        <a:pt x="203200" y="7144"/>
                        <a:pt x="209550" y="0"/>
                      </a:cubicBezTo>
                    </a:path>
                  </a:pathLst>
                </a:cu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3745F01-D02E-4BDA-8EF5-EE15500CA06D}"/>
                    </a:ext>
                  </a:extLst>
                </p:cNvPr>
                <p:cNvSpPr txBox="1"/>
                <p:nvPr/>
              </p:nvSpPr>
              <p:spPr>
                <a:xfrm>
                  <a:off x="1533525" y="4826074"/>
                  <a:ext cx="1647825" cy="37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he-IL" dirty="0">
                      <a:solidFill>
                        <a:schemeClr val="bg1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תווך ב'</a:t>
                  </a:r>
                  <a:endParaRPr lang="en-IL" dirty="0">
                    <a:solidFill>
                      <a:schemeClr val="bg1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DDBE88-5D3A-44F3-9666-093AB66EBC94}"/>
                    </a:ext>
                  </a:extLst>
                </p:cNvPr>
                <p:cNvSpPr txBox="1"/>
                <p:nvPr/>
              </p:nvSpPr>
              <p:spPr>
                <a:xfrm>
                  <a:off x="1838325" y="1850932"/>
                  <a:ext cx="13430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Z</a:t>
                  </a:r>
                  <a:endParaRPr lang="en-IL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3B1783-7CEE-45FE-A18A-3A8FEC1C0639}"/>
                  </a:ext>
                </a:extLst>
              </p:cNvPr>
              <p:cNvSpPr txBox="1"/>
              <p:nvPr/>
            </p:nvSpPr>
            <p:spPr>
              <a:xfrm>
                <a:off x="-255814" y="1974359"/>
                <a:ext cx="1647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>
                    <a:solidFill>
                      <a:schemeClr val="bg1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תווך א'</a:t>
                </a:r>
                <a:endParaRPr lang="en-IL" dirty="0">
                  <a:solidFill>
                    <a:schemeClr val="bg1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CB2A4A-6785-41C9-BD18-4A27B08084FD}"/>
                </a:ext>
              </a:extLst>
            </p:cNvPr>
            <p:cNvSpPr txBox="1"/>
            <p:nvPr/>
          </p:nvSpPr>
          <p:spPr>
            <a:xfrm>
              <a:off x="3034843" y="3287063"/>
              <a:ext cx="1343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j-lt"/>
                </a:rPr>
                <a:t>X</a:t>
              </a:r>
              <a:endParaRPr lang="en-IL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9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A1A0-8858-4539-AE2D-7A5A3979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/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צורת </a:t>
            </a:r>
            <a:r>
              <a:rPr lang="he-IL" dirty="0" err="1">
                <a:latin typeface="Narkisim" panose="020E0502050101010101" pitchFamily="34" charset="-79"/>
                <a:cs typeface="Narkisim" panose="020E0502050101010101" pitchFamily="34" charset="-79"/>
              </a:rPr>
              <a:t>המטריקה</a:t>
            </a:r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 של התווך עבור הפוטון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0C7484-A1CC-47DE-A83C-A676848906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326" y="1411288"/>
                <a:ext cx="11401424" cy="4995862"/>
              </a:xfrm>
            </p:spPr>
            <p:txBody>
              <a:bodyPr>
                <a:normAutofit/>
              </a:bodyPr>
              <a:lstStyle/>
              <a:p>
                <a:pPr algn="r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פוטון הוא חלקיק חסר מסה ולכן תמיד ינוע בקו דמוי אור, כלומר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p>
                    </m:sSup>
                    <m:r>
                      <a:rPr lang="he-IL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r>
                      <a:rPr lang="he-IL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0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ביחס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למטריקה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>
                  <a:lnSpc>
                    <a:spcPct val="100000"/>
                  </a:lnSpc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הפוטון מושפע מהחומר סביבו ולכן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המטריקה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שלו שונה מזו הרגילה של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מינקובסקי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>
                  <a:lnSpc>
                    <a:spcPct val="100000"/>
                  </a:lnSpc>
                </a:pP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המטריקה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תהיה:</a:t>
                </a:r>
                <a:endParaRPr lang="en-US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𝑡𝑡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𝑑𝑡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𝑧𝑧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𝑐𝑑𝑡𝑑𝑧</m:t>
                      </m:r>
                    </m:oMath>
                  </m:oMathPara>
                </a14:m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המטריקה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אינה מכילה את האיברים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𝑐𝑑𝑡𝑑𝑥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𝑐𝑑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𝑑𝑧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משום שאיברים אלו תלויים בסימן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𝑑𝑥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 מכיוון שהתווך הומוגני, אין משמעות לשינוי הכיוון בציר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ולכן לא יתכן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שהמטריקה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תשתנה לפי הסימן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/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0C7484-A1CC-47DE-A83C-A676848906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326" y="1411288"/>
                <a:ext cx="11401424" cy="49958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6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D6D0-3DB7-44F5-883F-9CE81B26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5"/>
            <a:ext cx="10515600" cy="1325563"/>
          </a:xfrm>
        </p:spPr>
        <p:txBody>
          <a:bodyPr/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צורת </a:t>
            </a:r>
            <a:r>
              <a:rPr lang="he-IL" dirty="0" err="1">
                <a:latin typeface="Narkisim" panose="020E0502050101010101" pitchFamily="34" charset="-79"/>
                <a:cs typeface="Narkisim" panose="020E0502050101010101" pitchFamily="34" charset="-79"/>
              </a:rPr>
              <a:t>המטריקה</a:t>
            </a:r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 - המשך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82A0E6-B566-44CE-8DF3-0A9DA45AD5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0000" y="1076325"/>
                <a:ext cx="10233800" cy="5416550"/>
              </a:xfrm>
            </p:spPr>
            <p:txBody>
              <a:bodyPr>
                <a:normAutofit/>
              </a:bodyPr>
              <a:lstStyle/>
              <a:p>
                <a:pPr algn="r" rtl="1"/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/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/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כאמור אין תלות ב-</a:t>
                </a:r>
                <a14:m>
                  <m:oMath xmlns:m="http://schemas.openxmlformats.org/officeDocument/2006/math">
                    <m:r>
                      <a:rPr lang="en-US" i="1">
                        <a:gradFill>
                          <a:gsLst>
                            <a:gs pos="34000">
                              <a:srgbClr val="EDEDED"/>
                            </a:gs>
                            <a:gs pos="0">
                              <a:srgbClr val="BFBFBF"/>
                            </a:gs>
                            <a:gs pos="100000">
                              <a:srgbClr val="FFFFFF"/>
                            </a:gs>
                          </a:gsLst>
                          <a:lin ang="4800000" scaled="0"/>
                        </a:gradFill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𝑥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משום שהחומר הומוגני לאורך ציר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כמו כן,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המטריקה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אינה תלויה ב-</a:t>
                </a:r>
                <a:r>
                  <a:rPr lang="en-US" sz="1800" b="0" kern="1200" dirty="0">
                    <a:gradFill>
                      <a:gsLst>
                        <a:gs pos="34000">
                          <a:srgbClr val="EDEDED"/>
                        </a:gs>
                        <a:gs pos="0">
                          <a:srgbClr val="BFBFBF"/>
                        </a:gs>
                        <a:gs pos="100000">
                          <a:srgbClr val="FFFFFF"/>
                        </a:gs>
                      </a:gsLst>
                      <a:lin ang="4800000" scaled="0"/>
                    </a:gradFill>
                    <a:effectLst/>
                    <a:ea typeface="+mn-ea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kern="1200" smtClean="0">
                        <a:gradFill>
                          <a:gsLst>
                            <a:gs pos="34000">
                              <a:srgbClr val="EDEDED"/>
                            </a:gs>
                            <a:gs pos="0">
                              <a:srgbClr val="BFBFBF"/>
                            </a:gs>
                            <a:gs pos="100000">
                              <a:srgbClr val="FFFFFF"/>
                            </a:gs>
                          </a:gsLst>
                          <a:lin ang="4800000" scaled="0"/>
                        </a:gradFill>
                        <a:effectLst/>
                        <a:latin typeface="Cambria Math" panose="02040503050406030204" pitchFamily="18" charset="0"/>
                        <a:ea typeface="+mn-ea"/>
                        <a:cs typeface="Narkisim" panose="020E0502050101010101" pitchFamily="34" charset="-79"/>
                      </a:rPr>
                      <m:t>𝑡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כי התווך סטטי. </a:t>
                </a:r>
              </a:p>
              <a:p>
                <a:pPr algn="r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מקדמי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המטריקה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תלויים רק ב-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gradFill>
                          <a:gsLst>
                            <a:gs pos="34000">
                              <a:srgbClr val="EDEDED"/>
                            </a:gs>
                            <a:gs pos="0">
                              <a:srgbClr val="BFBFBF"/>
                            </a:gs>
                            <a:gs pos="100000">
                              <a:srgbClr val="FFFFFF"/>
                            </a:gs>
                          </a:gsLst>
                          <a:lin ang="4800000" scaled="0"/>
                        </a:gradFill>
                        <a:effectLst/>
                        <a:latin typeface="Cambria Math" panose="02040503050406030204" pitchFamily="18" charset="0"/>
                        <a:ea typeface="+mn-ea"/>
                        <a:cs typeface="Narkisim" panose="020E0502050101010101" pitchFamily="34" charset="-79"/>
                      </a:rPr>
                      <m:t>𝑧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משום ש-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מתאימים לתווכים שונים.</a:t>
                </a:r>
              </a:p>
              <a:p>
                <a:pPr algn="r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הרחק מנקודת המעבר בין התווכים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𝑡𝑧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𝑧</m:t>
                        </m:r>
                      </m:e>
                    </m:d>
                    <m:r>
                      <a:rPr lang="he-IL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0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משום שהתווך הומוגני.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כאשר הפוטון נע אופקית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𝑑𝑧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r>
                      <a:rPr lang="he-IL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0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, המהירות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he-IL" dirty="0"/>
                  <a:t> </a:t>
                </a:r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מוגדרת להיות:</a:t>
                </a:r>
                <a:r>
                  <a:rPr lang="en-US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  </a:t>
                </a:r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. היות ו-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p>
                    </m:sSup>
                    <m:r>
                      <a:rPr lang="he-IL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r>
                      <a:rPr lang="he-IL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0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  נקבל ש-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e-IL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𝑥𝑥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e-IL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𝑡𝑡</m:t>
                            </m:r>
                          </m:sub>
                        </m:sSub>
                      </m:den>
                    </m:f>
                    <m:r>
                      <a:rPr lang="he-IL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f>
                      <m:fPr>
                        <m:ctrlPr>
                          <a:rPr lang="he-IL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e-IL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e-IL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𝑑𝑥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e-IL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f>
                      <m:fPr>
                        <m:ctrlPr>
                          <a:rPr lang="he-IL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e-IL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e-IL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p>
                    </m:sSup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   (1)</a:t>
                </a:r>
              </a:p>
              <a:p>
                <a:pPr algn="r" rtl="1"/>
                <a:endParaRPr lang="en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82A0E6-B566-44CE-8DF3-0A9DA45AD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0000" y="1076325"/>
                <a:ext cx="10233800" cy="54165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2D87BF-846C-4048-9080-CEFBBEAA64A1}"/>
                  </a:ext>
                </a:extLst>
              </p:cNvPr>
              <p:cNvSpPr/>
              <p:nvPr/>
            </p:nvSpPr>
            <p:spPr>
              <a:xfrm>
                <a:off x="1260087" y="1468438"/>
                <a:ext cx="9953625" cy="933450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r" rtl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𝑠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𝑡𝑡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𝑐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𝑑𝑡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𝑥𝑥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𝑧𝑧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𝑧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𝑐𝑑𝑡𝑑𝑧</m:t>
                      </m:r>
                    </m:oMath>
                  </m:oMathPara>
                </a14:m>
                <a:endParaRPr lang="he-IL" sz="28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72D87BF-846C-4048-9080-CEFBBEAA64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87" y="1468438"/>
                <a:ext cx="9953625" cy="933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1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C9AD-1842-473B-A415-58F0BC76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325563"/>
          </a:xfrm>
        </p:spPr>
        <p:txBody>
          <a:bodyPr/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שימור תנע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0A1E-A9E9-4247-B630-772AA199B5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850" y="1311275"/>
                <a:ext cx="10763250" cy="5222875"/>
              </a:xfrm>
            </p:spPr>
            <p:txBody>
              <a:bodyPr>
                <a:normAutofit fontScale="85000" lnSpcReduction="10000"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נגדיר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לגראנג'יאן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עבור המסלול הקצר (הישר) של הפוטון:</a:t>
                </a: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𝑡𝑡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𝑥𝑥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𝑧𝑧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Narkisim" panose="020E0502050101010101" pitchFamily="34" charset="-79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כאשר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  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e-IL" b="0" i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 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,  </m:t>
                    </m:r>
                    <m:acc>
                      <m:accPr>
                        <m:chr m:val="̇"/>
                        <m:ctrlPr>
                          <a:rPr lang="he-IL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𝑥</m:t>
                        </m:r>
                      </m:e>
                    </m:acc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מציינים גזירה לפי</a:t>
                </a:r>
                <a:r>
                  <a:rPr lang="he-IL" dirty="0"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𝜏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𝜏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הינו פרמטר על המסלול.</a:t>
                </a:r>
                <a:endParaRPr lang="en-US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משוואות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אוילר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לגראנג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' עבור </a:t>
                </a:r>
                <a14:m>
                  <m:oMath xmlns:m="http://schemas.openxmlformats.org/officeDocument/2006/math">
                    <m:r>
                      <a:rPr lang="he-IL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ו-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e-I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:</a:t>
                </a:r>
              </a:p>
              <a:p>
                <a:pPr marL="0" indent="0" algn="ctr" rtl="1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he-IL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e-IL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Narkisim" panose="020E0502050101010101" pitchFamily="34" charset="-79"/>
                                  </a:rPr>
                                  <m:t>𝑡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sz="2800" dirty="0">
                    <a:cs typeface="Narkisim" panose="020E0502050101010101" pitchFamily="34" charset="-79"/>
                  </a:rPr>
                  <a:t>     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he-IL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he-IL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he-IL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e-IL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מכיוון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שהמטריקה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אינה תלויה ב-</a:t>
                </a:r>
                <a:r>
                  <a:rPr lang="en-US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ו- 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הגדלים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he-IL" sz="28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𝑡</m:t>
                            </m:r>
                          </m:e>
                        </m:acc>
                      </m:den>
                    </m:f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he-IL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נשמרים.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זהו שימור תנע כללי: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he-I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e-IL" i="1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he-I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den>
                    </m:f>
                  </m:oMath>
                </a14:m>
                <a:endParaRPr lang="en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9D0A1E-A9E9-4247-B630-772AA199B5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1311275"/>
                <a:ext cx="10763250" cy="52228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5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F7F7-B12E-436E-946A-AD86FA8AB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שימור התנע בבעיה שלנו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30D2C-DBFD-4871-97DB-75F05DC931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23950" y="1690688"/>
                <a:ext cx="10229850" cy="4529137"/>
              </a:xfrm>
            </p:spPr>
            <p:txBody>
              <a:bodyPr>
                <a:normAutofit lnSpcReduction="10000"/>
              </a:bodyPr>
              <a:lstStyle/>
              <a:p>
                <a:pPr algn="r" rtl="1">
                  <a:lnSpc>
                    <a:spcPct val="120000"/>
                  </a:lnSpc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התנע של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הוא:</a:t>
                </a:r>
                <a:r>
                  <a:rPr lang="en-US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marL="0" indent="0" algn="ctr" rtl="1">
                  <a:lnSpc>
                    <a:spcPct val="120000"/>
                  </a:lnSpc>
                  <a:buNone/>
                </a:pPr>
                <a:r>
                  <a:rPr lang="en-US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𝐿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𝑡𝑡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𝑡</m:t>
                        </m:r>
                      </m:e>
                    </m:acc>
                  </m:oMath>
                </a14:m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lnSpc>
                    <a:spcPct val="120000"/>
                  </a:lnSpc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התנע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𝑥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הוא:     </a:t>
                </a:r>
              </a:p>
              <a:p>
                <a:pPr marL="0" indent="0" algn="ctr" rtl="1">
                  <a:lnSpc>
                    <a:spcPct val="120000"/>
                  </a:lnSpc>
                  <a:buNone/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𝐿</m:t>
                        </m:r>
                      </m:den>
                    </m:f>
                    <m:r>
                      <a:rPr lang="he-IL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𝑥𝑥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𝑧</m:t>
                        </m:r>
                      </m:e>
                    </m:d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</a:t>
                </a:r>
              </a:p>
              <a:p>
                <a:pPr algn="r" rtl="1">
                  <a:lnSpc>
                    <a:spcPct val="120000"/>
                  </a:lnSpc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מכיוון ש-</a:t>
                </a:r>
                <a:r>
                  <a:rPr lang="he-IL" kern="1200" dirty="0">
                    <a:gradFill>
                      <a:gsLst>
                        <a:gs pos="34000">
                          <a:srgbClr val="EDEDED"/>
                        </a:gs>
                        <a:gs pos="0">
                          <a:srgbClr val="BFBFBF"/>
                        </a:gs>
                        <a:gs pos="100000">
                          <a:srgbClr val="FFFFFF"/>
                        </a:gs>
                      </a:gsLst>
                      <a:lin ang="4800000" scaled="0"/>
                    </a:gradFill>
                    <a:effectLst/>
                    <a:ea typeface="+mn-ea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 kern="1200">
                            <a:gradFill>
                              <a:gsLst>
                                <a:gs pos="34000">
                                  <a:srgbClr val="EDEDED"/>
                                </a:gs>
                                <a:gs pos="0">
                                  <a:srgbClr val="BFBFB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4800000" scaled="0"/>
                            </a:gradFill>
                            <a:effectLst/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1200">
                            <a:gradFill>
                              <a:gsLst>
                                <a:gs pos="34000">
                                  <a:srgbClr val="EDEDED"/>
                                </a:gs>
                                <a:gs pos="0">
                                  <a:srgbClr val="BFBFB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4800000" scaled="0"/>
                            </a:gradFill>
                            <a:effectLst/>
                            <a:latin typeface="Cambria Math" panose="02040503050406030204" pitchFamily="18" charset="0"/>
                            <a:ea typeface="+mn-ea"/>
                            <a:cs typeface="Narkisim" panose="020E0502050101010101" pitchFamily="34" charset="-79"/>
                          </a:rPr>
                          <m:t>𝑝</m:t>
                        </m:r>
                      </m:e>
                      <m:sub>
                        <m:r>
                          <a:rPr lang="en-US" b="0" i="1" kern="1200">
                            <a:gradFill>
                              <a:gsLst>
                                <a:gs pos="34000">
                                  <a:srgbClr val="EDEDED"/>
                                </a:gs>
                                <a:gs pos="0">
                                  <a:srgbClr val="BFBFBF"/>
                                </a:gs>
                                <a:gs pos="100000">
                                  <a:srgbClr val="FFFFFF"/>
                                </a:gs>
                              </a:gsLst>
                              <a:lin ang="4800000" scaled="0"/>
                            </a:gradFill>
                            <a:effectLst/>
                            <a:latin typeface="Cambria Math" panose="02040503050406030204" pitchFamily="18" charset="0"/>
                            <a:ea typeface="+mn-ea"/>
                            <a:cs typeface="Narkisim" panose="020E0502050101010101" pitchFamily="34" charset="-79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ו-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הם גדלים שנשמרים</a:t>
                </a:r>
                <a:r>
                  <a:rPr lang="en-US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:</a:t>
                </a:r>
              </a:p>
              <a:p>
                <a:pPr marL="0" indent="0" algn="ctr" rtl="1">
                  <a:lnSpc>
                    <a:spcPct val="120000"/>
                  </a:lnSpc>
                  <a:buNone/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360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e-IL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e-IL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he-IL" sz="3600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𝑐𝑜𝑛𝑠𝑡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𝑎𝑛𝑡</m:t>
                    </m:r>
                    <m:r>
                      <a:rPr lang="he-IL" sz="3600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f>
                      <m:fPr>
                        <m:ctrlPr>
                          <a:rPr lang="he-IL" sz="36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𝑥𝑥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𝑧</m:t>
                            </m:r>
                          </m:e>
                        </m:d>
                        <m:acc>
                          <m:accPr>
                            <m:chr m:val="̇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𝑥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𝑔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𝑡𝑡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𝑧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𝑐</m:t>
                        </m:r>
                        <m:acc>
                          <m:accPr>
                            <m:chr m:val="̇"/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arkisim" panose="020E0502050101010101" pitchFamily="34" charset="-79"/>
                              </a:rPr>
                              <m:t>𝑡</m:t>
                            </m:r>
                          </m:e>
                        </m:acc>
                      </m:den>
                    </m:f>
                  </m:oMath>
                </a14:m>
                <a:r>
                  <a:rPr lang="he-IL" sz="3600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  (2)</a:t>
                </a:r>
              </a:p>
              <a:p>
                <a:pPr algn="r" rtl="1"/>
                <a:endParaRPr lang="en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930D2C-DBFD-4871-97DB-75F05DC931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3950" y="1690688"/>
                <a:ext cx="10229850" cy="45291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0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444AF-F265-4458-9ED1-C9EFAA3D8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88105"/>
            <a:ext cx="10515600" cy="1325563"/>
          </a:xfrm>
        </p:spPr>
        <p:txBody>
          <a:bodyPr/>
          <a:lstStyle/>
          <a:p>
            <a:pPr algn="r" rtl="1"/>
            <a:r>
              <a:rPr lang="he-IL" dirty="0">
                <a:latin typeface="Narkisim" panose="020E0502050101010101" pitchFamily="34" charset="-79"/>
                <a:cs typeface="Narkisim" panose="020E0502050101010101" pitchFamily="34" charset="-79"/>
              </a:rPr>
              <a:t>חוק סנל</a:t>
            </a:r>
            <a:endParaRPr lang="en-IL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82359-A870-411F-BF79-AFC3E347FA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6925" y="1219200"/>
                <a:ext cx="9691453" cy="5419725"/>
              </a:xfrm>
            </p:spPr>
            <p:txBody>
              <a:bodyPr>
                <a:normAutofit fontScale="92500" lnSpcReduction="10000"/>
              </a:bodyPr>
              <a:lstStyle/>
              <a:p>
                <a:pPr algn="r" rtl="1"/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לפוטון בקרן אור בעל זווית פגיעה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𝜃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, רכיב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𝑥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 של המהירות הוא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𝜃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.</a:t>
                </a:r>
              </a:p>
              <a:p>
                <a:pPr algn="r" rtl="1"/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המהירות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𝑥</m:t>
                        </m:r>
                      </m:e>
                    </m:acc>
                  </m:oMath>
                </a14:m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 לפי הפרמטר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𝜏</m:t>
                    </m:r>
                  </m:oMath>
                </a14:m>
                <a:r>
                  <a:rPr lang="he-IL" dirty="0">
                    <a:latin typeface="Cambria Math" panose="02040503050406030204" pitchFamily="18" charset="0"/>
                    <a:cs typeface="Narkisim" panose="020E0502050101010101" pitchFamily="34" charset="-79"/>
                  </a:rPr>
                  <a:t> הוא: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𝑑𝑥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𝑑𝑡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𝑑𝑡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𝜃</m:t>
                    </m:r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𝑡</m:t>
                        </m:r>
                      </m:e>
                    </m:acc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    (3)</a:t>
                </a:r>
              </a:p>
              <a:p>
                <a:pPr algn="r" rtl="1"/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על פי משוואות (2), (1) ו- (3) נקבל:</a:t>
                </a:r>
              </a:p>
              <a:p>
                <a:pPr marL="0" indent="0" algn="r" rtl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𝑐𝑜𝑛𝑠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𝑡</m:t>
                      </m:r>
                      <m:r>
                        <a:rPr lang="he-IL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f>
                        <m:fPr>
                          <m:ctrlPr>
                            <a:rPr lang="he-IL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𝑥𝑥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𝑧</m:t>
                              </m:r>
                            </m:e>
                          </m:d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𝑡𝑡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𝑐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r>
                        <a:rPr lang="he-IL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he-IL" b="0" i="1" smtClean="0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𝑠𝑖𝑛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arkisim" panose="020E0502050101010101" pitchFamily="34" charset="-79"/>
                            </a:rPr>
                            <m:t>𝜃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𝑡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𝑐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Narkisim" panose="020E0502050101010101" pitchFamily="34" charset="-79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r>
                        <a:rPr lang="he-IL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𝜃</m:t>
                      </m:r>
                    </m:oMath>
                  </m:oMathPara>
                </a14:m>
                <a:endParaRPr lang="en-US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lnSpc>
                    <a:spcPct val="120000"/>
                  </a:lnSpc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קיבלנו את חוק סנל: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𝑛</m:t>
                        </m:r>
                      </m:e>
                      <m:sub>
                        <m:r>
                          <a:rPr lang="he-IL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𝑠𝑖𝑛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𝜃</m:t>
                        </m:r>
                      </m:e>
                      <m:sub>
                        <m:r>
                          <a:rPr lang="he-IL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</m:t>
                        </m:r>
                      </m:sub>
                    </m:sSub>
                    <m:r>
                      <a:rPr lang="he-IL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𝑛</m:t>
                        </m:r>
                      </m:e>
                      <m:sub>
                        <m:r>
                          <a:rPr lang="he-IL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𝑠𝑖𝑛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𝜃</m:t>
                        </m:r>
                      </m:e>
                      <m:sub>
                        <m:r>
                          <a:rPr lang="he-IL" b="0" i="1" smtClean="0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b>
                    </m:sSub>
                  </m:oMath>
                </a14:m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lnSpc>
                    <a:spcPct val="120000"/>
                  </a:lnSpc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הפוטון משנה את כיוונו משום שהדרך הקצרה על פי </a:t>
                </a:r>
                <a:r>
                  <a:rPr lang="he-IL" dirty="0" err="1">
                    <a:latin typeface="Narkisim" panose="020E0502050101010101" pitchFamily="34" charset="-79"/>
                    <a:cs typeface="Narkisim" panose="020E0502050101010101" pitchFamily="34" charset="-79"/>
                  </a:rPr>
                  <a:t>המטריקה</a:t>
                </a: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משמרת את התנע ומכך נובע כי הגודל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𝑠𝑖𝑛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𝜃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קבוע.</a:t>
                </a:r>
                <a:endParaRPr lang="en-US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>
                  <a:lnSpc>
                    <a:spcPct val="120000"/>
                  </a:lnSpc>
                </a:pPr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זוהי דרך מעשית לחישוב מקדמי שבירה של חומרים שונים. ע"י שליחת קרן בזווית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𝜃</m:t>
                        </m:r>
                      </m:e>
                      <m:sub>
                        <m:r>
                          <a:rPr lang="he-IL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ידועה ומדידת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arkisim" panose="020E0502050101010101" pitchFamily="34" charset="-79"/>
                          </a:rPr>
                          <m:t>𝜃</m:t>
                        </m:r>
                      </m:e>
                      <m:sub>
                        <m:r>
                          <a:rPr lang="he-IL" i="1"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 ביציאה ניתן לחשב את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𝑛</m:t>
                    </m:r>
                  </m:oMath>
                </a14:m>
                <a:r>
                  <a:rPr lang="he-IL" dirty="0">
                    <a:latin typeface="Narkisim" panose="020E0502050101010101" pitchFamily="34" charset="-79"/>
                    <a:cs typeface="Narkisim" panose="020E0502050101010101" pitchFamily="34" charset="-79"/>
                  </a:rPr>
                  <a:t>.</a:t>
                </a:r>
              </a:p>
              <a:p>
                <a:pPr algn="r" rtl="1">
                  <a:lnSpc>
                    <a:spcPct val="150000"/>
                  </a:lnSpc>
                </a:pPr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r" rtl="1"/>
                <a:endParaRPr lang="he-IL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82359-A870-411F-BF79-AFC3E347F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6925" y="1219200"/>
                <a:ext cx="9691453" cy="54197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5D4AE6D-01CD-401B-B616-BC1A597C4666}"/>
              </a:ext>
            </a:extLst>
          </p:cNvPr>
          <p:cNvGrpSpPr/>
          <p:nvPr/>
        </p:nvGrpSpPr>
        <p:grpSpPr>
          <a:xfrm>
            <a:off x="280797" y="1516063"/>
            <a:ext cx="1938528" cy="3429000"/>
            <a:chOff x="630936" y="3172968"/>
            <a:chExt cx="1938528" cy="3429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862D3D-B547-43C4-9D7E-B5C90AACC91F}"/>
                </a:ext>
              </a:extLst>
            </p:cNvPr>
            <p:cNvSpPr/>
            <p:nvPr/>
          </p:nvSpPr>
          <p:spPr>
            <a:xfrm>
              <a:off x="630936" y="3172968"/>
              <a:ext cx="1938528" cy="3429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pic>
          <p:nvPicPr>
            <p:cNvPr id="8" name="Picture 2" descr="Snell&amp;#39;s law - Wikipedia">
              <a:extLst>
                <a:ext uri="{FF2B5EF4-FFF2-40B4-BE49-F238E27FC236}">
                  <a16:creationId xmlns:a16="http://schemas.microsoft.com/office/drawing/2014/main" id="{FF5D66D1-B0AF-4017-A141-D8BC10B2C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11" y="3172968"/>
              <a:ext cx="1899577" cy="3410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24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19108</TotalTime>
  <Words>1268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Cambria Math</vt:lpstr>
      <vt:lpstr>Corbel</vt:lpstr>
      <vt:lpstr>Miriam</vt:lpstr>
      <vt:lpstr>Narkisim</vt:lpstr>
      <vt:lpstr>Depth</vt:lpstr>
      <vt:lpstr>חוק סנל  מעבר האור מתווך לתווך</vt:lpstr>
      <vt:lpstr>מעבר אור בתווך הומוגני</vt:lpstr>
      <vt:lpstr>מקדם השבירה</vt:lpstr>
      <vt:lpstr>הגדרת הבעיה</vt:lpstr>
      <vt:lpstr>צורת המטריקה של התווך עבור הפוטון</vt:lpstr>
      <vt:lpstr>צורת המטריקה - המשך</vt:lpstr>
      <vt:lpstr>שימור תנע</vt:lpstr>
      <vt:lpstr>שימור התנע בבעיה שלנו</vt:lpstr>
      <vt:lpstr>חוק סנל</vt:lpstr>
      <vt:lpstr>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חוק סנל  הדרך הקצרה במעבר מתווך לתווך</dc:title>
  <dc:creator>Yaakov Neustadter</dc:creator>
  <cp:lastModifiedBy>yaakov friedman prof.</cp:lastModifiedBy>
  <cp:revision>46</cp:revision>
  <dcterms:created xsi:type="dcterms:W3CDTF">2021-09-09T09:19:50Z</dcterms:created>
  <dcterms:modified xsi:type="dcterms:W3CDTF">2021-09-30T12:03:13Z</dcterms:modified>
</cp:coreProperties>
</file>