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9" r:id="rId4"/>
    <p:sldId id="283" r:id="rId5"/>
    <p:sldId id="279" r:id="rId6"/>
    <p:sldId id="271" r:id="rId7"/>
    <p:sldId id="301" r:id="rId8"/>
    <p:sldId id="303" r:id="rId9"/>
    <p:sldId id="284" r:id="rId10"/>
    <p:sldId id="299" r:id="rId11"/>
    <p:sldId id="273" r:id="rId12"/>
    <p:sldId id="302" r:id="rId13"/>
    <p:sldId id="270" r:id="rId14"/>
    <p:sldId id="304" r:id="rId15"/>
    <p:sldId id="305" r:id="rId16"/>
    <p:sldId id="306" r:id="rId17"/>
    <p:sldId id="307" r:id="rId18"/>
    <p:sldId id="309" r:id="rId19"/>
    <p:sldId id="310" r:id="rId20"/>
    <p:sldId id="308" r:id="rId21"/>
    <p:sldId id="269" r:id="rId22"/>
    <p:sldId id="282" r:id="rId23"/>
    <p:sldId id="300" r:id="rId24"/>
    <p:sldId id="295" r:id="rId25"/>
    <p:sldId id="272" r:id="rId26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99"/>
    <a:srgbClr val="0066FF"/>
    <a:srgbClr val="FF6801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1" autoAdjust="0"/>
    <p:restoredTop sz="94683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E3C15-EEE5-400D-85A6-6A4E66680A9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CE2D9-297A-40F8-BB2F-C4732E63C5B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FD18D-24F7-474E-89FB-DD1D7C2DE9A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64BDB-4F4B-4188-8B3F-8829FA08403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06949-8F4D-4155-83B6-DE5644B6F9C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DC008-4517-429E-B998-5445723201C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3ABCF-3F22-42D6-881A-2896E0F5BF2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532A5-AE69-43A0-BDF8-C978139C455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00E67-5F0C-48FE-BCD0-9BDAF78C80D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33381-AC4F-4385-BB8D-6C6078EB735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A95D5-CD54-4177-989F-E9BA1F7837B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D2C20-7C23-4BC6-B858-615F25BBFE9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27C57-0E2C-4B3B-BC8F-AE17C0FDDDA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BF1FB-52DF-431A-8B17-2960A59A95B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D32A8-FDB1-4CC9-91C1-13516CBB8D5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284F415-6C95-4D1B-A86D-3CFC82E7CB0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17.png"/><Relationship Id="rId9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jct.ac.il/%D7%A1%D7%98%D7%95%D7%93%D7%A0%D7%98%D7%99%D7%9D/%D7%A1%D7%A4%D7%A8%D7%99%D7%94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e-IL">
                <a:solidFill>
                  <a:srgbClr val="000099"/>
                </a:solidFill>
              </a:rPr>
              <a:t>ספריה הטכנולוגית</a:t>
            </a:r>
            <a:endParaRPr lang="en-US">
              <a:solidFill>
                <a:srgbClr val="000099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000099"/>
                </a:solidFill>
              </a:rPr>
              <a:t>library.jct.ac.il</a:t>
            </a:r>
          </a:p>
          <a:p>
            <a:pPr rtl="0" eaLnBrk="1" hangingPunct="1"/>
            <a:r>
              <a:rPr lang="en-US" sz="1000" dirty="0">
                <a:solidFill>
                  <a:srgbClr val="000099"/>
                </a:solidFill>
              </a:rPr>
              <a:t>update </a:t>
            </a:r>
            <a:r>
              <a:rPr lang="he-IL" sz="1000" dirty="0" smtClean="0">
                <a:solidFill>
                  <a:srgbClr val="000099"/>
                </a:solidFill>
              </a:rPr>
              <a:t>11.20</a:t>
            </a:r>
            <a:r>
              <a:rPr lang="en-US" sz="1000" dirty="0" smtClean="0">
                <a:solidFill>
                  <a:srgbClr val="000099"/>
                </a:solidFill>
              </a:rPr>
              <a:t>24</a:t>
            </a:r>
            <a:endParaRPr lang="en-US" sz="1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>
                <a:solidFill>
                  <a:srgbClr val="000099"/>
                </a:solidFill>
              </a:rPr>
              <a:t>החזרת ספרים בזמן</a:t>
            </a:r>
            <a:endParaRPr lang="en-US">
              <a:solidFill>
                <a:srgbClr val="000099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e-IL" sz="2800" dirty="0">
                <a:solidFill>
                  <a:srgbClr val="000099"/>
                </a:solidFill>
              </a:rPr>
              <a:t>את הספרים שהושאלו </a:t>
            </a:r>
            <a:r>
              <a:rPr lang="he-IL" sz="2800" dirty="0" err="1">
                <a:solidFill>
                  <a:srgbClr val="000099"/>
                </a:solidFill>
              </a:rPr>
              <a:t>מהספריה</a:t>
            </a:r>
            <a:r>
              <a:rPr lang="he-IL" sz="2800" dirty="0">
                <a:solidFill>
                  <a:srgbClr val="000099"/>
                </a:solidFill>
              </a:rPr>
              <a:t> יש להחזיר לספריה ללא איחורים.</a:t>
            </a:r>
          </a:p>
          <a:p>
            <a:pPr eaLnBrk="1" hangingPunct="1"/>
            <a:r>
              <a:rPr lang="he-IL" sz="2800" dirty="0">
                <a:solidFill>
                  <a:srgbClr val="000099"/>
                </a:solidFill>
              </a:rPr>
              <a:t>קורא שיחזיר ספרים לספריה באיחור יצטרך לשלם קנס על כל יום של איחור</a:t>
            </a:r>
            <a:r>
              <a:rPr lang="he-IL" sz="3600" dirty="0">
                <a:solidFill>
                  <a:srgbClr val="000099"/>
                </a:solidFill>
              </a:rPr>
              <a:t>.</a:t>
            </a:r>
          </a:p>
          <a:p>
            <a:pPr lvl="1" eaLnBrk="1" hangingPunct="1"/>
            <a:r>
              <a:rPr lang="he-IL" dirty="0">
                <a:solidFill>
                  <a:srgbClr val="000099"/>
                </a:solidFill>
              </a:rPr>
              <a:t> על כל יום של איחור בהחזרת ספר רגיל    -  3 </a:t>
            </a:r>
            <a:r>
              <a:rPr lang="en-IL" dirty="0" smtClean="0">
                <a:solidFill>
                  <a:srgbClr val="000099"/>
                </a:solidFill>
              </a:rPr>
              <a:t>₪</a:t>
            </a:r>
            <a:r>
              <a:rPr lang="he-IL" dirty="0" smtClean="0">
                <a:solidFill>
                  <a:srgbClr val="000099"/>
                </a:solidFill>
              </a:rPr>
              <a:t> </a:t>
            </a:r>
            <a:endParaRPr lang="he-IL" dirty="0">
              <a:solidFill>
                <a:srgbClr val="000099"/>
              </a:solidFill>
            </a:endParaRPr>
          </a:p>
          <a:p>
            <a:pPr lvl="1" eaLnBrk="1" hangingPunct="1"/>
            <a:r>
              <a:rPr lang="he-IL" dirty="0">
                <a:solidFill>
                  <a:srgbClr val="000099"/>
                </a:solidFill>
              </a:rPr>
              <a:t> על כל יום של איחור בהחזרת ספר לימוד -  6 </a:t>
            </a:r>
            <a:r>
              <a:rPr lang="en-IL" dirty="0" smtClean="0">
                <a:solidFill>
                  <a:srgbClr val="000099"/>
                </a:solidFill>
              </a:rPr>
              <a:t>₪</a:t>
            </a:r>
            <a:endParaRPr lang="he-IL" dirty="0" smtClean="0">
              <a:solidFill>
                <a:srgbClr val="000099"/>
              </a:solidFill>
            </a:endParaRPr>
          </a:p>
          <a:p>
            <a:pPr lvl="1" eaLnBrk="1" hangingPunct="1"/>
            <a:r>
              <a:rPr lang="he-IL" dirty="0" smtClean="0">
                <a:solidFill>
                  <a:srgbClr val="000099"/>
                </a:solidFill>
              </a:rPr>
              <a:t>על כל יום של איחור בהחזרת ציוד </a:t>
            </a:r>
            <a:r>
              <a:rPr lang="he-IL" dirty="0" smtClean="0">
                <a:solidFill>
                  <a:srgbClr val="000099"/>
                </a:solidFill>
              </a:rPr>
              <a:t>אלקטרוני </a:t>
            </a:r>
            <a:r>
              <a:rPr lang="en-IL" dirty="0" smtClean="0">
                <a:solidFill>
                  <a:srgbClr val="000099"/>
                </a:solidFill>
              </a:rPr>
              <a:t>–</a:t>
            </a:r>
            <a:r>
              <a:rPr lang="he-IL" dirty="0" smtClean="0">
                <a:solidFill>
                  <a:srgbClr val="000099"/>
                </a:solidFill>
              </a:rPr>
              <a:t> 30 </a:t>
            </a:r>
            <a:r>
              <a:rPr lang="en-IL" dirty="0" smtClean="0">
                <a:solidFill>
                  <a:srgbClr val="000099"/>
                </a:solidFill>
              </a:rPr>
              <a:t>₪</a:t>
            </a:r>
            <a:r>
              <a:rPr lang="he-IL" dirty="0" smtClean="0">
                <a:solidFill>
                  <a:srgbClr val="000099"/>
                </a:solidFill>
              </a:rPr>
              <a:t> </a:t>
            </a:r>
          </a:p>
          <a:p>
            <a:pPr lvl="1" eaLnBrk="1" hangingPunct="1">
              <a:buFontTx/>
              <a:buNone/>
            </a:pPr>
            <a:r>
              <a:rPr lang="he-IL" sz="3200" b="1" dirty="0" smtClean="0">
                <a:solidFill>
                  <a:srgbClr val="FF0000"/>
                </a:solidFill>
              </a:rPr>
              <a:t>שימו </a:t>
            </a:r>
            <a:r>
              <a:rPr lang="he-IL" sz="3200" b="1" dirty="0">
                <a:solidFill>
                  <a:srgbClr val="FF0000"/>
                </a:solidFill>
              </a:rPr>
              <a:t>לב!</a:t>
            </a:r>
            <a:r>
              <a:rPr lang="he-IL" sz="3200" dirty="0">
                <a:solidFill>
                  <a:srgbClr val="FF0000"/>
                </a:solidFill>
              </a:rPr>
              <a:t> </a:t>
            </a:r>
            <a:r>
              <a:rPr lang="he-IL" sz="3200" b="1" dirty="0">
                <a:solidFill>
                  <a:srgbClr val="FF0000"/>
                </a:solidFill>
              </a:rPr>
              <a:t>עמידה בזמני ההחזרה היא על אחריות הקוראים בלבד!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dirty="0">
                <a:solidFill>
                  <a:srgbClr val="000099"/>
                </a:solidFill>
              </a:rPr>
              <a:t>חיפוש </a:t>
            </a:r>
            <a:r>
              <a:rPr lang="he-IL" dirty="0" smtClean="0">
                <a:solidFill>
                  <a:srgbClr val="000099"/>
                </a:solidFill>
              </a:rPr>
              <a:t>בקטלוג </a:t>
            </a:r>
            <a:r>
              <a:rPr lang="he-IL" dirty="0" err="1" smtClean="0">
                <a:solidFill>
                  <a:srgbClr val="000099"/>
                </a:solidFill>
              </a:rPr>
              <a:t>הספריה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he-IL" dirty="0" smtClean="0">
                <a:solidFill>
                  <a:srgbClr val="000099"/>
                </a:solidFill>
              </a:rPr>
              <a:t>יש להקפיד לבחור מה אתה מחפש</a:t>
            </a:r>
          </a:p>
          <a:p>
            <a:pPr eaLnBrk="1" hangingPunct="1"/>
            <a:r>
              <a:rPr lang="he-IL" dirty="0" smtClean="0">
                <a:solidFill>
                  <a:srgbClr val="000099"/>
                </a:solidFill>
              </a:rPr>
              <a:t>חיפוש בקטלוג </a:t>
            </a:r>
            <a:r>
              <a:rPr lang="he-IL" dirty="0" err="1" smtClean="0">
                <a:solidFill>
                  <a:srgbClr val="000099"/>
                </a:solidFill>
              </a:rPr>
              <a:t>הספריה</a:t>
            </a:r>
            <a:r>
              <a:rPr lang="he-IL" dirty="0" smtClean="0">
                <a:solidFill>
                  <a:srgbClr val="000099"/>
                </a:solidFill>
              </a:rPr>
              <a:t> </a:t>
            </a:r>
            <a:r>
              <a:rPr lang="en-IL" dirty="0" smtClean="0">
                <a:solidFill>
                  <a:srgbClr val="000099"/>
                </a:solidFill>
              </a:rPr>
              <a:t>–</a:t>
            </a:r>
            <a:r>
              <a:rPr lang="he-IL" dirty="0" smtClean="0">
                <a:solidFill>
                  <a:srgbClr val="000099"/>
                </a:solidFill>
              </a:rPr>
              <a:t> חיפוש ספרים פיזיים ודיגיטליים</a:t>
            </a:r>
          </a:p>
          <a:p>
            <a:pPr eaLnBrk="1" hangingPunct="1"/>
            <a:r>
              <a:rPr lang="he-IL" dirty="0" smtClean="0">
                <a:solidFill>
                  <a:srgbClr val="000099"/>
                </a:solidFill>
              </a:rPr>
              <a:t>חיפוש מאמרים </a:t>
            </a:r>
            <a:r>
              <a:rPr lang="en-IL" dirty="0" smtClean="0">
                <a:solidFill>
                  <a:srgbClr val="000099"/>
                </a:solidFill>
              </a:rPr>
              <a:t>–</a:t>
            </a:r>
            <a:r>
              <a:rPr lang="he-IL" dirty="0" smtClean="0">
                <a:solidFill>
                  <a:srgbClr val="000099"/>
                </a:solidFill>
              </a:rPr>
              <a:t> חיפוש מאמרים דיגיטליים</a:t>
            </a:r>
            <a:endParaRPr lang="en-US" dirty="0" smtClean="0">
              <a:solidFill>
                <a:srgbClr val="000099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0099"/>
                </a:solidFill>
              </a:rPr>
              <a:t>E-projects &amp; Thesis</a:t>
            </a:r>
            <a:r>
              <a:rPr lang="he-IL" dirty="0" smtClean="0">
                <a:solidFill>
                  <a:srgbClr val="000099"/>
                </a:solidFill>
              </a:rPr>
              <a:t> </a:t>
            </a:r>
            <a:r>
              <a:rPr lang="en-IL" dirty="0" smtClean="0">
                <a:solidFill>
                  <a:srgbClr val="000099"/>
                </a:solidFill>
              </a:rPr>
              <a:t>–</a:t>
            </a:r>
            <a:r>
              <a:rPr lang="he-IL" dirty="0" smtClean="0">
                <a:solidFill>
                  <a:srgbClr val="000099"/>
                </a:solidFill>
              </a:rPr>
              <a:t> חיפוש עבודות גמר משנים קודמות</a:t>
            </a:r>
          </a:p>
          <a:p>
            <a:pPr eaLnBrk="1" hangingPunct="1"/>
            <a:r>
              <a:rPr lang="he-IL" dirty="0" smtClean="0">
                <a:solidFill>
                  <a:srgbClr val="000099"/>
                </a:solidFill>
              </a:rPr>
              <a:t>חיפוש משולב </a:t>
            </a:r>
            <a:r>
              <a:rPr lang="en-IL" dirty="0" smtClean="0">
                <a:solidFill>
                  <a:srgbClr val="000099"/>
                </a:solidFill>
              </a:rPr>
              <a:t>–</a:t>
            </a:r>
            <a:r>
              <a:rPr lang="he-IL" dirty="0" smtClean="0">
                <a:solidFill>
                  <a:srgbClr val="000099"/>
                </a:solidFill>
              </a:rPr>
              <a:t> חיפוש של כל הפרטים ביחד</a:t>
            </a:r>
          </a:p>
          <a:p>
            <a:pPr eaLnBrk="1" hangingPunct="1"/>
            <a:endParaRPr lang="en-US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>
                <a:solidFill>
                  <a:srgbClr val="FF0000"/>
                </a:solidFill>
              </a:rPr>
              <a:t>חשוב!!!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e-IL" dirty="0" err="1" smtClean="0">
                <a:solidFill>
                  <a:srgbClr val="000099"/>
                </a:solidFill>
              </a:rPr>
              <a:t>בקיטלוג</a:t>
            </a:r>
            <a:r>
              <a:rPr lang="he-IL" dirty="0" smtClean="0">
                <a:solidFill>
                  <a:srgbClr val="000099"/>
                </a:solidFill>
              </a:rPr>
              <a:t> של ספרים כתוב </a:t>
            </a:r>
            <a:r>
              <a:rPr lang="he-IL" dirty="0">
                <a:solidFill>
                  <a:srgbClr val="000099"/>
                </a:solidFill>
              </a:rPr>
              <a:t>ליד חלק מהספרים לאיזה קורס הם שייכים</a:t>
            </a:r>
            <a:r>
              <a:rPr lang="he-IL" dirty="0" smtClean="0">
                <a:solidFill>
                  <a:srgbClr val="000099"/>
                </a:solidFill>
              </a:rPr>
              <a:t>.</a:t>
            </a:r>
          </a:p>
          <a:p>
            <a:pPr eaLnBrk="1" hangingPunct="1"/>
            <a:r>
              <a:rPr lang="he-IL" dirty="0" smtClean="0">
                <a:solidFill>
                  <a:srgbClr val="000099"/>
                </a:solidFill>
              </a:rPr>
              <a:t>ניתן לחפש ספר לפי שם הקורס</a:t>
            </a:r>
            <a:endParaRPr lang="he-IL" dirty="0">
              <a:solidFill>
                <a:srgbClr val="000099"/>
              </a:solidFill>
            </a:endParaRPr>
          </a:p>
          <a:p>
            <a:pPr eaLnBrk="1" hangingPunct="1"/>
            <a:r>
              <a:rPr lang="he-IL" dirty="0">
                <a:solidFill>
                  <a:srgbClr val="000099"/>
                </a:solidFill>
              </a:rPr>
              <a:t>לא כל הספרים שמופיעים בסילבוס רשומים בספריה כשייכים לקורס זה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5"/>
          <p:cNvGraphicFramePr>
            <a:graphicFrameLocks noGrp="1" noChangeAspect="1"/>
          </p:cNvGraphicFramePr>
          <p:nvPr>
            <p:ph/>
          </p:nvPr>
        </p:nvGraphicFramePr>
        <p:xfrm>
          <a:off x="4211638" y="908050"/>
          <a:ext cx="4191000" cy="468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צילום של Photo Editor" r:id="rId3" imgW="4191585" imgH="4076190" progId="MSPhotoEd.3">
                  <p:embed/>
                </p:oleObj>
              </mc:Choice>
              <mc:Fallback>
                <p:oleObj name="צילום של Photo Editor" r:id="rId3" imgW="4191585" imgH="4076190" progId="MSPhotoEd.3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908050"/>
                        <a:ext cx="4191000" cy="468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611188" y="1268413"/>
            <a:ext cx="302418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sz="3200" dirty="0" smtClean="0">
                <a:solidFill>
                  <a:srgbClr val="000099"/>
                </a:solidFill>
              </a:rPr>
              <a:t>דוגמא </a:t>
            </a:r>
            <a:r>
              <a:rPr lang="he-IL" sz="3200" dirty="0" smtClean="0">
                <a:solidFill>
                  <a:srgbClr val="000099"/>
                </a:solidFill>
              </a:rPr>
              <a:t>לח</a:t>
            </a:r>
            <a:r>
              <a:rPr lang="he-IL" sz="3200" dirty="0">
                <a:solidFill>
                  <a:srgbClr val="000099"/>
                </a:solidFill>
              </a:rPr>
              <a:t>י</a:t>
            </a:r>
            <a:r>
              <a:rPr lang="he-IL" sz="3200" dirty="0" smtClean="0">
                <a:solidFill>
                  <a:srgbClr val="000099"/>
                </a:solidFill>
              </a:rPr>
              <a:t>פוש </a:t>
            </a:r>
            <a:r>
              <a:rPr lang="he-IL" sz="3200" dirty="0" smtClean="0">
                <a:solidFill>
                  <a:srgbClr val="000099"/>
                </a:solidFill>
              </a:rPr>
              <a:t>ספר:</a:t>
            </a:r>
            <a:endParaRPr lang="en-US" sz="3200" dirty="0">
              <a:solidFill>
                <a:srgbClr val="000099"/>
              </a:solidFill>
            </a:endParaRPr>
          </a:p>
          <a:p>
            <a:pPr algn="l" rtl="0">
              <a:spcBef>
                <a:spcPct val="50000"/>
              </a:spcBef>
            </a:pPr>
            <a:r>
              <a:rPr lang="en-US" sz="3200" dirty="0">
                <a:solidFill>
                  <a:srgbClr val="000099"/>
                </a:solidFill>
              </a:rPr>
              <a:t>Author: Hecht</a:t>
            </a:r>
          </a:p>
          <a:p>
            <a:pPr algn="l" rtl="0">
              <a:spcBef>
                <a:spcPct val="50000"/>
              </a:spcBef>
            </a:pPr>
            <a:r>
              <a:rPr lang="en-US" sz="3200" dirty="0">
                <a:solidFill>
                  <a:srgbClr val="000099"/>
                </a:solidFill>
              </a:rPr>
              <a:t>Title: Optics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73B68-28F2-4D1A-B98F-BEA6C5A11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תחילת חיפוש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56A694-6712-468E-92FF-CCDA351A3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69" t="3814" r="779" b="3908"/>
          <a:stretch/>
        </p:blipFill>
        <p:spPr>
          <a:xfrm>
            <a:off x="755576" y="1700808"/>
            <a:ext cx="7910950" cy="4248473"/>
          </a:xfrm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D52CED11-8E54-4DFB-ACD9-8A2E9283898A}"/>
              </a:ext>
            </a:extLst>
          </p:cNvPr>
          <p:cNvSpPr/>
          <p:nvPr/>
        </p:nvSpPr>
        <p:spPr>
          <a:xfrm>
            <a:off x="5076056" y="4149080"/>
            <a:ext cx="360040" cy="50405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E153D361-714D-4341-9518-64AE5392B330}"/>
              </a:ext>
            </a:extLst>
          </p:cNvPr>
          <p:cNvSpPr/>
          <p:nvPr/>
        </p:nvSpPr>
        <p:spPr>
          <a:xfrm>
            <a:off x="8167435" y="3853405"/>
            <a:ext cx="576064" cy="288032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2743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B7050-CABC-4654-82C0-4080031EA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תוצעות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041F6A-E333-4F5E-9149-DC60AE9ED0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79" t="3814" r="1674" b="5499"/>
          <a:stretch/>
        </p:blipFill>
        <p:spPr>
          <a:xfrm>
            <a:off x="611560" y="1772817"/>
            <a:ext cx="7848872" cy="4104456"/>
          </a:xfr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49D873EB-74AA-4BEA-9A21-2C8E5991F2CC}"/>
              </a:ext>
            </a:extLst>
          </p:cNvPr>
          <p:cNvSpPr/>
          <p:nvPr/>
        </p:nvSpPr>
        <p:spPr>
          <a:xfrm>
            <a:off x="7020272" y="3429000"/>
            <a:ext cx="1080120" cy="50405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550743-A79B-4DEC-95A9-B0FD6716DF90}"/>
              </a:ext>
            </a:extLst>
          </p:cNvPr>
          <p:cNvSpPr txBox="1"/>
          <p:nvPr/>
        </p:nvSpPr>
        <p:spPr>
          <a:xfrm>
            <a:off x="683568" y="3645024"/>
            <a:ext cx="14401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rgbClr val="FF0000"/>
                </a:solidFill>
              </a:rPr>
              <a:t>אפשרויות סינון</a:t>
            </a:r>
          </a:p>
        </p:txBody>
      </p:sp>
    </p:spTree>
    <p:extLst>
      <p:ext uri="{BB962C8B-B14F-4D97-AF65-F5344CB8AC3E}">
        <p14:creationId xmlns:p14="http://schemas.microsoft.com/office/powerpoint/2010/main" val="3534083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E0084-B4F0-4E22-B63D-658EE428E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תוצעות (המשך)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15BCDE-2FB0-4A00-A5D7-F6EBAC199C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814" r="1674" b="8681"/>
          <a:stretch/>
        </p:blipFill>
        <p:spPr>
          <a:xfrm>
            <a:off x="548922" y="1772817"/>
            <a:ext cx="7911510" cy="3960440"/>
          </a:xfrm>
        </p:spPr>
      </p:pic>
    </p:spTree>
    <p:extLst>
      <p:ext uri="{BB962C8B-B14F-4D97-AF65-F5344CB8AC3E}">
        <p14:creationId xmlns:p14="http://schemas.microsoft.com/office/powerpoint/2010/main" val="2863234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C3087-238C-4A9E-95BD-B1249CDA9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מידע מפורט ועותקים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04D211-FD9A-4F30-80AF-E54E8C2789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63" t="5404" r="1674" b="10272"/>
          <a:stretch/>
        </p:blipFill>
        <p:spPr>
          <a:xfrm>
            <a:off x="827584" y="1844823"/>
            <a:ext cx="7632848" cy="3816425"/>
          </a:xfr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249C327F-6C14-48CE-A1BE-A554E72C52ED}"/>
              </a:ext>
            </a:extLst>
          </p:cNvPr>
          <p:cNvSpPr/>
          <p:nvPr/>
        </p:nvSpPr>
        <p:spPr>
          <a:xfrm>
            <a:off x="6228184" y="4653136"/>
            <a:ext cx="792088" cy="432048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27F732-9DC7-40C5-8FD5-4078296D494E}"/>
              </a:ext>
            </a:extLst>
          </p:cNvPr>
          <p:cNvSpPr txBox="1"/>
          <p:nvPr/>
        </p:nvSpPr>
        <p:spPr>
          <a:xfrm>
            <a:off x="6856536" y="4407495"/>
            <a:ext cx="129614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highlight>
                  <a:srgbClr val="00FF00"/>
                </a:highlight>
              </a:rPr>
              <a:t>עותקים ומקום על מדף</a:t>
            </a:r>
          </a:p>
        </p:txBody>
      </p:sp>
    </p:spTree>
    <p:extLst>
      <p:ext uri="{BB962C8B-B14F-4D97-AF65-F5344CB8AC3E}">
        <p14:creationId xmlns:p14="http://schemas.microsoft.com/office/powerpoint/2010/main" val="429428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B1A5E-A795-4955-8535-0414C3B6D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עותקים בספריות שונות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C142DD-32CB-4324-A1F2-97C798FB84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692" r="116" b="46811"/>
          <a:stretch/>
        </p:blipFill>
        <p:spPr>
          <a:xfrm>
            <a:off x="548922" y="1988840"/>
            <a:ext cx="8046156" cy="3672407"/>
          </a:xfrm>
        </p:spPr>
      </p:pic>
    </p:spTree>
    <p:extLst>
      <p:ext uri="{BB962C8B-B14F-4D97-AF65-F5344CB8AC3E}">
        <p14:creationId xmlns:p14="http://schemas.microsoft.com/office/powerpoint/2010/main" val="2905016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51CFF-68B0-4813-AF8C-AFAD71B37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עותקים מושאלים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FE6039-CE14-404A-9AB0-8066DF6A86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556792"/>
            <a:ext cx="8046156" cy="4525963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451A268-48C5-4350-957D-534DA3BB25F4}"/>
              </a:ext>
            </a:extLst>
          </p:cNvPr>
          <p:cNvSpPr/>
          <p:nvPr/>
        </p:nvSpPr>
        <p:spPr>
          <a:xfrm>
            <a:off x="5220072" y="4653136"/>
            <a:ext cx="100811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64871B8-A665-42F2-8DD7-102902362626}"/>
              </a:ext>
            </a:extLst>
          </p:cNvPr>
          <p:cNvSpPr/>
          <p:nvPr/>
        </p:nvSpPr>
        <p:spPr>
          <a:xfrm>
            <a:off x="5220072" y="5229200"/>
            <a:ext cx="100811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B7FF50A-7B98-4BDE-A566-45D22F4BC53D}"/>
              </a:ext>
            </a:extLst>
          </p:cNvPr>
          <p:cNvSpPr/>
          <p:nvPr/>
        </p:nvSpPr>
        <p:spPr>
          <a:xfrm>
            <a:off x="4283968" y="4653136"/>
            <a:ext cx="936104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29BBBE5-CCAC-4F61-AEED-B413361076FD}"/>
              </a:ext>
            </a:extLst>
          </p:cNvPr>
          <p:cNvSpPr/>
          <p:nvPr/>
        </p:nvSpPr>
        <p:spPr>
          <a:xfrm>
            <a:off x="4283968" y="5229200"/>
            <a:ext cx="936104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802254-0349-416E-B499-04AE0651FBDA}"/>
              </a:ext>
            </a:extLst>
          </p:cNvPr>
          <p:cNvSpPr txBox="1"/>
          <p:nvPr/>
        </p:nvSpPr>
        <p:spPr>
          <a:xfrm>
            <a:off x="3059832" y="4581128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FF0000"/>
                </a:solidFill>
              </a:rPr>
              <a:t>מושאל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9CED08-C26D-40E1-ACC7-96B76274E56C}"/>
              </a:ext>
            </a:extLst>
          </p:cNvPr>
          <p:cNvSpPr txBox="1"/>
          <p:nvPr/>
        </p:nvSpPr>
        <p:spPr>
          <a:xfrm>
            <a:off x="3203848" y="5089614"/>
            <a:ext cx="10081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FF0000"/>
                </a:solidFill>
              </a:rPr>
              <a:t>על המדף</a:t>
            </a:r>
          </a:p>
        </p:txBody>
      </p:sp>
    </p:spTree>
    <p:extLst>
      <p:ext uri="{BB962C8B-B14F-4D97-AF65-F5344CB8AC3E}">
        <p14:creationId xmlns:p14="http://schemas.microsoft.com/office/powerpoint/2010/main" val="313029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>
                <a:solidFill>
                  <a:srgbClr val="000099"/>
                </a:solidFill>
              </a:rPr>
              <a:t>שירותי הספריה</a:t>
            </a:r>
            <a:endParaRPr lang="en-US">
              <a:solidFill>
                <a:srgbClr val="000099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556792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e-IL" dirty="0">
                <a:solidFill>
                  <a:srgbClr val="000099"/>
                </a:solidFill>
              </a:rPr>
              <a:t>ימים א'-ה': שעות פתיחה מ- 8:15 עד 21:45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he-IL" dirty="0">
                <a:solidFill>
                  <a:srgbClr val="000099"/>
                </a:solidFill>
              </a:rPr>
              <a:t>יום ו': שעות פתיחה מ- 9:45 עד 11:45</a:t>
            </a:r>
          </a:p>
          <a:p>
            <a:pPr eaLnBrk="1" hangingPunct="1">
              <a:buFontTx/>
              <a:buNone/>
            </a:pPr>
            <a:r>
              <a:rPr lang="he-IL" dirty="0">
                <a:solidFill>
                  <a:srgbClr val="000099"/>
                </a:solidFill>
              </a:rPr>
              <a:t>הארכת ספרים בטלפון 02-6751224 או דרך אתר </a:t>
            </a:r>
            <a:r>
              <a:rPr lang="he-IL" dirty="0" err="1">
                <a:solidFill>
                  <a:srgbClr val="000099"/>
                </a:solidFill>
              </a:rPr>
              <a:t>הספריה</a:t>
            </a:r>
            <a:endParaRPr lang="he-IL" dirty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r>
              <a:rPr lang="he-IL" dirty="0">
                <a:solidFill>
                  <a:srgbClr val="000099"/>
                </a:solidFill>
              </a:rPr>
              <a:t>מסופי אינטרנט פתוחים לקוראים</a:t>
            </a:r>
          </a:p>
          <a:p>
            <a:pPr eaLnBrk="1" hangingPunct="1">
              <a:buFontTx/>
              <a:buNone/>
            </a:pPr>
            <a:r>
              <a:rPr lang="he-IL" dirty="0">
                <a:solidFill>
                  <a:srgbClr val="000099"/>
                </a:solidFill>
              </a:rPr>
              <a:t>מאגרי מידע מקצועיים לקוראים</a:t>
            </a:r>
          </a:p>
          <a:p>
            <a:pPr eaLnBrk="1" hangingPunct="1">
              <a:buFontTx/>
              <a:buNone/>
            </a:pPr>
            <a:endParaRPr lang="he-IL" dirty="0">
              <a:solidFill>
                <a:srgbClr val="000099"/>
              </a:solidFill>
            </a:endParaRPr>
          </a:p>
          <a:p>
            <a:pPr eaLnBrk="1" hangingPunct="1"/>
            <a:endParaRPr lang="en-US" dirty="0">
              <a:solidFill>
                <a:srgbClr val="000099"/>
              </a:solidFill>
            </a:endParaRPr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AA3F4-6CA6-44C3-AABA-14CA1B324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מידע מפורט על הספר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1FAB80-5D01-4552-BB14-1E8EB540D2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68" t="3814" r="896" b="7950"/>
          <a:stretch/>
        </p:blipFill>
        <p:spPr>
          <a:xfrm>
            <a:off x="755575" y="1628800"/>
            <a:ext cx="8047611" cy="4137508"/>
          </a:xfrm>
        </p:spPr>
      </p:pic>
    </p:spTree>
    <p:extLst>
      <p:ext uri="{BB962C8B-B14F-4D97-AF65-F5344CB8AC3E}">
        <p14:creationId xmlns:p14="http://schemas.microsoft.com/office/powerpoint/2010/main" val="2132495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4"/>
          <p:cNvGraphicFramePr>
            <a:graphicFrameLocks noGrp="1" noChangeAspect="1"/>
          </p:cNvGraphicFramePr>
          <p:nvPr>
            <p:ph/>
          </p:nvPr>
        </p:nvGraphicFramePr>
        <p:xfrm>
          <a:off x="5292725" y="260350"/>
          <a:ext cx="2825750" cy="585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צילום של Photo Editor" r:id="rId3" imgW="1628571" imgH="3982006" progId="MSPhotoEd.3">
                  <p:embed/>
                </p:oleObj>
              </mc:Choice>
              <mc:Fallback>
                <p:oleObj name="צילום של Photo Editor" r:id="rId3" imgW="1628571" imgH="3982006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260350"/>
                        <a:ext cx="2825750" cy="585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755650" y="1341438"/>
            <a:ext cx="4103688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800" dirty="0">
                <a:solidFill>
                  <a:srgbClr val="000099"/>
                </a:solidFill>
              </a:rPr>
              <a:t>מיקום:</a:t>
            </a:r>
            <a:endParaRPr lang="en-US" sz="2800" dirty="0">
              <a:solidFill>
                <a:srgbClr val="000099"/>
              </a:solidFill>
            </a:endParaRPr>
          </a:p>
          <a:p>
            <a:pPr algn="l" rtl="0">
              <a:spcBef>
                <a:spcPct val="50000"/>
              </a:spcBef>
            </a:pPr>
            <a:r>
              <a:rPr lang="en-US" sz="2800" dirty="0">
                <a:solidFill>
                  <a:srgbClr val="000099"/>
                </a:solidFill>
              </a:rPr>
              <a:t> 535 HEC/3</a:t>
            </a:r>
          </a:p>
          <a:p>
            <a:pPr algn="l" rtl="0">
              <a:spcBef>
                <a:spcPct val="50000"/>
              </a:spcBef>
            </a:pPr>
            <a:r>
              <a:rPr lang="en-US" sz="2800" dirty="0">
                <a:solidFill>
                  <a:srgbClr val="000099"/>
                </a:solidFill>
              </a:rPr>
              <a:t> (Hecht </a:t>
            </a:r>
            <a:r>
              <a:rPr lang="he-IL" sz="2800" dirty="0">
                <a:solidFill>
                  <a:srgbClr val="000099"/>
                </a:solidFill>
              </a:rPr>
              <a:t>עותק</a:t>
            </a:r>
            <a:r>
              <a:rPr lang="en-US" sz="2800" dirty="0">
                <a:solidFill>
                  <a:srgbClr val="000099"/>
                </a:solidFill>
              </a:rPr>
              <a:t> 3)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rtl="0" eaLnBrk="1" hangingPunct="1"/>
            <a:r>
              <a:rPr lang="en-US">
                <a:solidFill>
                  <a:srgbClr val="000099"/>
                </a:solidFill>
              </a:rPr>
              <a:t>Find your shelf:</a:t>
            </a:r>
          </a:p>
        </p:txBody>
      </p:sp>
      <p:graphicFrame>
        <p:nvGraphicFramePr>
          <p:cNvPr id="6146" name="Object 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042988" y="1557338"/>
          <a:ext cx="2881312" cy="218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Bitmap Image" r:id="rId3" imgW="3228571" imgH="2943636" progId="Paint.Picture">
                  <p:embed/>
                </p:oleObj>
              </mc:Choice>
              <mc:Fallback>
                <p:oleObj name="Bitmap Image" r:id="rId3" imgW="3228571" imgH="2943636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557338"/>
                        <a:ext cx="2881312" cy="2185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253038" y="1600200"/>
          <a:ext cx="2828925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Bitmap Image" r:id="rId5" imgW="3561905" imgH="2752381" progId="Paint.Picture">
                  <p:embed/>
                </p:oleObj>
              </mc:Choice>
              <mc:Fallback>
                <p:oleObj name="Bitmap Image" r:id="rId5" imgW="3561905" imgH="2752381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3038" y="1600200"/>
                        <a:ext cx="2828925" cy="218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008063" y="3938588"/>
          <a:ext cx="2935287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Bitmap Image" r:id="rId7" imgW="3067478" imgH="2285714" progId="Paint.Picture">
                  <p:embed/>
                </p:oleObj>
              </mc:Choice>
              <mc:Fallback>
                <p:oleObj name="Bitmap Image" r:id="rId7" imgW="3067478" imgH="2285714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3938588"/>
                        <a:ext cx="2935287" cy="218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1116013" y="1196975"/>
            <a:ext cx="287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330 economics</a:t>
            </a:r>
          </a:p>
        </p:txBody>
      </p:sp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5148263" y="1196975"/>
            <a:ext cx="3024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51 mathematics</a:t>
            </a:r>
          </a:p>
        </p:txBody>
      </p:sp>
      <p:sp>
        <p:nvSpPr>
          <p:cNvPr id="6153" name="Text Box 11"/>
          <p:cNvSpPr txBox="1">
            <a:spLocks noChangeArrowheads="1"/>
          </p:cNvSpPr>
          <p:nvPr/>
        </p:nvSpPr>
        <p:spPr bwMode="auto">
          <a:xfrm>
            <a:off x="1042988" y="6237288"/>
            <a:ext cx="2881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53 physics</a:t>
            </a:r>
          </a:p>
        </p:txBody>
      </p:sp>
      <p:sp>
        <p:nvSpPr>
          <p:cNvPr id="6154" name="Text Box 12"/>
          <p:cNvSpPr txBox="1">
            <a:spLocks noChangeArrowheads="1"/>
          </p:cNvSpPr>
          <p:nvPr/>
        </p:nvSpPr>
        <p:spPr bwMode="auto">
          <a:xfrm>
            <a:off x="5219700" y="6308725"/>
            <a:ext cx="316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he-IL" sz="2000" dirty="0">
                <a:solidFill>
                  <a:srgbClr val="FF0000"/>
                </a:solidFill>
              </a:rPr>
              <a:t>004-006</a:t>
            </a:r>
            <a:r>
              <a:rPr lang="en-US" sz="2000" dirty="0">
                <a:solidFill>
                  <a:srgbClr val="FF0000"/>
                </a:solidFill>
              </a:rPr>
              <a:t> computing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4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117" y="3938588"/>
            <a:ext cx="2916766" cy="218757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he-IL" dirty="0">
                <a:solidFill>
                  <a:srgbClr val="000099"/>
                </a:solidFill>
              </a:rPr>
              <a:t>אתר האינטרנט של </a:t>
            </a:r>
            <a:r>
              <a:rPr lang="he-IL" dirty="0" err="1">
                <a:solidFill>
                  <a:srgbClr val="000099"/>
                </a:solidFill>
              </a:rPr>
              <a:t>הספריה</a:t>
            </a:r>
            <a:r>
              <a:rPr lang="he-IL" dirty="0"/>
              <a:t/>
            </a:r>
            <a:br>
              <a:rPr lang="he-IL" dirty="0"/>
            </a:br>
            <a:r>
              <a:rPr lang="en-US" sz="4000" dirty="0" smtClean="0">
                <a:hlinkClick r:id="rId2"/>
              </a:rPr>
              <a:t>http://www.jct.ac.il/</a:t>
            </a:r>
            <a:r>
              <a:rPr lang="he-IL" sz="4000" dirty="0" smtClean="0">
                <a:hlinkClick r:id="rId2"/>
              </a:rPr>
              <a:t>ספריה</a:t>
            </a:r>
            <a:r>
              <a:rPr lang="en-US" sz="4000" dirty="0" smtClean="0">
                <a:hlinkClick r:id="rId2"/>
              </a:rPr>
              <a:t>/</a:t>
            </a:r>
            <a:r>
              <a:rPr lang="he-IL" sz="4000" dirty="0" smtClean="0">
                <a:hlinkClick r:id="rId2"/>
              </a:rPr>
              <a:t>סטודנטים</a:t>
            </a:r>
            <a:r>
              <a:rPr lang="he-IL" sz="4000" dirty="0">
                <a:hlinkClick r:id="rId2"/>
              </a:rPr>
              <a:t/>
            </a:r>
            <a:br>
              <a:rPr lang="he-IL" sz="4000" dirty="0">
                <a:hlinkClick r:id="rId2"/>
              </a:rPr>
            </a:br>
            <a:endParaRPr lang="en-US" sz="4000" u="sng" dirty="0">
              <a:solidFill>
                <a:srgbClr val="0066FF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814" r="2568"/>
          <a:stretch/>
        </p:blipFill>
        <p:spPr>
          <a:xfrm>
            <a:off x="548922" y="1772816"/>
            <a:ext cx="7839502" cy="435334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Oval 6"/>
          <p:cNvSpPr>
            <a:spLocks noChangeArrowheads="1"/>
          </p:cNvSpPr>
          <p:nvPr/>
        </p:nvSpPr>
        <p:spPr bwMode="auto">
          <a:xfrm>
            <a:off x="6300788" y="1196975"/>
            <a:ext cx="1295400" cy="431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0724" name="AutoShape 7"/>
          <p:cNvSpPr>
            <a:spLocks noChangeArrowheads="1"/>
          </p:cNvSpPr>
          <p:nvPr/>
        </p:nvSpPr>
        <p:spPr bwMode="auto">
          <a:xfrm>
            <a:off x="6732588" y="1700213"/>
            <a:ext cx="287337" cy="1008062"/>
          </a:xfrm>
          <a:prstGeom prst="upArrow">
            <a:avLst>
              <a:gd name="adj1" fmla="val 50000"/>
              <a:gd name="adj2" fmla="val 8770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he-IL"/>
          </a:p>
        </p:txBody>
      </p:sp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3132138" y="2781300"/>
            <a:ext cx="4679950" cy="1338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>
                <a:solidFill>
                  <a:srgbClr val="000099"/>
                </a:solidFill>
              </a:rPr>
              <a:t>אם  אתה רוצה להעריך ספרים או לדעת מה מצב ההשאלות שלך תכנס ל"כרטיס הקורא שלי".</a:t>
            </a:r>
          </a:p>
          <a:p>
            <a:pPr>
              <a:spcBef>
                <a:spcPct val="50000"/>
              </a:spcBef>
            </a:pPr>
            <a:r>
              <a:rPr lang="he-IL">
                <a:solidFill>
                  <a:srgbClr val="000099"/>
                </a:solidFill>
              </a:rPr>
              <a:t>באתר הספריה ניתן ללמוד איך להאריך ספרים בצורה עצמית.</a:t>
            </a:r>
            <a:endParaRPr lang="en-US">
              <a:solidFill>
                <a:srgbClr val="000099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B68B96-5DDF-4380-8C52-9BDB0FB82680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457200" y="885825"/>
            <a:ext cx="8229600" cy="4629150"/>
          </a:xfrm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51C5B58E-7E11-45B3-B102-5365D91CEA09}"/>
              </a:ext>
            </a:extLst>
          </p:cNvPr>
          <p:cNvSpPr/>
          <p:nvPr/>
        </p:nvSpPr>
        <p:spPr>
          <a:xfrm>
            <a:off x="971600" y="1628775"/>
            <a:ext cx="432048" cy="93612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9D90E4-334A-4B28-AF09-39091FE99245}"/>
              </a:ext>
            </a:extLst>
          </p:cNvPr>
          <p:cNvSpPr txBox="1"/>
          <p:nvPr/>
        </p:nvSpPr>
        <p:spPr>
          <a:xfrm>
            <a:off x="457200" y="2636837"/>
            <a:ext cx="245861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עם אתה רוצה להעריך, להזמין ספר או לראות הסטוריה של החיפושים שלך, תכנס לחשבון המשתמש. על שימוש בחשבון המשתמש ניתן לקרוא בלומדה </a:t>
            </a:r>
            <a:r>
              <a:rPr lang="he-IL" dirty="0" smtClean="0"/>
              <a:t>"אזור אישי"</a:t>
            </a:r>
            <a:endParaRPr lang="he-IL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229600" cy="765175"/>
          </a:xfrm>
        </p:spPr>
        <p:txBody>
          <a:bodyPr/>
          <a:lstStyle/>
          <a:p>
            <a:pPr eaLnBrk="1" hangingPunct="1"/>
            <a:r>
              <a:rPr lang="he-IL" sz="3600">
                <a:solidFill>
                  <a:srgbClr val="000099"/>
                </a:solidFill>
              </a:rPr>
              <a:t>שירותים מאתר האינטרנט</a:t>
            </a:r>
            <a:endParaRPr lang="en-US" sz="3600">
              <a:solidFill>
                <a:srgbClr val="000099"/>
              </a:solidFill>
            </a:endParaRPr>
          </a:p>
        </p:txBody>
      </p:sp>
      <p:sp>
        <p:nvSpPr>
          <p:cNvPr id="31747" name="Text Box 9"/>
          <p:cNvSpPr txBox="1">
            <a:spLocks noChangeArrowheads="1"/>
          </p:cNvSpPr>
          <p:nvPr/>
        </p:nvSpPr>
        <p:spPr bwMode="auto">
          <a:xfrm>
            <a:off x="5147468" y="3316288"/>
            <a:ext cx="3024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00099"/>
              </a:solidFill>
            </a:endParaRPr>
          </a:p>
        </p:txBody>
      </p:sp>
      <p:sp>
        <p:nvSpPr>
          <p:cNvPr id="31748" name="Text Box 12"/>
          <p:cNvSpPr txBox="1">
            <a:spLocks noChangeArrowheads="1"/>
          </p:cNvSpPr>
          <p:nvPr/>
        </p:nvSpPr>
        <p:spPr bwMode="auto">
          <a:xfrm>
            <a:off x="7236296" y="2805837"/>
            <a:ext cx="143986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dirty="0">
                <a:solidFill>
                  <a:srgbClr val="000099"/>
                </a:solidFill>
              </a:rPr>
              <a:t>יש לנו מנויים מיוחדים – אתם מוזמנים לקבל הדרכה לשימוש במאגרי מידע.</a:t>
            </a:r>
            <a:endParaRPr lang="en-US" dirty="0">
              <a:solidFill>
                <a:srgbClr val="000099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98" t="4730" r="13875" b="5402"/>
          <a:stretch/>
        </p:blipFill>
        <p:spPr>
          <a:xfrm>
            <a:off x="251520" y="1412776"/>
            <a:ext cx="6984776" cy="41044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>
                <a:solidFill>
                  <a:srgbClr val="000099"/>
                </a:solidFill>
              </a:rPr>
              <a:t>כיבוד התלמידים</a:t>
            </a:r>
            <a:endParaRPr lang="en-US">
              <a:solidFill>
                <a:srgbClr val="000099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e-IL" sz="2800" dirty="0">
                <a:solidFill>
                  <a:srgbClr val="000099"/>
                </a:solidFill>
              </a:rPr>
              <a:t>יש להשאיל ספרים דרך דלפק ההשאלה</a:t>
            </a:r>
          </a:p>
          <a:p>
            <a:pPr eaLnBrk="1" hangingPunct="1">
              <a:lnSpc>
                <a:spcPct val="90000"/>
              </a:lnSpc>
            </a:pPr>
            <a:r>
              <a:rPr lang="he-IL" sz="2800" dirty="0">
                <a:solidFill>
                  <a:srgbClr val="000099"/>
                </a:solidFill>
              </a:rPr>
              <a:t>לא להכניס אוכל או שתיה</a:t>
            </a:r>
          </a:p>
          <a:p>
            <a:pPr eaLnBrk="1" hangingPunct="1">
              <a:lnSpc>
                <a:spcPct val="90000"/>
              </a:lnSpc>
            </a:pPr>
            <a:r>
              <a:rPr lang="he-IL" sz="2800" dirty="0">
                <a:solidFill>
                  <a:srgbClr val="000099"/>
                </a:solidFill>
              </a:rPr>
              <a:t>לא </a:t>
            </a:r>
            <a:r>
              <a:rPr lang="he-IL" sz="2800" dirty="0" smtClean="0">
                <a:solidFill>
                  <a:srgbClr val="000099"/>
                </a:solidFill>
              </a:rPr>
              <a:t>להשמיע תוכן ממכשירי </a:t>
            </a:r>
            <a:r>
              <a:rPr lang="he-IL" sz="2800" dirty="0" smtClean="0">
                <a:solidFill>
                  <a:srgbClr val="000099"/>
                </a:solidFill>
              </a:rPr>
              <a:t>טלפון</a:t>
            </a:r>
            <a:endParaRPr lang="he-IL" sz="2800" dirty="0">
              <a:solidFill>
                <a:srgbClr val="00009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he-IL" sz="2800" dirty="0">
                <a:solidFill>
                  <a:srgbClr val="000099"/>
                </a:solidFill>
              </a:rPr>
              <a:t>נא להוציא מחסניות נשק</a:t>
            </a:r>
          </a:p>
          <a:p>
            <a:pPr eaLnBrk="1" hangingPunct="1">
              <a:lnSpc>
                <a:spcPct val="90000"/>
              </a:lnSpc>
            </a:pPr>
            <a:r>
              <a:rPr lang="he-IL" sz="2800" dirty="0">
                <a:solidFill>
                  <a:srgbClr val="000099"/>
                </a:solidFill>
              </a:rPr>
              <a:t>לא להשאיר ארנקים ללא השגחה</a:t>
            </a:r>
          </a:p>
          <a:p>
            <a:pPr eaLnBrk="1" hangingPunct="1">
              <a:lnSpc>
                <a:spcPct val="90000"/>
              </a:lnSpc>
            </a:pPr>
            <a:r>
              <a:rPr lang="he-IL" sz="2800" dirty="0">
                <a:solidFill>
                  <a:srgbClr val="000099"/>
                </a:solidFill>
              </a:rPr>
              <a:t>לדבר בשקט</a:t>
            </a:r>
          </a:p>
          <a:p>
            <a:pPr eaLnBrk="1" hangingPunct="1">
              <a:lnSpc>
                <a:spcPct val="90000"/>
              </a:lnSpc>
            </a:pPr>
            <a:r>
              <a:rPr lang="he-IL" sz="2800" dirty="0">
                <a:solidFill>
                  <a:srgbClr val="000099"/>
                </a:solidFill>
              </a:rPr>
              <a:t>נא לשמור על </a:t>
            </a:r>
            <a:r>
              <a:rPr lang="he-IL" sz="2800" dirty="0" err="1">
                <a:solidFill>
                  <a:srgbClr val="000099"/>
                </a:solidFill>
              </a:rPr>
              <a:t>הנקיון</a:t>
            </a:r>
            <a:endParaRPr lang="he-IL" sz="2800" dirty="0">
              <a:solidFill>
                <a:srgbClr val="000099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>
                <a:solidFill>
                  <a:srgbClr val="000099"/>
                </a:solidFill>
              </a:rPr>
              <a:t>השאלה</a:t>
            </a:r>
            <a:endParaRPr lang="en-US">
              <a:solidFill>
                <a:srgbClr val="000099"/>
              </a:solidFill>
            </a:endParaRPr>
          </a:p>
        </p:txBody>
      </p:sp>
      <p:graphicFrame>
        <p:nvGraphicFramePr>
          <p:cNvPr id="1026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539750" y="1628775"/>
          <a:ext cx="4038600" cy="424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Bitmap Image" r:id="rId3" imgW="4361905" imgH="3266667" progId="Paint.Picture">
                  <p:embed/>
                </p:oleObj>
              </mc:Choice>
              <mc:Fallback>
                <p:oleObj name="Bitmap Image" r:id="rId3" imgW="4361905" imgH="3266667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628775"/>
                        <a:ext cx="4038600" cy="424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e-IL" sz="1800" dirty="0">
                <a:solidFill>
                  <a:srgbClr val="000099"/>
                </a:solidFill>
              </a:rPr>
              <a:t>חובה לרשום השאלות דרך דלפק ההשאלה.</a:t>
            </a:r>
          </a:p>
          <a:p>
            <a:pPr eaLnBrk="1" hangingPunct="1">
              <a:lnSpc>
                <a:spcPct val="80000"/>
              </a:lnSpc>
            </a:pPr>
            <a:r>
              <a:rPr lang="he-IL" sz="1800" dirty="0">
                <a:solidFill>
                  <a:srgbClr val="000099"/>
                </a:solidFill>
              </a:rPr>
              <a:t>החזרות – בתוך הארגז (בעדינות).</a:t>
            </a:r>
          </a:p>
          <a:p>
            <a:pPr eaLnBrk="1" hangingPunct="1">
              <a:lnSpc>
                <a:spcPct val="80000"/>
              </a:lnSpc>
            </a:pPr>
            <a:r>
              <a:rPr lang="he-IL" sz="1800" dirty="0">
                <a:solidFill>
                  <a:srgbClr val="000099"/>
                </a:solidFill>
              </a:rPr>
              <a:t>כל סטודנט רשאי </a:t>
            </a:r>
            <a:r>
              <a:rPr lang="he-IL" sz="1800" dirty="0" smtClean="0">
                <a:solidFill>
                  <a:srgbClr val="000099"/>
                </a:solidFill>
              </a:rPr>
              <a:t>לפתוח כרטיס קורא בחינם</a:t>
            </a:r>
            <a:endParaRPr lang="en-US" sz="1800" dirty="0">
              <a:solidFill>
                <a:srgbClr val="00009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he-IL" sz="1800" dirty="0">
                <a:solidFill>
                  <a:srgbClr val="000099"/>
                </a:solidFill>
              </a:rPr>
              <a:t>כל הספרים מסומנים בסרט צהוב.  רוב הספרים ניתנים לשאול לחודש.</a:t>
            </a:r>
          </a:p>
          <a:p>
            <a:pPr eaLnBrk="1" hangingPunct="1">
              <a:lnSpc>
                <a:spcPct val="80000"/>
              </a:lnSpc>
            </a:pPr>
            <a:r>
              <a:rPr lang="he-IL" sz="1800" dirty="0">
                <a:solidFill>
                  <a:srgbClr val="FF6801"/>
                </a:solidFill>
              </a:rPr>
              <a:t>סרט כתום/</a:t>
            </a:r>
            <a:r>
              <a:rPr lang="he-IL" sz="1800" dirty="0">
                <a:solidFill>
                  <a:srgbClr val="0070C0"/>
                </a:solidFill>
              </a:rPr>
              <a:t>כחול</a:t>
            </a:r>
            <a:r>
              <a:rPr lang="he-IL" sz="1800" dirty="0">
                <a:solidFill>
                  <a:srgbClr val="000099"/>
                </a:solidFill>
              </a:rPr>
              <a:t> – השאלה מוגבלת (שבוע).</a:t>
            </a:r>
          </a:p>
          <a:p>
            <a:pPr eaLnBrk="1" hangingPunct="1">
              <a:lnSpc>
                <a:spcPct val="80000"/>
              </a:lnSpc>
            </a:pPr>
            <a:r>
              <a:rPr lang="he-IL" sz="1800" dirty="0">
                <a:solidFill>
                  <a:srgbClr val="FF0000"/>
                </a:solidFill>
              </a:rPr>
              <a:t>סרט</a:t>
            </a:r>
            <a:r>
              <a:rPr lang="he-IL" sz="1800" dirty="0">
                <a:solidFill>
                  <a:srgbClr val="000099"/>
                </a:solidFill>
              </a:rPr>
              <a:t> </a:t>
            </a:r>
            <a:r>
              <a:rPr lang="he-IL" sz="1800" dirty="0">
                <a:solidFill>
                  <a:srgbClr val="FF0000"/>
                </a:solidFill>
              </a:rPr>
              <a:t>אדום</a:t>
            </a:r>
            <a:r>
              <a:rPr lang="he-IL" sz="1800" dirty="0">
                <a:solidFill>
                  <a:srgbClr val="000099"/>
                </a:solidFill>
              </a:rPr>
              <a:t> – </a:t>
            </a:r>
            <a:r>
              <a:rPr lang="he-IL" sz="1800" dirty="0" smtClean="0">
                <a:solidFill>
                  <a:srgbClr val="000099"/>
                </a:solidFill>
              </a:rPr>
              <a:t>לא להשאלה </a:t>
            </a:r>
            <a:r>
              <a:rPr lang="he-IL" sz="1800" dirty="0">
                <a:solidFill>
                  <a:srgbClr val="000099"/>
                </a:solidFill>
              </a:rPr>
              <a:t>(ספר יעץ).</a:t>
            </a:r>
          </a:p>
          <a:p>
            <a:pPr eaLnBrk="1" hangingPunct="1">
              <a:lnSpc>
                <a:spcPct val="80000"/>
              </a:lnSpc>
            </a:pPr>
            <a:r>
              <a:rPr lang="he-IL" sz="1800" dirty="0">
                <a:solidFill>
                  <a:srgbClr val="FF0000"/>
                </a:solidFill>
              </a:rPr>
              <a:t>ספרים שמורים</a:t>
            </a:r>
            <a:r>
              <a:rPr lang="he-IL" sz="1800" dirty="0">
                <a:solidFill>
                  <a:srgbClr val="000099"/>
                </a:solidFill>
              </a:rPr>
              <a:t> – מעבר לדלפק הספרן, השאלה לשעתיים בתוך </a:t>
            </a:r>
            <a:r>
              <a:rPr lang="he-IL" sz="1800" dirty="0" err="1">
                <a:solidFill>
                  <a:srgbClr val="000099"/>
                </a:solidFill>
              </a:rPr>
              <a:t>הספריה</a:t>
            </a:r>
            <a:r>
              <a:rPr lang="he-IL" sz="1800" dirty="0">
                <a:solidFill>
                  <a:srgbClr val="000099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he-IL" sz="1800" dirty="0">
                <a:solidFill>
                  <a:srgbClr val="000099"/>
                </a:solidFill>
              </a:rPr>
              <a:t>כתבי-עת – </a:t>
            </a:r>
            <a:r>
              <a:rPr lang="he-IL" sz="1800" dirty="0" smtClean="0">
                <a:solidFill>
                  <a:srgbClr val="000099"/>
                </a:solidFill>
              </a:rPr>
              <a:t>לא להשאלה</a:t>
            </a:r>
            <a:r>
              <a:rPr lang="he-IL" sz="1800" dirty="0">
                <a:solidFill>
                  <a:srgbClr val="000099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he-IL" sz="1800" dirty="0" smtClean="0">
                <a:solidFill>
                  <a:srgbClr val="000099"/>
                </a:solidFill>
              </a:rPr>
              <a:t>ציוד (אוזניות, מילוניות, מחשבונים) </a:t>
            </a:r>
            <a:r>
              <a:rPr lang="en-IL" sz="1800" dirty="0" smtClean="0">
                <a:solidFill>
                  <a:srgbClr val="000099"/>
                </a:solidFill>
              </a:rPr>
              <a:t>–</a:t>
            </a:r>
            <a:r>
              <a:rPr lang="he-IL" sz="1800" dirty="0" smtClean="0">
                <a:solidFill>
                  <a:srgbClr val="000099"/>
                </a:solidFill>
              </a:rPr>
              <a:t> להשאלה עד סוף היום.</a:t>
            </a:r>
            <a:endParaRPr lang="he-IL" sz="1800" dirty="0">
              <a:solidFill>
                <a:srgbClr val="00009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he-IL" sz="1800" dirty="0">
                <a:solidFill>
                  <a:srgbClr val="000099"/>
                </a:solidFill>
              </a:rPr>
              <a:t>הארכה בטלפון – 02-6751224.</a:t>
            </a:r>
          </a:p>
          <a:p>
            <a:pPr eaLnBrk="1" hangingPunct="1">
              <a:lnSpc>
                <a:spcPct val="80000"/>
              </a:lnSpc>
            </a:pPr>
            <a:r>
              <a:rPr lang="he-IL" sz="1800" dirty="0">
                <a:solidFill>
                  <a:srgbClr val="000099"/>
                </a:solidFill>
              </a:rPr>
              <a:t>ניתן להאריך השאלה כאשר הזמן לא אזל ואין הזמנות.</a:t>
            </a:r>
            <a:endParaRPr lang="en-US" sz="1800" dirty="0">
              <a:solidFill>
                <a:srgbClr val="000099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he-IL" sz="1800" dirty="0">
              <a:solidFill>
                <a:srgbClr val="000099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1800" dirty="0">
              <a:solidFill>
                <a:srgbClr val="000099"/>
              </a:solidFill>
            </a:endParaRPr>
          </a:p>
          <a:p>
            <a:pPr algn="l" rtl="0" eaLnBrk="1" hangingPunct="1">
              <a:lnSpc>
                <a:spcPct val="80000"/>
              </a:lnSpc>
            </a:pPr>
            <a:endParaRPr lang="en-US" sz="18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sz="3600" b="1">
                <a:solidFill>
                  <a:srgbClr val="000099"/>
                </a:solidFill>
              </a:rPr>
              <a:t>ספרי יעץ</a:t>
            </a:r>
            <a:endParaRPr lang="en-US" sz="3600" b="1">
              <a:solidFill>
                <a:srgbClr val="000099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619625" cy="4525963"/>
          </a:xfrm>
        </p:spPr>
        <p:txBody>
          <a:bodyPr/>
          <a:lstStyle/>
          <a:p>
            <a:pPr eaLnBrk="1" hangingPunct="1"/>
            <a:r>
              <a:rPr lang="he-IL" sz="2800" b="1">
                <a:solidFill>
                  <a:srgbClr val="000099"/>
                </a:solidFill>
              </a:rPr>
              <a:t>מילונים, אנציקלופדיות, אטלסים וכל ספר המשמש לתשובות מהירות.</a:t>
            </a:r>
          </a:p>
          <a:p>
            <a:pPr eaLnBrk="1" hangingPunct="1"/>
            <a:r>
              <a:rPr lang="he-IL" sz="2800" b="1">
                <a:solidFill>
                  <a:srgbClr val="000099"/>
                </a:solidFill>
              </a:rPr>
              <a:t>כדי לאפשר גישה לכל הקוראים, לא ניתן להשאיל.</a:t>
            </a:r>
          </a:p>
          <a:p>
            <a:pPr eaLnBrk="1" hangingPunct="1"/>
            <a:r>
              <a:rPr lang="he-IL" sz="2800" b="1">
                <a:solidFill>
                  <a:srgbClr val="000099"/>
                </a:solidFill>
              </a:rPr>
              <a:t>ספרי יעץ מסומנים בסרט </a:t>
            </a:r>
            <a:r>
              <a:rPr lang="he-IL" sz="2800" b="1">
                <a:solidFill>
                  <a:srgbClr val="FF0000"/>
                </a:solidFill>
              </a:rPr>
              <a:t>אדום</a:t>
            </a:r>
            <a:r>
              <a:rPr lang="he-IL" sz="2800" b="1">
                <a:solidFill>
                  <a:srgbClr val="000099"/>
                </a:solidFill>
              </a:rPr>
              <a:t>.</a:t>
            </a:r>
            <a:endParaRPr lang="en-US" sz="2800" b="1">
              <a:solidFill>
                <a:srgbClr val="000099"/>
              </a:solidFill>
            </a:endParaRP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219700" y="1844675"/>
          <a:ext cx="3097213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Bitmap Image" r:id="rId3" imgW="2676899" imgH="1695687" progId="Paint.Picture">
                  <p:embed/>
                </p:oleObj>
              </mc:Choice>
              <mc:Fallback>
                <p:oleObj name="Bitmap Image" r:id="rId3" imgW="2676899" imgH="1695687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1844675"/>
                        <a:ext cx="3097213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>
                <a:solidFill>
                  <a:srgbClr val="000099"/>
                </a:solidFill>
              </a:rPr>
              <a:t>ספרי לימוד</a:t>
            </a:r>
            <a:endParaRPr lang="en-US">
              <a:solidFill>
                <a:srgbClr val="000099"/>
              </a:solidFill>
            </a:endParaRPr>
          </a:p>
        </p:txBody>
      </p:sp>
      <p:sp>
        <p:nvSpPr>
          <p:cNvPr id="307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402138" cy="3484563"/>
          </a:xfrm>
        </p:spPr>
        <p:txBody>
          <a:bodyPr/>
          <a:lstStyle/>
          <a:p>
            <a:pPr eaLnBrk="1" hangingPunct="1"/>
            <a:r>
              <a:rPr lang="he-IL" sz="2800" dirty="0">
                <a:solidFill>
                  <a:srgbClr val="000099"/>
                </a:solidFill>
              </a:rPr>
              <a:t>ספרי לימוד מסומנים בסרט </a:t>
            </a:r>
            <a:r>
              <a:rPr lang="he-IL" sz="2800" dirty="0">
                <a:solidFill>
                  <a:srgbClr val="FF6801"/>
                </a:solidFill>
              </a:rPr>
              <a:t>כתום</a:t>
            </a:r>
            <a:r>
              <a:rPr lang="he-IL" sz="2800" dirty="0">
                <a:solidFill>
                  <a:srgbClr val="0070C0"/>
                </a:solidFill>
              </a:rPr>
              <a:t>/כחול.</a:t>
            </a:r>
          </a:p>
          <a:p>
            <a:pPr eaLnBrk="1" hangingPunct="1"/>
            <a:r>
              <a:rPr lang="he-IL" sz="2800" dirty="0">
                <a:solidFill>
                  <a:srgbClr val="000099"/>
                </a:solidFill>
              </a:rPr>
              <a:t>ניתן לשאול לשבוע .</a:t>
            </a:r>
          </a:p>
          <a:p>
            <a:pPr eaLnBrk="1" hangingPunct="1"/>
            <a:r>
              <a:rPr lang="he-IL" sz="2800" dirty="0">
                <a:solidFill>
                  <a:srgbClr val="000099"/>
                </a:solidFill>
              </a:rPr>
              <a:t>אפשר להאריך את ההשאלה.</a:t>
            </a:r>
            <a:endParaRPr lang="en-US" sz="2800" dirty="0">
              <a:solidFill>
                <a:srgbClr val="000099"/>
              </a:solidFill>
            </a:endParaRPr>
          </a:p>
        </p:txBody>
      </p:sp>
      <p:graphicFrame>
        <p:nvGraphicFramePr>
          <p:cNvPr id="3074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5076825" y="1844675"/>
          <a:ext cx="3167063" cy="296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Bitmap Image" r:id="rId3" imgW="2695951" imgH="1886213" progId="Paint.Picture">
                  <p:embed/>
                </p:oleObj>
              </mc:Choice>
              <mc:Fallback>
                <p:oleObj name="Bitmap Image" r:id="rId3" imgW="2695951" imgH="1886213" progId="Paint.Picture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1844675"/>
                        <a:ext cx="3167063" cy="296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>
                <a:solidFill>
                  <a:srgbClr val="000099"/>
                </a:solidFill>
              </a:rPr>
              <a:t>ספרים שמורים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400550" cy="4525963"/>
          </a:xfrm>
        </p:spPr>
        <p:txBody>
          <a:bodyPr/>
          <a:lstStyle/>
          <a:p>
            <a:pPr eaLnBrk="1" hangingPunct="1"/>
            <a:r>
              <a:rPr lang="he-IL" sz="2600">
                <a:solidFill>
                  <a:srgbClr val="000099"/>
                </a:solidFill>
              </a:rPr>
              <a:t>ספרים שמורים אלה עותקים של ספרים מבוקשים.</a:t>
            </a:r>
          </a:p>
          <a:p>
            <a:pPr eaLnBrk="1" hangingPunct="1"/>
            <a:r>
              <a:rPr lang="he-IL" sz="2600">
                <a:solidFill>
                  <a:srgbClr val="000099"/>
                </a:solidFill>
              </a:rPr>
              <a:t>ספרים שמורים נמצאים מאחורי דלפק ההשאלה.</a:t>
            </a:r>
          </a:p>
          <a:p>
            <a:pPr eaLnBrk="1" hangingPunct="1"/>
            <a:r>
              <a:rPr lang="he-IL" sz="2600">
                <a:solidFill>
                  <a:srgbClr val="000099"/>
                </a:solidFill>
              </a:rPr>
              <a:t>ניתן להשאיל ספרים שמורים לשעתיים, לשימוש בתוך הספריה בלבד.</a:t>
            </a:r>
          </a:p>
          <a:p>
            <a:pPr eaLnBrk="1" hangingPunct="1"/>
            <a:r>
              <a:rPr lang="he-IL" sz="2600">
                <a:solidFill>
                  <a:srgbClr val="000099"/>
                </a:solidFill>
              </a:rPr>
              <a:t>רשימת ספרים שמורים אפשר לקבל אצל הספרן</a:t>
            </a:r>
          </a:p>
          <a:p>
            <a:pPr eaLnBrk="1" hangingPunct="1"/>
            <a:endParaRPr lang="he-IL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endParaRPr lang="he-IL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endParaRPr lang="he-IL">
              <a:solidFill>
                <a:srgbClr val="000099"/>
              </a:solidFill>
            </a:endParaRPr>
          </a:p>
        </p:txBody>
      </p:sp>
      <p:pic>
        <p:nvPicPr>
          <p:cNvPr id="11268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3500" y="2270125"/>
            <a:ext cx="3543300" cy="3186113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33F81-FB85-4226-AE2C-790745CA0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ניתן להשאיל </a:t>
            </a:r>
            <a:r>
              <a:rPr lang="he-IL" dirty="0" smtClean="0"/>
              <a:t>ציוד </a:t>
            </a:r>
            <a:r>
              <a:rPr lang="he-IL" dirty="0"/>
              <a:t>הבאה ליום אחד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DF9FA-15D3-47F3-B2B4-020AE0F31334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he-IL" dirty="0"/>
              <a:t>מילוניות אנגלית עברית, עברית אנגלית</a:t>
            </a:r>
          </a:p>
          <a:p>
            <a:r>
              <a:rPr lang="he-IL" dirty="0"/>
              <a:t>מחשבונים</a:t>
            </a:r>
          </a:p>
          <a:p>
            <a:r>
              <a:rPr lang="he-IL" dirty="0"/>
              <a:t>קבלים </a:t>
            </a:r>
            <a:r>
              <a:rPr lang="en-US" dirty="0"/>
              <a:t>HDMI</a:t>
            </a:r>
            <a:r>
              <a:rPr lang="he-IL" dirty="0"/>
              <a:t> לשימוש במסכים בחדרי חברותא</a:t>
            </a:r>
          </a:p>
          <a:p>
            <a:r>
              <a:rPr lang="he-IL" dirty="0" smtClean="0"/>
              <a:t>אוזניות</a:t>
            </a:r>
            <a:endParaRPr lang="he-IL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72200" y="1603539"/>
            <a:ext cx="1581150" cy="1552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2868736"/>
            <a:ext cx="1581150" cy="1552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1135" y="3645024"/>
            <a:ext cx="1847849" cy="184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05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>
                <a:solidFill>
                  <a:srgbClr val="000099"/>
                </a:solidFill>
              </a:rPr>
              <a:t>כתבי-עת:</a:t>
            </a:r>
            <a:endParaRPr lang="en-US">
              <a:solidFill>
                <a:srgbClr val="000099"/>
              </a:solidFill>
            </a:endParaRP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e-IL">
                <a:solidFill>
                  <a:srgbClr val="000099"/>
                </a:solidFill>
              </a:rPr>
              <a:t>כתבי-עת, מודפס ואלקטרוני (המודפסים לא ניתנים להשאלה).</a:t>
            </a:r>
          </a:p>
          <a:p>
            <a:pPr eaLnBrk="1" hangingPunct="1"/>
            <a:r>
              <a:rPr lang="he-IL">
                <a:solidFill>
                  <a:srgbClr val="000099"/>
                </a:solidFill>
              </a:rPr>
              <a:t>חוברות ישנות, תדפיסים, וכל', נא לשאול את הצוות.</a:t>
            </a:r>
          </a:p>
          <a:p>
            <a:pPr eaLnBrk="1" hangingPunct="1"/>
            <a:endParaRPr lang="en-US">
              <a:solidFill>
                <a:srgbClr val="000099"/>
              </a:solidFill>
            </a:endParaRPr>
          </a:p>
          <a:p>
            <a:pPr algn="l" rtl="0" eaLnBrk="1" hangingPunct="1"/>
            <a:endParaRPr lang="en-US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588</Words>
  <Application>Microsoft Office PowerPoint</Application>
  <PresentationFormat>On-screen Show (4:3)</PresentationFormat>
  <Paragraphs>98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Default Design</vt:lpstr>
      <vt:lpstr>Bitmap Image</vt:lpstr>
      <vt:lpstr>צילום של Photo Editor</vt:lpstr>
      <vt:lpstr>ספריה הטכנולוגית</vt:lpstr>
      <vt:lpstr>שירותי הספריה</vt:lpstr>
      <vt:lpstr>כיבוד התלמידים</vt:lpstr>
      <vt:lpstr>השאלה</vt:lpstr>
      <vt:lpstr>ספרי יעץ</vt:lpstr>
      <vt:lpstr>ספרי לימוד</vt:lpstr>
      <vt:lpstr>ספרים שמורים</vt:lpstr>
      <vt:lpstr>ניתן להשאיל ציוד הבאה ליום אחד</vt:lpstr>
      <vt:lpstr>כתבי-עת:</vt:lpstr>
      <vt:lpstr>החזרת ספרים בזמן</vt:lpstr>
      <vt:lpstr>חיפוש בקטלוג הספריה</vt:lpstr>
      <vt:lpstr>חשוב!!!</vt:lpstr>
      <vt:lpstr>PowerPoint Presentation</vt:lpstr>
      <vt:lpstr>תחילת חיפוש</vt:lpstr>
      <vt:lpstr>תוצעות</vt:lpstr>
      <vt:lpstr>תוצעות (המשך)</vt:lpstr>
      <vt:lpstr>מידע מפורט ועותקים</vt:lpstr>
      <vt:lpstr>עותקים בספריות שונות</vt:lpstr>
      <vt:lpstr>עותקים מושאלים</vt:lpstr>
      <vt:lpstr>מידע מפורט על הספר</vt:lpstr>
      <vt:lpstr>PowerPoint Presentation</vt:lpstr>
      <vt:lpstr>Find your shelf:</vt:lpstr>
      <vt:lpstr>אתר האינטרנט של הספריה http://www.jct.ac.il/ספריה/סטודנטים </vt:lpstr>
      <vt:lpstr>PowerPoint Presentation</vt:lpstr>
      <vt:lpstr>שירותים מאתר האינטרנט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JCT Technology Library</dc:title>
  <dc:creator>Chana Lajcher</dc:creator>
  <cp:lastModifiedBy>Janna Gorelick</cp:lastModifiedBy>
  <cp:revision>143</cp:revision>
  <dcterms:created xsi:type="dcterms:W3CDTF">2005-08-17T09:01:12Z</dcterms:created>
  <dcterms:modified xsi:type="dcterms:W3CDTF">2024-11-19T09:43:16Z</dcterms:modified>
</cp:coreProperties>
</file>