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65" r:id="rId17"/>
    <p:sldId id="272" r:id="rId18"/>
  </p:sldIdLst>
  <p:sldSz cx="12192000" cy="6858000"/>
  <p:notesSz cx="6858000" cy="9144000"/>
  <p:defaultText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4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43" autoAdjust="0"/>
    <p:restoredTop sz="94660"/>
  </p:normalViewPr>
  <p:slideViewPr>
    <p:cSldViewPr snapToGrid="0">
      <p:cViewPr varScale="1">
        <p:scale>
          <a:sx n="111" d="100"/>
          <a:sy n="111" d="100"/>
        </p:scale>
        <p:origin x="126"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he-I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he-IL"/>
          </a:p>
        </p:txBody>
      </p:sp>
      <p:sp>
        <p:nvSpPr>
          <p:cNvPr id="4" name="Date Placeholder 3"/>
          <p:cNvSpPr>
            <a:spLocks noGrp="1"/>
          </p:cNvSpPr>
          <p:nvPr>
            <p:ph type="dt" sz="half" idx="10"/>
          </p:nvPr>
        </p:nvSpPr>
        <p:spPr/>
        <p:txBody>
          <a:bodyPr/>
          <a:lstStyle/>
          <a:p>
            <a:fld id="{9DEE44E5-96B7-4329-B6E6-6067A6700022}" type="datetimeFigureOut">
              <a:rPr lang="he-IL" smtClean="0"/>
              <a:t>כ"ה/ניסן/תשפ"א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8EA090CD-0438-4878-B20A-AB510B8092C8}" type="slidenum">
              <a:rPr lang="he-IL" smtClean="0"/>
              <a:t>‹#›</a:t>
            </a:fld>
            <a:endParaRPr lang="he-IL"/>
          </a:p>
        </p:txBody>
      </p:sp>
    </p:spTree>
    <p:extLst>
      <p:ext uri="{BB962C8B-B14F-4D97-AF65-F5344CB8AC3E}">
        <p14:creationId xmlns:p14="http://schemas.microsoft.com/office/powerpoint/2010/main" val="1474250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p>
            <a:fld id="{9DEE44E5-96B7-4329-B6E6-6067A6700022}" type="datetimeFigureOut">
              <a:rPr lang="he-IL" smtClean="0"/>
              <a:t>כ"ה/ניסן/תשפ"א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8EA090CD-0438-4878-B20A-AB510B8092C8}" type="slidenum">
              <a:rPr lang="he-IL" smtClean="0"/>
              <a:t>‹#›</a:t>
            </a:fld>
            <a:endParaRPr lang="he-IL"/>
          </a:p>
        </p:txBody>
      </p:sp>
    </p:spTree>
    <p:extLst>
      <p:ext uri="{BB962C8B-B14F-4D97-AF65-F5344CB8AC3E}">
        <p14:creationId xmlns:p14="http://schemas.microsoft.com/office/powerpoint/2010/main" val="3299461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p>
            <a:fld id="{9DEE44E5-96B7-4329-B6E6-6067A6700022}" type="datetimeFigureOut">
              <a:rPr lang="he-IL" smtClean="0"/>
              <a:t>כ"ה/ניסן/תשפ"א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8EA090CD-0438-4878-B20A-AB510B8092C8}" type="slidenum">
              <a:rPr lang="he-IL" smtClean="0"/>
              <a:t>‹#›</a:t>
            </a:fld>
            <a:endParaRPr lang="he-IL"/>
          </a:p>
        </p:txBody>
      </p:sp>
    </p:spTree>
    <p:extLst>
      <p:ext uri="{BB962C8B-B14F-4D97-AF65-F5344CB8AC3E}">
        <p14:creationId xmlns:p14="http://schemas.microsoft.com/office/powerpoint/2010/main" val="3783399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p>
            <a:fld id="{9DEE44E5-96B7-4329-B6E6-6067A6700022}" type="datetimeFigureOut">
              <a:rPr lang="he-IL" smtClean="0"/>
              <a:t>כ"ה/ניסן/תשפ"א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8EA090CD-0438-4878-B20A-AB510B8092C8}" type="slidenum">
              <a:rPr lang="he-IL" smtClean="0"/>
              <a:t>‹#›</a:t>
            </a:fld>
            <a:endParaRPr lang="he-IL"/>
          </a:p>
        </p:txBody>
      </p:sp>
    </p:spTree>
    <p:extLst>
      <p:ext uri="{BB962C8B-B14F-4D97-AF65-F5344CB8AC3E}">
        <p14:creationId xmlns:p14="http://schemas.microsoft.com/office/powerpoint/2010/main" val="569479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he-IL"/>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DEE44E5-96B7-4329-B6E6-6067A6700022}" type="datetimeFigureOut">
              <a:rPr lang="he-IL" smtClean="0"/>
              <a:t>כ"ה/ניסן/תשפ"א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8EA090CD-0438-4878-B20A-AB510B8092C8}" type="slidenum">
              <a:rPr lang="he-IL" smtClean="0"/>
              <a:t>‹#›</a:t>
            </a:fld>
            <a:endParaRPr lang="he-IL"/>
          </a:p>
        </p:txBody>
      </p:sp>
    </p:spTree>
    <p:extLst>
      <p:ext uri="{BB962C8B-B14F-4D97-AF65-F5344CB8AC3E}">
        <p14:creationId xmlns:p14="http://schemas.microsoft.com/office/powerpoint/2010/main" val="2554939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Date Placeholder 4"/>
          <p:cNvSpPr>
            <a:spLocks noGrp="1"/>
          </p:cNvSpPr>
          <p:nvPr>
            <p:ph type="dt" sz="half" idx="10"/>
          </p:nvPr>
        </p:nvSpPr>
        <p:spPr/>
        <p:txBody>
          <a:bodyPr/>
          <a:lstStyle/>
          <a:p>
            <a:fld id="{9DEE44E5-96B7-4329-B6E6-6067A6700022}" type="datetimeFigureOut">
              <a:rPr lang="he-IL" smtClean="0"/>
              <a:t>כ"ה/ניסן/תשפ"א</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8EA090CD-0438-4878-B20A-AB510B8092C8}" type="slidenum">
              <a:rPr lang="he-IL" smtClean="0"/>
              <a:t>‹#›</a:t>
            </a:fld>
            <a:endParaRPr lang="he-IL"/>
          </a:p>
        </p:txBody>
      </p:sp>
    </p:spTree>
    <p:extLst>
      <p:ext uri="{BB962C8B-B14F-4D97-AF65-F5344CB8AC3E}">
        <p14:creationId xmlns:p14="http://schemas.microsoft.com/office/powerpoint/2010/main" val="898121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he-I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Date Placeholder 6"/>
          <p:cNvSpPr>
            <a:spLocks noGrp="1"/>
          </p:cNvSpPr>
          <p:nvPr>
            <p:ph type="dt" sz="half" idx="10"/>
          </p:nvPr>
        </p:nvSpPr>
        <p:spPr/>
        <p:txBody>
          <a:bodyPr/>
          <a:lstStyle/>
          <a:p>
            <a:fld id="{9DEE44E5-96B7-4329-B6E6-6067A6700022}" type="datetimeFigureOut">
              <a:rPr lang="he-IL" smtClean="0"/>
              <a:t>כ"ה/ניסן/תשפ"א</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8EA090CD-0438-4878-B20A-AB510B8092C8}" type="slidenum">
              <a:rPr lang="he-IL" smtClean="0"/>
              <a:t>‹#›</a:t>
            </a:fld>
            <a:endParaRPr lang="he-IL"/>
          </a:p>
        </p:txBody>
      </p:sp>
    </p:spTree>
    <p:extLst>
      <p:ext uri="{BB962C8B-B14F-4D97-AF65-F5344CB8AC3E}">
        <p14:creationId xmlns:p14="http://schemas.microsoft.com/office/powerpoint/2010/main" val="3063482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Date Placeholder 2"/>
          <p:cNvSpPr>
            <a:spLocks noGrp="1"/>
          </p:cNvSpPr>
          <p:nvPr>
            <p:ph type="dt" sz="half" idx="10"/>
          </p:nvPr>
        </p:nvSpPr>
        <p:spPr/>
        <p:txBody>
          <a:bodyPr/>
          <a:lstStyle/>
          <a:p>
            <a:fld id="{9DEE44E5-96B7-4329-B6E6-6067A6700022}" type="datetimeFigureOut">
              <a:rPr lang="he-IL" smtClean="0"/>
              <a:t>כ"ה/ניסן/תשפ"א</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8EA090CD-0438-4878-B20A-AB510B8092C8}" type="slidenum">
              <a:rPr lang="he-IL" smtClean="0"/>
              <a:t>‹#›</a:t>
            </a:fld>
            <a:endParaRPr lang="he-IL"/>
          </a:p>
        </p:txBody>
      </p:sp>
    </p:spTree>
    <p:extLst>
      <p:ext uri="{BB962C8B-B14F-4D97-AF65-F5344CB8AC3E}">
        <p14:creationId xmlns:p14="http://schemas.microsoft.com/office/powerpoint/2010/main" val="2673702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EE44E5-96B7-4329-B6E6-6067A6700022}" type="datetimeFigureOut">
              <a:rPr lang="he-IL" smtClean="0"/>
              <a:t>כ"ה/ניסן/תשפ"א</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8EA090CD-0438-4878-B20A-AB510B8092C8}" type="slidenum">
              <a:rPr lang="he-IL" smtClean="0"/>
              <a:t>‹#›</a:t>
            </a:fld>
            <a:endParaRPr lang="he-IL"/>
          </a:p>
        </p:txBody>
      </p:sp>
    </p:spTree>
    <p:extLst>
      <p:ext uri="{BB962C8B-B14F-4D97-AF65-F5344CB8AC3E}">
        <p14:creationId xmlns:p14="http://schemas.microsoft.com/office/powerpoint/2010/main" val="349483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he-I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DEE44E5-96B7-4329-B6E6-6067A6700022}" type="datetimeFigureOut">
              <a:rPr lang="he-IL" smtClean="0"/>
              <a:t>כ"ה/ניסן/תשפ"א</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8EA090CD-0438-4878-B20A-AB510B8092C8}" type="slidenum">
              <a:rPr lang="he-IL" smtClean="0"/>
              <a:t>‹#›</a:t>
            </a:fld>
            <a:endParaRPr lang="he-IL"/>
          </a:p>
        </p:txBody>
      </p:sp>
    </p:spTree>
    <p:extLst>
      <p:ext uri="{BB962C8B-B14F-4D97-AF65-F5344CB8AC3E}">
        <p14:creationId xmlns:p14="http://schemas.microsoft.com/office/powerpoint/2010/main" val="1231336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he-IL"/>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DEE44E5-96B7-4329-B6E6-6067A6700022}" type="datetimeFigureOut">
              <a:rPr lang="he-IL" smtClean="0"/>
              <a:t>כ"ה/ניסן/תשפ"א</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8EA090CD-0438-4878-B20A-AB510B8092C8}" type="slidenum">
              <a:rPr lang="he-IL" smtClean="0"/>
              <a:t>‹#›</a:t>
            </a:fld>
            <a:endParaRPr lang="he-IL"/>
          </a:p>
        </p:txBody>
      </p:sp>
    </p:spTree>
    <p:extLst>
      <p:ext uri="{BB962C8B-B14F-4D97-AF65-F5344CB8AC3E}">
        <p14:creationId xmlns:p14="http://schemas.microsoft.com/office/powerpoint/2010/main" val="777640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he-IL"/>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EE44E5-96B7-4329-B6E6-6067A6700022}" type="datetimeFigureOut">
              <a:rPr lang="he-IL" smtClean="0"/>
              <a:t>כ"ה/ניסן/תשפ"א</a:t>
            </a:fld>
            <a:endParaRPr lang="he-I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A090CD-0438-4878-B20A-AB510B8092C8}" type="slidenum">
              <a:rPr lang="he-IL" smtClean="0"/>
              <a:t>‹#›</a:t>
            </a:fld>
            <a:endParaRPr lang="he-IL"/>
          </a:p>
        </p:txBody>
      </p:sp>
    </p:spTree>
    <p:extLst>
      <p:ext uri="{BB962C8B-B14F-4D97-AF65-F5344CB8AC3E}">
        <p14:creationId xmlns:p14="http://schemas.microsoft.com/office/powerpoint/2010/main" val="2445495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hyperlink" Target="https://www.masa.co.il/article/%D7%9E%D7%95%D7%96%D7%99%D7%90%D7%95%D7%A0%D7%99%D7%9D-%D7%9C%D7%96%D7%9B%D7%A8-%D7%94%D7%A9%D7%95%D7%90%D7%94/" TargetMode="External"/><Relationship Id="rId3" Type="http://schemas.openxmlformats.org/officeDocument/2006/relationships/hyperlink" Target="http://www.yadvashem.org/yv/he/education/testimony_films/index.asp" TargetMode="External"/><Relationship Id="rId7" Type="http://schemas.openxmlformats.org/officeDocument/2006/relationships/hyperlink" Target="http://www.mkm-haifa.co.il/schools/davidy/hagim/shoah/maagar.htm"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www.daat.ac.il/daat/shoah/biton40.pdf" TargetMode="External"/><Relationship Id="rId5" Type="http://schemas.openxmlformats.org/officeDocument/2006/relationships/hyperlink" Target="http://www.galim.org.il/holidays/shoa/sites/" TargetMode="External"/><Relationship Id="rId4" Type="http://schemas.openxmlformats.org/officeDocument/2006/relationships/hyperlink" Target="http://collections1.yadvashem.org/search.asp?lang=heb&amp;rsvr=7"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kotar.cet.ac.il/KotarApp/Viewer.aspx?nBookID=104260907#1.0.6.default"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kotar.cet.ac.il/KotarApp/Viewer.aspx?nBookID=93231984" TargetMode="External"/><Relationship Id="rId5" Type="http://schemas.openxmlformats.org/officeDocument/2006/relationships/hyperlink" Target="https://kotar.cet.ac.il/KotarApp/Viewer.aspx?nBookID=93269799#1.0.6.default" TargetMode="External"/><Relationship Id="rId4" Type="http://schemas.openxmlformats.org/officeDocument/2006/relationships/hyperlink" Target="https://kotar.cet.ac.il/KotarApp/Viewer.aspx?nBookID=99064844#1.0.6.default"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hafouta@g.jct.ac.il"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mailto:shiribe@jct.ac.i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1432842" y="1297124"/>
            <a:ext cx="9218815" cy="5663089"/>
          </a:xfrm>
          <a:prstGeom prst="rect">
            <a:avLst/>
          </a:prstGeom>
          <a:noFill/>
        </p:spPr>
        <p:txBody>
          <a:bodyPr wrap="square" rtlCol="1">
            <a:spAutoFit/>
          </a:bodyPr>
          <a:lstStyle/>
          <a:p>
            <a:pPr algn="r" rtl="1"/>
            <a:r>
              <a:rPr lang="he-IL" sz="1200" dirty="0" smtClean="0"/>
              <a:t>בס"ד</a:t>
            </a:r>
          </a:p>
          <a:p>
            <a:pPr algn="ctr" rtl="1"/>
            <a:r>
              <a:rPr lang="he-IL" sz="5400" b="1" dirty="0" smtClean="0">
                <a:solidFill>
                  <a:schemeClr val="bg2">
                    <a:lumMod val="25000"/>
                  </a:schemeClr>
                </a:solidFill>
                <a:latin typeface="David" panose="020E0502060401010101" pitchFamily="34" charset="-79"/>
                <a:cs typeface="David" panose="020E0502060401010101" pitchFamily="34" charset="-79"/>
              </a:rPr>
              <a:t>מי ימלל גבורות</a:t>
            </a:r>
          </a:p>
          <a:p>
            <a:pPr algn="ctr" rtl="1"/>
            <a:endParaRPr lang="he-IL" sz="3200" b="1" dirty="0" smtClean="0">
              <a:solidFill>
                <a:schemeClr val="bg2">
                  <a:lumMod val="25000"/>
                </a:schemeClr>
              </a:solidFill>
              <a:latin typeface="David" panose="020E0502060401010101" pitchFamily="34" charset="-79"/>
              <a:cs typeface="David" panose="020E0502060401010101" pitchFamily="34" charset="-79"/>
            </a:endParaRPr>
          </a:p>
          <a:p>
            <a:pPr algn="ctr" rtl="1"/>
            <a:r>
              <a:rPr lang="he-IL" sz="4000" b="1" dirty="0" smtClean="0">
                <a:solidFill>
                  <a:schemeClr val="bg2">
                    <a:lumMod val="25000"/>
                  </a:schemeClr>
                </a:solidFill>
                <a:latin typeface="David" panose="020E0502060401010101" pitchFamily="34" charset="-79"/>
                <a:cs typeface="David" panose="020E0502060401010101" pitchFamily="34" charset="-79"/>
              </a:rPr>
              <a:t>תערוכה וירטואלית לרגל יום השואה והגבורה</a:t>
            </a:r>
            <a:endParaRPr lang="en-US" sz="4000" b="1" dirty="0" smtClean="0">
              <a:solidFill>
                <a:schemeClr val="bg2">
                  <a:lumMod val="25000"/>
                </a:schemeClr>
              </a:solidFill>
              <a:latin typeface="David" panose="020E0502060401010101" pitchFamily="34" charset="-79"/>
              <a:cs typeface="David" panose="020E0502060401010101" pitchFamily="34" charset="-79"/>
            </a:endParaRPr>
          </a:p>
          <a:p>
            <a:pPr algn="ctr" rtl="1"/>
            <a:r>
              <a:rPr lang="he-IL" sz="4000" b="1" dirty="0" smtClean="0">
                <a:solidFill>
                  <a:schemeClr val="bg2">
                    <a:lumMod val="25000"/>
                  </a:schemeClr>
                </a:solidFill>
                <a:latin typeface="David" panose="020E0502060401010101" pitchFamily="34" charset="-79"/>
                <a:cs typeface="David" panose="020E0502060401010101" pitchFamily="34" charset="-79"/>
              </a:rPr>
              <a:t>	</a:t>
            </a:r>
            <a:endParaRPr lang="en-US" sz="4000" b="1" dirty="0" smtClean="0">
              <a:solidFill>
                <a:schemeClr val="bg2">
                  <a:lumMod val="25000"/>
                </a:schemeClr>
              </a:solidFill>
              <a:latin typeface="David" panose="020E0502060401010101" pitchFamily="34" charset="-79"/>
              <a:cs typeface="David" panose="020E0502060401010101" pitchFamily="34" charset="-79"/>
            </a:endParaRPr>
          </a:p>
          <a:p>
            <a:pPr algn="ctr" rtl="1"/>
            <a:r>
              <a:rPr lang="he-IL" sz="3600" b="1" dirty="0" smtClean="0">
                <a:solidFill>
                  <a:schemeClr val="bg2">
                    <a:lumMod val="50000"/>
                  </a:schemeClr>
                </a:solidFill>
                <a:latin typeface="David" panose="020E0502060401010101" pitchFamily="34" charset="-79"/>
                <a:cs typeface="David" panose="020E0502060401010101" pitchFamily="34" charset="-79"/>
              </a:rPr>
              <a:t>מאוסף ספריית קמפוס טל</a:t>
            </a:r>
          </a:p>
          <a:p>
            <a:pPr algn="ctr" rtl="1"/>
            <a:endParaRPr lang="he-IL" sz="4000" b="1" dirty="0" smtClean="0">
              <a:solidFill>
                <a:schemeClr val="bg2">
                  <a:lumMod val="25000"/>
                </a:schemeClr>
              </a:solidFill>
              <a:latin typeface="David" panose="020E0502060401010101" pitchFamily="34" charset="-79"/>
              <a:cs typeface="David" panose="020E0502060401010101" pitchFamily="34" charset="-79"/>
            </a:endParaRPr>
          </a:p>
          <a:p>
            <a:pPr algn="ctr" rtl="1"/>
            <a:endParaRPr lang="he-IL" sz="3600" b="1" dirty="0" smtClean="0">
              <a:solidFill>
                <a:schemeClr val="bg2">
                  <a:lumMod val="25000"/>
                </a:schemeClr>
              </a:solidFill>
              <a:latin typeface="David" panose="020E0502060401010101" pitchFamily="34" charset="-79"/>
              <a:cs typeface="David" panose="020E0502060401010101" pitchFamily="34" charset="-79"/>
            </a:endParaRPr>
          </a:p>
          <a:p>
            <a:pPr algn="ctr" rtl="1"/>
            <a:endParaRPr lang="he-IL" sz="3600" b="1" dirty="0" smtClean="0">
              <a:solidFill>
                <a:schemeClr val="bg2">
                  <a:lumMod val="25000"/>
                </a:schemeClr>
              </a:solidFill>
              <a:latin typeface="David" panose="020E0502060401010101" pitchFamily="34" charset="-79"/>
              <a:cs typeface="David" panose="020E0502060401010101" pitchFamily="34" charset="-79"/>
            </a:endParaRPr>
          </a:p>
          <a:p>
            <a:pPr algn="ctr" rtl="1"/>
            <a:endParaRPr lang="he-IL" sz="3600" b="1" dirty="0">
              <a:solidFill>
                <a:schemeClr val="bg2">
                  <a:lumMod val="25000"/>
                </a:schemeClr>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780454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06905" y="1086485"/>
            <a:ext cx="5862320" cy="468503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
        <p:nvSpPr>
          <p:cNvPr id="4" name="TextBox 3"/>
          <p:cNvSpPr txBox="1"/>
          <p:nvPr/>
        </p:nvSpPr>
        <p:spPr>
          <a:xfrm>
            <a:off x="264160" y="2143760"/>
            <a:ext cx="1889760" cy="2031325"/>
          </a:xfrm>
          <a:prstGeom prst="rect">
            <a:avLst/>
          </a:prstGeom>
          <a:noFill/>
        </p:spPr>
        <p:txBody>
          <a:bodyPr wrap="square" rtlCol="1">
            <a:spAutoFit/>
          </a:bodyPr>
          <a:lstStyle/>
          <a:p>
            <a:pPr algn="r" rtl="1"/>
            <a:r>
              <a:rPr lang="he-IL" dirty="0"/>
              <a:t>ב</a:t>
            </a:r>
            <a:r>
              <a:rPr lang="he-IL" dirty="0" smtClean="0"/>
              <a:t>ספר מאבק על המשך בחיים מסופר על הפליטה היהודית בפולין אחרי השואה ושאיפתה להגיע לארץ ישראל.</a:t>
            </a:r>
            <a:endParaRPr lang="he-IL" dirty="0"/>
          </a:p>
        </p:txBody>
      </p:sp>
    </p:spTree>
    <p:extLst>
      <p:ext uri="{BB962C8B-B14F-4D97-AF65-F5344CB8AC3E}">
        <p14:creationId xmlns:p14="http://schemas.microsoft.com/office/powerpoint/2010/main" val="1141049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29765" y="1183005"/>
            <a:ext cx="6156960" cy="449199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
        <p:nvSpPr>
          <p:cNvPr id="5" name="TextBox 4"/>
          <p:cNvSpPr txBox="1"/>
          <p:nvPr/>
        </p:nvSpPr>
        <p:spPr>
          <a:xfrm>
            <a:off x="254000" y="2113280"/>
            <a:ext cx="2346960" cy="1200329"/>
          </a:xfrm>
          <a:prstGeom prst="rect">
            <a:avLst/>
          </a:prstGeom>
          <a:noFill/>
        </p:spPr>
        <p:txBody>
          <a:bodyPr wrap="square" rtlCol="1">
            <a:spAutoFit/>
          </a:bodyPr>
          <a:lstStyle/>
          <a:p>
            <a:r>
              <a:rPr lang="he-IL" dirty="0" smtClean="0"/>
              <a:t>בספר בית על מים רבים אמונה אלון מספרת על מסע גילוי של העבר והשלכות העבר על חיינו.</a:t>
            </a:r>
            <a:endParaRPr lang="he-IL" dirty="0"/>
          </a:p>
        </p:txBody>
      </p:sp>
    </p:spTree>
    <p:extLst>
      <p:ext uri="{BB962C8B-B14F-4D97-AF65-F5344CB8AC3E}">
        <p14:creationId xmlns:p14="http://schemas.microsoft.com/office/powerpoint/2010/main" val="4279198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013960" y="765810"/>
            <a:ext cx="6858000" cy="5143500"/>
          </a:xfrm>
          <a:prstGeom prst="rect">
            <a:avLst/>
          </a:prstGeom>
        </p:spPr>
      </p:pic>
      <p:sp>
        <p:nvSpPr>
          <p:cNvPr id="3" name="TextBox 2"/>
          <p:cNvSpPr txBox="1"/>
          <p:nvPr/>
        </p:nvSpPr>
        <p:spPr>
          <a:xfrm>
            <a:off x="375920" y="2153920"/>
            <a:ext cx="4348480" cy="1015663"/>
          </a:xfrm>
          <a:prstGeom prst="rect">
            <a:avLst/>
          </a:prstGeom>
          <a:noFill/>
        </p:spPr>
        <p:txBody>
          <a:bodyPr wrap="square" rtlCol="1">
            <a:spAutoFit/>
          </a:bodyPr>
          <a:lstStyle/>
          <a:p>
            <a:pPr algn="r" rtl="1"/>
            <a:r>
              <a:rPr lang="he-IL" sz="2000" dirty="0" smtClean="0"/>
              <a:t>שואה: שירים הוא אוסף שירים המעביר את חוויית השואה בשפה ברורה ופיוטית. ספר מתעד ומתמצת.</a:t>
            </a:r>
            <a:endParaRPr lang="he-IL" sz="2000" dirty="0"/>
          </a:p>
        </p:txBody>
      </p:sp>
    </p:spTree>
    <p:extLst>
      <p:ext uri="{BB962C8B-B14F-4D97-AF65-F5344CB8AC3E}">
        <p14:creationId xmlns:p14="http://schemas.microsoft.com/office/powerpoint/2010/main" val="3218210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00600" y="857250"/>
            <a:ext cx="6858000" cy="5143500"/>
          </a:xfrm>
          <a:prstGeom prst="rect">
            <a:avLst/>
          </a:prstGeom>
        </p:spPr>
      </p:pic>
      <p:sp>
        <p:nvSpPr>
          <p:cNvPr id="3" name="TextBox 2"/>
          <p:cNvSpPr txBox="1"/>
          <p:nvPr/>
        </p:nvSpPr>
        <p:spPr>
          <a:xfrm>
            <a:off x="487680" y="2228671"/>
            <a:ext cx="4185920" cy="1200329"/>
          </a:xfrm>
          <a:prstGeom prst="rect">
            <a:avLst/>
          </a:prstGeom>
          <a:noFill/>
        </p:spPr>
        <p:txBody>
          <a:bodyPr wrap="square" rtlCol="1">
            <a:spAutoFit/>
          </a:bodyPr>
          <a:lstStyle/>
          <a:p>
            <a:pPr algn="r" rtl="1"/>
            <a:r>
              <a:rPr lang="he-IL" dirty="0" smtClean="0"/>
              <a:t>אוסף מסמכים סרוק זה מתעד את התחנות השונות בחייו של לייבוש </a:t>
            </a:r>
            <a:r>
              <a:rPr lang="he-IL" dirty="0" err="1" smtClean="0"/>
              <a:t>קרפס</a:t>
            </a:r>
            <a:r>
              <a:rPr lang="he-IL" dirty="0" smtClean="0"/>
              <a:t>, אביו של פרופ' אבי קיי, והוא מלמד שגם ממסמכים אפשר לספר סיפור אישי.</a:t>
            </a:r>
            <a:endParaRPr lang="he-IL" dirty="0"/>
          </a:p>
        </p:txBody>
      </p:sp>
    </p:spTree>
    <p:extLst>
      <p:ext uri="{BB962C8B-B14F-4D97-AF65-F5344CB8AC3E}">
        <p14:creationId xmlns:p14="http://schemas.microsoft.com/office/powerpoint/2010/main" val="540775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01080" y="857250"/>
            <a:ext cx="6858000" cy="5143500"/>
          </a:xfrm>
          <a:prstGeom prst="rect">
            <a:avLst/>
          </a:prstGeom>
        </p:spPr>
      </p:pic>
      <p:sp>
        <p:nvSpPr>
          <p:cNvPr id="3" name="TextBox 2"/>
          <p:cNvSpPr txBox="1"/>
          <p:nvPr/>
        </p:nvSpPr>
        <p:spPr>
          <a:xfrm>
            <a:off x="1016000" y="2228671"/>
            <a:ext cx="4551680" cy="1477328"/>
          </a:xfrm>
          <a:prstGeom prst="rect">
            <a:avLst/>
          </a:prstGeom>
          <a:noFill/>
        </p:spPr>
        <p:txBody>
          <a:bodyPr wrap="square" rtlCol="1">
            <a:spAutoFit/>
          </a:bodyPr>
          <a:lstStyle/>
          <a:p>
            <a:pPr algn="r" rtl="1"/>
            <a:r>
              <a:rPr lang="he-IL" dirty="0" smtClean="0"/>
              <a:t>כוח החיים : להיות בן אדם הוא עדותו של פסח </a:t>
            </a:r>
            <a:r>
              <a:rPr lang="he-IL" dirty="0" err="1" smtClean="0"/>
              <a:t>אנדרמן</a:t>
            </a:r>
            <a:r>
              <a:rPr lang="he-IL" dirty="0" smtClean="0"/>
              <a:t> מהשואה כילד נרדף אך שורד. כוח הגבורה העצום של ילד זה הביא אותו גם לארץ ולהמשך מפעל חיים מפואר. והעיקר להיות בן אדם.</a:t>
            </a:r>
            <a:endParaRPr lang="he-IL" dirty="0"/>
          </a:p>
        </p:txBody>
      </p:sp>
    </p:spTree>
    <p:extLst>
      <p:ext uri="{BB962C8B-B14F-4D97-AF65-F5344CB8AC3E}">
        <p14:creationId xmlns:p14="http://schemas.microsoft.com/office/powerpoint/2010/main" val="2070761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
        <p:nvSpPr>
          <p:cNvPr id="3" name="TextBox 2"/>
          <p:cNvSpPr txBox="1"/>
          <p:nvPr/>
        </p:nvSpPr>
        <p:spPr>
          <a:xfrm>
            <a:off x="785003" y="2113471"/>
            <a:ext cx="5106838" cy="1200329"/>
          </a:xfrm>
          <a:prstGeom prst="rect">
            <a:avLst/>
          </a:prstGeom>
          <a:noFill/>
        </p:spPr>
        <p:txBody>
          <a:bodyPr wrap="square" rtlCol="1">
            <a:spAutoFit/>
          </a:bodyPr>
          <a:lstStyle/>
          <a:p>
            <a:pPr algn="r" rtl="1"/>
            <a:r>
              <a:rPr lang="he-IL" dirty="0" smtClean="0"/>
              <a:t>בספר רציתי לעוף כמו פרפר חנה </a:t>
            </a:r>
            <a:r>
              <a:rPr lang="he-IL" dirty="0" err="1" smtClean="0"/>
              <a:t>גפרית</a:t>
            </a:r>
            <a:r>
              <a:rPr lang="he-IL" dirty="0" smtClean="0"/>
              <a:t> מספרת על הילדות האבודה שלה בפולין עת השואה. הסיפור מסופר בפשטות, לכאורה בעיני ילדה, ומכוון </a:t>
            </a:r>
            <a:r>
              <a:rPr lang="he-IL" dirty="0" err="1" smtClean="0"/>
              <a:t>לאוכלוסיה</a:t>
            </a:r>
            <a:r>
              <a:rPr lang="he-IL" dirty="0" smtClean="0"/>
              <a:t> צעירה. הטקסט מנוקד באופן מלא.</a:t>
            </a:r>
            <a:endParaRPr lang="he-IL" dirty="0"/>
          </a:p>
        </p:txBody>
      </p:sp>
    </p:spTree>
    <p:extLst>
      <p:ext uri="{BB962C8B-B14F-4D97-AF65-F5344CB8AC3E}">
        <p14:creationId xmlns:p14="http://schemas.microsoft.com/office/powerpoint/2010/main" val="733562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494522" y="279918"/>
            <a:ext cx="12503020" cy="5355312"/>
          </a:xfrm>
          <a:prstGeom prst="rect">
            <a:avLst/>
          </a:prstGeom>
          <a:noFill/>
        </p:spPr>
        <p:txBody>
          <a:bodyPr wrap="square" rtlCol="1">
            <a:spAutoFit/>
          </a:bodyPr>
          <a:lstStyle/>
          <a:p>
            <a:pPr algn="r" rtl="1"/>
            <a:r>
              <a:rPr lang="he-IL" sz="1200" dirty="0"/>
              <a:t>בס"ד</a:t>
            </a:r>
            <a:endParaRPr lang="en-US" sz="1200" dirty="0"/>
          </a:p>
          <a:p>
            <a:pPr algn="r" rtl="1"/>
            <a:r>
              <a:rPr lang="he-IL" sz="2400" b="1" dirty="0"/>
              <a:t>אתרים הקשורים </a:t>
            </a:r>
            <a:r>
              <a:rPr lang="he-IL" sz="2400" b="1" dirty="0" smtClean="0"/>
              <a:t>לשואה</a:t>
            </a:r>
          </a:p>
          <a:p>
            <a:pPr algn="r" rtl="1"/>
            <a:endParaRPr lang="en-US" dirty="0"/>
          </a:p>
          <a:p>
            <a:pPr algn="r" rtl="1"/>
            <a:r>
              <a:rPr lang="he-IL" b="1" dirty="0"/>
              <a:t>סרטי עדות של ניצולי שואה:</a:t>
            </a:r>
            <a:endParaRPr lang="en-US" dirty="0"/>
          </a:p>
          <a:p>
            <a:pPr algn="r" rtl="1"/>
            <a:r>
              <a:rPr lang="en-US" u="sng" dirty="0">
                <a:hlinkClick r:id="rId3"/>
              </a:rPr>
              <a:t>http://www.yadvashem.org/yv/he/education/testimony_films/index.asp</a:t>
            </a:r>
            <a:endParaRPr lang="en-US" dirty="0"/>
          </a:p>
          <a:p>
            <a:pPr algn="r" rtl="1"/>
            <a:endParaRPr lang="he-IL" b="1" dirty="0" smtClean="0"/>
          </a:p>
          <a:p>
            <a:pPr algn="r" rtl="1"/>
            <a:r>
              <a:rPr lang="he-IL" b="1" dirty="0" smtClean="0"/>
              <a:t>מאגר </a:t>
            </a:r>
            <a:r>
              <a:rPr lang="he-IL" b="1" dirty="0"/>
              <a:t>תמונות, רשימות ומסמכים מהשואה:</a:t>
            </a:r>
            <a:endParaRPr lang="en-US" dirty="0"/>
          </a:p>
          <a:p>
            <a:pPr algn="r" rtl="1"/>
            <a:r>
              <a:rPr lang="en-US" u="sng" dirty="0">
                <a:hlinkClick r:id="rId4"/>
              </a:rPr>
              <a:t>http://collections1.yadvashem.org/search.asp?lang=heb&amp;rsvr=7</a:t>
            </a:r>
            <a:endParaRPr lang="en-US" dirty="0"/>
          </a:p>
          <a:p>
            <a:pPr algn="r" rtl="1"/>
            <a:endParaRPr lang="he-IL" b="1" dirty="0" smtClean="0"/>
          </a:p>
          <a:p>
            <a:pPr algn="r" rtl="1"/>
            <a:r>
              <a:rPr lang="he-IL" b="1" dirty="0" smtClean="0"/>
              <a:t>אתר </a:t>
            </a:r>
            <a:r>
              <a:rPr lang="he-IL" b="1" dirty="0"/>
              <a:t>גלים לחומרים חינוכיים:</a:t>
            </a:r>
            <a:endParaRPr lang="en-US" dirty="0"/>
          </a:p>
          <a:p>
            <a:pPr algn="r" rtl="1"/>
            <a:r>
              <a:rPr lang="en-US" u="sng" dirty="0">
                <a:hlinkClick r:id="rId5"/>
              </a:rPr>
              <a:t>http://www.galim.org.il/holidays/shoa/sites</a:t>
            </a:r>
            <a:r>
              <a:rPr lang="he-IL" u="sng" dirty="0">
                <a:hlinkClick r:id="rId5"/>
              </a:rPr>
              <a:t>/</a:t>
            </a:r>
            <a:endParaRPr lang="en-US" dirty="0"/>
          </a:p>
          <a:p>
            <a:pPr algn="r" rtl="1"/>
            <a:r>
              <a:rPr lang="he-IL" dirty="0"/>
              <a:t> </a:t>
            </a:r>
            <a:endParaRPr lang="en-US" dirty="0"/>
          </a:p>
          <a:p>
            <a:pPr algn="r" rtl="1"/>
            <a:endParaRPr lang="he-IL" b="1" dirty="0" smtClean="0"/>
          </a:p>
          <a:p>
            <a:pPr algn="r" rtl="1"/>
            <a:r>
              <a:rPr lang="he-IL" b="1" dirty="0" smtClean="0"/>
              <a:t>רשימה </a:t>
            </a:r>
            <a:r>
              <a:rPr lang="he-IL" b="1" dirty="0"/>
              <a:t>של אתרים מגוונים לעיונכם:</a:t>
            </a:r>
            <a:endParaRPr lang="en-US" dirty="0"/>
          </a:p>
          <a:p>
            <a:pPr algn="r" rtl="1"/>
            <a:r>
              <a:rPr lang="en-US" u="sng" dirty="0">
                <a:hlinkClick r:id="rId6"/>
              </a:rPr>
              <a:t>http://www.daat.ac.il/daat/shoah/biton40.pdf</a:t>
            </a:r>
            <a:endParaRPr lang="en-US" dirty="0"/>
          </a:p>
          <a:p>
            <a:pPr algn="r" rtl="1"/>
            <a:r>
              <a:rPr lang="en-US" u="sng" dirty="0">
                <a:hlinkClick r:id="rId7"/>
              </a:rPr>
              <a:t>http://www.mkm-haifa.co.il/schools/davidy/hagim/shoah/maagar.htm</a:t>
            </a:r>
            <a:endParaRPr lang="en-US" dirty="0"/>
          </a:p>
          <a:p>
            <a:pPr algn="r" rtl="1"/>
            <a:r>
              <a:rPr lang="en-US" u="sng" dirty="0">
                <a:hlinkClick r:id="rId8"/>
              </a:rPr>
              <a:t>https://www.masa.co.il/article/%D7%9E%D7%95%D7%96%D7%99%D7%90%D7%95%D7%A0%D7%99%D7%9D-%D7%9C%D7%96%D7%9B%D7%A8-%D7%94%D7%A9%D7%95%D7%90%D7%94</a:t>
            </a:r>
            <a:r>
              <a:rPr lang="he-IL" u="sng" dirty="0">
                <a:hlinkClick r:id="rId8"/>
              </a:rPr>
              <a:t>/</a:t>
            </a:r>
            <a:endParaRPr lang="en-US" dirty="0"/>
          </a:p>
          <a:p>
            <a:pPr algn="r" rtl="1"/>
            <a:r>
              <a:rPr lang="en-US" dirty="0"/>
              <a:t> </a:t>
            </a:r>
          </a:p>
        </p:txBody>
      </p:sp>
    </p:spTree>
    <p:extLst>
      <p:ext uri="{BB962C8B-B14F-4D97-AF65-F5344CB8AC3E}">
        <p14:creationId xmlns:p14="http://schemas.microsoft.com/office/powerpoint/2010/main" val="134921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155275" y="293298"/>
            <a:ext cx="11240219" cy="4955203"/>
          </a:xfrm>
          <a:prstGeom prst="rect">
            <a:avLst/>
          </a:prstGeom>
          <a:noFill/>
        </p:spPr>
        <p:txBody>
          <a:bodyPr wrap="square" rtlCol="1">
            <a:spAutoFit/>
          </a:bodyPr>
          <a:lstStyle/>
          <a:p>
            <a:pPr algn="r" rtl="1"/>
            <a:r>
              <a:rPr lang="he-IL" sz="3200" b="1" dirty="0" smtClean="0">
                <a:solidFill>
                  <a:schemeClr val="accent2">
                    <a:lumMod val="50000"/>
                  </a:schemeClr>
                </a:solidFill>
              </a:rPr>
              <a:t>רשימת ספרים אלקטרוניים בנושא השואה מאתר כותר</a:t>
            </a:r>
          </a:p>
          <a:p>
            <a:pPr algn="r" rtl="1"/>
            <a:endParaRPr lang="he-IL" sz="2400" b="1" dirty="0" smtClean="0">
              <a:solidFill>
                <a:schemeClr val="accent2">
                  <a:lumMod val="50000"/>
                </a:schemeClr>
              </a:solidFill>
            </a:endParaRPr>
          </a:p>
          <a:p>
            <a:pPr algn="r" rtl="1"/>
            <a:r>
              <a:rPr lang="he-IL" sz="2000" dirty="0" smtClean="0">
                <a:solidFill>
                  <a:schemeClr val="accent2">
                    <a:lumMod val="50000"/>
                  </a:schemeClr>
                </a:solidFill>
              </a:rPr>
              <a:t>במלכודת הרשע, האדישות והסילוף: פעולות ההצלה של </a:t>
            </a:r>
            <a:r>
              <a:rPr lang="he-IL" sz="2000" dirty="0" err="1" smtClean="0">
                <a:solidFill>
                  <a:schemeClr val="accent2">
                    <a:lumMod val="50000"/>
                  </a:schemeClr>
                </a:solidFill>
              </a:rPr>
              <a:t>הנזי</a:t>
            </a:r>
            <a:r>
              <a:rPr lang="he-IL" sz="2000" dirty="0" smtClean="0">
                <a:solidFill>
                  <a:schemeClr val="accent2">
                    <a:lumMod val="50000"/>
                  </a:schemeClr>
                </a:solidFill>
              </a:rPr>
              <a:t> ויואל ברנד /  דניאל ברנד</a:t>
            </a:r>
          </a:p>
          <a:p>
            <a:pPr algn="r" rtl="1"/>
            <a:r>
              <a:rPr lang="en-US" sz="2000" dirty="0">
                <a:solidFill>
                  <a:schemeClr val="accent2">
                    <a:lumMod val="50000"/>
                  </a:schemeClr>
                </a:solidFill>
                <a:hlinkClick r:id="rId3"/>
              </a:rPr>
              <a:t>https://</a:t>
            </a:r>
            <a:r>
              <a:rPr lang="en-US" sz="2000" dirty="0" smtClean="0">
                <a:solidFill>
                  <a:schemeClr val="accent2">
                    <a:lumMod val="50000"/>
                  </a:schemeClr>
                </a:solidFill>
                <a:hlinkClick r:id="rId3"/>
              </a:rPr>
              <a:t>kotar.cet.ac.il/KotarApp/Viewer.aspx?nBookID=104260907#1.0.6.default</a:t>
            </a:r>
            <a:endParaRPr lang="he-IL" sz="2000" dirty="0" smtClean="0">
              <a:solidFill>
                <a:schemeClr val="accent2">
                  <a:lumMod val="50000"/>
                </a:schemeClr>
              </a:solidFill>
            </a:endParaRPr>
          </a:p>
          <a:p>
            <a:pPr algn="r" rtl="1"/>
            <a:endParaRPr lang="he-IL" sz="2000" dirty="0">
              <a:solidFill>
                <a:schemeClr val="accent2">
                  <a:lumMod val="50000"/>
                </a:schemeClr>
              </a:solidFill>
            </a:endParaRPr>
          </a:p>
          <a:p>
            <a:pPr algn="r" rtl="1"/>
            <a:r>
              <a:rPr lang="he-IL" sz="2000" dirty="0" smtClean="0">
                <a:solidFill>
                  <a:schemeClr val="accent2">
                    <a:lumMod val="50000"/>
                  </a:schemeClr>
                </a:solidFill>
              </a:rPr>
              <a:t>ספרות העדות של השואה כמקור היסטורי ושלוש תגובות חסידיות בארצות השואה / מנדל </a:t>
            </a:r>
            <a:r>
              <a:rPr lang="he-IL" sz="2000" dirty="0" err="1" smtClean="0">
                <a:solidFill>
                  <a:schemeClr val="accent2">
                    <a:lumMod val="50000"/>
                  </a:schemeClr>
                </a:solidFill>
              </a:rPr>
              <a:t>פייקאז</a:t>
            </a:r>
            <a:r>
              <a:rPr lang="he-IL" sz="2000" dirty="0" smtClean="0">
                <a:solidFill>
                  <a:schemeClr val="accent2">
                    <a:lumMod val="50000"/>
                  </a:schemeClr>
                </a:solidFill>
              </a:rPr>
              <a:t>'</a:t>
            </a:r>
          </a:p>
          <a:p>
            <a:pPr algn="r" rtl="1"/>
            <a:r>
              <a:rPr lang="en-US" sz="2000" dirty="0">
                <a:solidFill>
                  <a:schemeClr val="accent2">
                    <a:lumMod val="50000"/>
                  </a:schemeClr>
                </a:solidFill>
                <a:hlinkClick r:id="rId4"/>
              </a:rPr>
              <a:t>https://</a:t>
            </a:r>
            <a:r>
              <a:rPr lang="en-US" sz="2000" dirty="0" smtClean="0">
                <a:solidFill>
                  <a:schemeClr val="accent2">
                    <a:lumMod val="50000"/>
                  </a:schemeClr>
                </a:solidFill>
                <a:hlinkClick r:id="rId4"/>
              </a:rPr>
              <a:t>kotar.cet.ac.il/KotarApp/Viewer.aspx?nBookID=99064844#1.0.6.default</a:t>
            </a:r>
            <a:endParaRPr lang="he-IL" sz="2000" dirty="0" smtClean="0">
              <a:solidFill>
                <a:schemeClr val="accent2">
                  <a:lumMod val="50000"/>
                </a:schemeClr>
              </a:solidFill>
            </a:endParaRPr>
          </a:p>
          <a:p>
            <a:pPr algn="r" rtl="1"/>
            <a:endParaRPr lang="he-IL" sz="2000" dirty="0" smtClean="0">
              <a:solidFill>
                <a:schemeClr val="accent2">
                  <a:lumMod val="50000"/>
                </a:schemeClr>
              </a:solidFill>
            </a:endParaRPr>
          </a:p>
          <a:p>
            <a:pPr algn="r" rtl="1"/>
            <a:r>
              <a:rPr lang="he-IL" sz="2000" dirty="0" smtClean="0">
                <a:solidFill>
                  <a:schemeClr val="accent2">
                    <a:lumMod val="50000"/>
                  </a:schemeClr>
                </a:solidFill>
              </a:rPr>
              <a:t>תנועה בחרבות: מנהיגות אגודת ישראל לנוכח השואה / יוסף </a:t>
            </a:r>
            <a:r>
              <a:rPr lang="he-IL" sz="2000" dirty="0" err="1" smtClean="0">
                <a:solidFill>
                  <a:schemeClr val="accent2">
                    <a:lumMod val="50000"/>
                  </a:schemeClr>
                </a:solidFill>
              </a:rPr>
              <a:t>פונד</a:t>
            </a:r>
            <a:endParaRPr lang="he-IL" sz="2000" dirty="0" smtClean="0">
              <a:solidFill>
                <a:schemeClr val="accent2">
                  <a:lumMod val="50000"/>
                </a:schemeClr>
              </a:solidFill>
            </a:endParaRPr>
          </a:p>
          <a:p>
            <a:pPr algn="r" rtl="1"/>
            <a:r>
              <a:rPr lang="en-US" sz="2000" dirty="0">
                <a:solidFill>
                  <a:schemeClr val="accent2">
                    <a:lumMod val="50000"/>
                  </a:schemeClr>
                </a:solidFill>
                <a:hlinkClick r:id="rId5"/>
              </a:rPr>
              <a:t>https://</a:t>
            </a:r>
            <a:r>
              <a:rPr lang="en-US" sz="2000" dirty="0" smtClean="0">
                <a:solidFill>
                  <a:schemeClr val="accent2">
                    <a:lumMod val="50000"/>
                  </a:schemeClr>
                </a:solidFill>
                <a:hlinkClick r:id="rId5"/>
              </a:rPr>
              <a:t>kotar.cet.ac.il/KotarApp/Viewer.aspx?nBookID=93269799#1.0.6.default</a:t>
            </a:r>
            <a:endParaRPr lang="he-IL" sz="2000" dirty="0" smtClean="0">
              <a:solidFill>
                <a:schemeClr val="accent2">
                  <a:lumMod val="50000"/>
                </a:schemeClr>
              </a:solidFill>
            </a:endParaRPr>
          </a:p>
          <a:p>
            <a:pPr algn="r" rtl="1"/>
            <a:endParaRPr lang="he-IL" sz="2000" dirty="0">
              <a:solidFill>
                <a:schemeClr val="accent2">
                  <a:lumMod val="50000"/>
                </a:schemeClr>
              </a:solidFill>
            </a:endParaRPr>
          </a:p>
          <a:p>
            <a:pPr algn="r" rtl="1"/>
            <a:r>
              <a:rPr lang="he-IL" sz="2000" dirty="0" smtClean="0">
                <a:solidFill>
                  <a:schemeClr val="accent2">
                    <a:lumMod val="50000"/>
                  </a:schemeClr>
                </a:solidFill>
              </a:rPr>
              <a:t>זכרון בספר: קורות השואה במבואות לספרות הרבנית / עורכים: אסף ידידה, נתן כהן, אסתר </a:t>
            </a:r>
            <a:r>
              <a:rPr lang="he-IL" sz="2000" dirty="0" err="1" smtClean="0">
                <a:solidFill>
                  <a:schemeClr val="accent2">
                    <a:lumMod val="50000"/>
                  </a:schemeClr>
                </a:solidFill>
              </a:rPr>
              <a:t>פרבשטיין</a:t>
            </a:r>
            <a:endParaRPr lang="he-IL" sz="2000" dirty="0" smtClean="0">
              <a:solidFill>
                <a:schemeClr val="accent2">
                  <a:lumMod val="50000"/>
                </a:schemeClr>
              </a:solidFill>
            </a:endParaRPr>
          </a:p>
          <a:p>
            <a:pPr algn="r" rtl="1"/>
            <a:r>
              <a:rPr lang="en-US" sz="2000" dirty="0">
                <a:solidFill>
                  <a:schemeClr val="accent2">
                    <a:lumMod val="50000"/>
                  </a:schemeClr>
                </a:solidFill>
                <a:hlinkClick r:id="rId6"/>
              </a:rPr>
              <a:t>https://</a:t>
            </a:r>
            <a:r>
              <a:rPr lang="en-US" sz="2000" dirty="0" smtClean="0">
                <a:solidFill>
                  <a:schemeClr val="accent2">
                    <a:lumMod val="50000"/>
                  </a:schemeClr>
                </a:solidFill>
                <a:hlinkClick r:id="rId6"/>
              </a:rPr>
              <a:t>kotar.cet.ac.il/KotarApp/Viewer.aspx?nBookID=93231984</a:t>
            </a:r>
            <a:endParaRPr lang="he-IL" sz="2000" dirty="0" smtClean="0">
              <a:solidFill>
                <a:schemeClr val="accent2">
                  <a:lumMod val="50000"/>
                </a:schemeClr>
              </a:solidFill>
            </a:endParaRPr>
          </a:p>
          <a:p>
            <a:pPr algn="r" rtl="1"/>
            <a:endParaRPr lang="he-IL" sz="2000" dirty="0" smtClean="0">
              <a:solidFill>
                <a:schemeClr val="accent2">
                  <a:lumMod val="50000"/>
                </a:schemeClr>
              </a:solidFill>
            </a:endParaRPr>
          </a:p>
          <a:p>
            <a:pPr algn="r" rtl="1"/>
            <a:r>
              <a:rPr lang="he-IL" sz="2000" dirty="0" smtClean="0">
                <a:solidFill>
                  <a:schemeClr val="accent2">
                    <a:lumMod val="50000"/>
                  </a:schemeClr>
                </a:solidFill>
              </a:rPr>
              <a:t>ועוד ספרים רבים. אתם מוזמנים לגלוש באתר של כותר דרך אתר </a:t>
            </a:r>
            <a:r>
              <a:rPr lang="he-IL" sz="2000" dirty="0" smtClean="0">
                <a:solidFill>
                  <a:schemeClr val="accent2">
                    <a:lumMod val="50000"/>
                  </a:schemeClr>
                </a:solidFill>
              </a:rPr>
              <a:t>הספריה בקטגוריה </a:t>
            </a:r>
            <a:r>
              <a:rPr lang="he-IL" sz="2000" smtClean="0">
                <a:solidFill>
                  <a:schemeClr val="accent2">
                    <a:lumMod val="50000"/>
                  </a:schemeClr>
                </a:solidFill>
              </a:rPr>
              <a:t>"ספרים אלקטרוניים".</a:t>
            </a:r>
            <a:endParaRPr lang="he-IL" sz="2000" dirty="0">
              <a:solidFill>
                <a:schemeClr val="accent2">
                  <a:lumMod val="50000"/>
                </a:schemeClr>
              </a:solidFill>
            </a:endParaRPr>
          </a:p>
        </p:txBody>
      </p:sp>
    </p:spTree>
    <p:extLst>
      <p:ext uri="{BB962C8B-B14F-4D97-AF65-F5344CB8AC3E}">
        <p14:creationId xmlns:p14="http://schemas.microsoft.com/office/powerpoint/2010/main" val="3957930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858416" y="1007706"/>
            <a:ext cx="9666515" cy="5632311"/>
          </a:xfrm>
          <a:prstGeom prst="rect">
            <a:avLst/>
          </a:prstGeom>
          <a:noFill/>
        </p:spPr>
        <p:txBody>
          <a:bodyPr wrap="square" rtlCol="1">
            <a:spAutoFit/>
          </a:bodyPr>
          <a:lstStyle/>
          <a:p>
            <a:pPr algn="r" rtl="1"/>
            <a:r>
              <a:rPr lang="he-IL" sz="2000" dirty="0" smtClean="0"/>
              <a:t>תערוכה וירטואלית זו, מתוך אוסף הספרים והחומרים העוסקים בשואה הנמצאים בספריה בקמפוס טל, נוצרה כביטוי לצורך </a:t>
            </a:r>
            <a:r>
              <a:rPr lang="he-IL" sz="2000" dirty="0" err="1" smtClean="0"/>
              <a:t>להנגיש</a:t>
            </a:r>
            <a:r>
              <a:rPr lang="he-IL" sz="2000" dirty="0" smtClean="0"/>
              <a:t> את החומרים ללא התקהלות כנדרש בימים אלה עקב מגפת הקורונה. </a:t>
            </a:r>
          </a:p>
          <a:p>
            <a:pPr algn="r" rtl="1"/>
            <a:r>
              <a:rPr lang="he-IL" sz="2000" dirty="0" smtClean="0"/>
              <a:t>כמו בכל תקופה מאתגרת, אנחנו נדרשים למצוא דרכים יצירתיות להתמודד עם הקושי. במצגת יוצגו הכריכות הקדמיות והאחוריות של הספרים עם כמה מילים על התוכן. כל הספרים להשאלה. התיעוד של ניצול השואה, אביו של פרופ' אבי קיי, סיפורה של ניצולת השואה חנה גופרית ועדותו של פסח </a:t>
            </a:r>
            <a:r>
              <a:rPr lang="he-IL" sz="2000" dirty="0" err="1" smtClean="0"/>
              <a:t>אנדרמן</a:t>
            </a:r>
            <a:r>
              <a:rPr lang="he-IL" sz="2000" dirty="0" smtClean="0"/>
              <a:t> לא להשאלה, אבל אפשר לעיין בהם בספריה. בסוף המצגת מופיעה רשימה של אתרים העוסקים בשואה ובגבורה לעיון ולמידה עצמית וגם רשימה של ספרים אלקטרוניים העוסקים בנושא השואה מאתר כותר.</a:t>
            </a:r>
            <a:endParaRPr lang="he-IL" sz="2000" dirty="0"/>
          </a:p>
          <a:p>
            <a:pPr algn="r" rtl="1"/>
            <a:r>
              <a:rPr lang="he-IL" sz="2000" dirty="0" smtClean="0"/>
              <a:t>כולי תקווה שתמצאו במצגת זו בבואה לגבורת עמנו שאחז בעץ החיים עת הכל נשרף והתפורר סביבו.</a:t>
            </a:r>
          </a:p>
          <a:p>
            <a:pPr algn="r" rtl="1"/>
            <a:endParaRPr lang="he-IL" sz="2000" dirty="0" smtClean="0"/>
          </a:p>
          <a:p>
            <a:pPr algn="r" rtl="1"/>
            <a:r>
              <a:rPr lang="he-IL" sz="2000" dirty="0" smtClean="0">
                <a:solidFill>
                  <a:schemeClr val="accent1">
                    <a:lumMod val="75000"/>
                  </a:schemeClr>
                </a:solidFill>
              </a:rPr>
              <a:t>להשאלת ספרים, אפשר לפנות לספרניות הקמפוס במייל או בטלפון:</a:t>
            </a:r>
          </a:p>
          <a:p>
            <a:pPr algn="r" rtl="1"/>
            <a:r>
              <a:rPr lang="he-IL" sz="2000" dirty="0" smtClean="0">
                <a:solidFill>
                  <a:schemeClr val="accent1">
                    <a:lumMod val="75000"/>
                  </a:schemeClr>
                </a:solidFill>
              </a:rPr>
              <a:t>02-6547237</a:t>
            </a:r>
            <a:r>
              <a:rPr lang="he-IL" sz="2000" dirty="0" smtClean="0"/>
              <a:t>				     </a:t>
            </a:r>
            <a:r>
              <a:rPr lang="en-US" sz="2000" dirty="0" smtClean="0">
                <a:hlinkClick r:id="rId3"/>
              </a:rPr>
              <a:t>hafouta@g.jct.ac.il</a:t>
            </a:r>
            <a:r>
              <a:rPr lang="he-IL" sz="2000" dirty="0" smtClean="0"/>
              <a:t>        </a:t>
            </a:r>
            <a:r>
              <a:rPr lang="en-US" sz="2000" dirty="0" smtClean="0">
                <a:hlinkClick r:id="rId4"/>
              </a:rPr>
              <a:t>shiribe@jct.ac.il</a:t>
            </a:r>
            <a:r>
              <a:rPr lang="he-IL" sz="2000" dirty="0" smtClean="0"/>
              <a:t>   </a:t>
            </a:r>
          </a:p>
          <a:p>
            <a:pPr algn="r" rtl="1"/>
            <a:endParaRPr lang="he-IL" sz="2000" dirty="0"/>
          </a:p>
          <a:p>
            <a:pPr algn="r" rtl="1"/>
            <a:r>
              <a:rPr lang="he-IL" sz="2000" dirty="0" smtClean="0"/>
              <a:t>סיור נעים ופורה!</a:t>
            </a:r>
          </a:p>
          <a:p>
            <a:pPr algn="r" rtl="1"/>
            <a:r>
              <a:rPr lang="he-IL" sz="2000" dirty="0" smtClean="0"/>
              <a:t>ננסי </a:t>
            </a:r>
            <a:r>
              <a:rPr lang="he-IL" sz="2000" dirty="0" err="1" smtClean="0"/>
              <a:t>חפוטה</a:t>
            </a:r>
            <a:r>
              <a:rPr lang="he-IL" sz="2000" dirty="0" smtClean="0"/>
              <a:t>  </a:t>
            </a:r>
          </a:p>
          <a:p>
            <a:pPr algn="r" rtl="1"/>
            <a:r>
              <a:rPr lang="he-IL" sz="2000" dirty="0" smtClean="0"/>
              <a:t>ניסן תשפ"א</a:t>
            </a:r>
            <a:endParaRPr lang="he-IL" sz="2000" dirty="0"/>
          </a:p>
        </p:txBody>
      </p:sp>
    </p:spTree>
    <p:extLst>
      <p:ext uri="{BB962C8B-B14F-4D97-AF65-F5344CB8AC3E}">
        <p14:creationId xmlns:p14="http://schemas.microsoft.com/office/powerpoint/2010/main" val="2638450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5322" y="93306"/>
            <a:ext cx="5200286" cy="399350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3306"/>
            <a:ext cx="6718041" cy="4917233"/>
          </a:xfrm>
          <a:prstGeom prst="rect">
            <a:avLst/>
          </a:prstGeom>
        </p:spPr>
      </p:pic>
      <p:sp>
        <p:nvSpPr>
          <p:cNvPr id="4" name="TextBox 3"/>
          <p:cNvSpPr txBox="1"/>
          <p:nvPr/>
        </p:nvSpPr>
        <p:spPr>
          <a:xfrm>
            <a:off x="7567127" y="4777273"/>
            <a:ext cx="4161453" cy="923330"/>
          </a:xfrm>
          <a:prstGeom prst="rect">
            <a:avLst/>
          </a:prstGeom>
          <a:noFill/>
        </p:spPr>
        <p:txBody>
          <a:bodyPr wrap="square" rtlCol="1">
            <a:spAutoFit/>
          </a:bodyPr>
          <a:lstStyle/>
          <a:p>
            <a:pPr algn="r" rtl="1"/>
            <a:r>
              <a:rPr lang="he-IL" dirty="0" smtClean="0"/>
              <a:t>הספר מצעד החיים מספר על חווית המסע למחנות ההשמדה בפולין ועל החשיבות להעביר את לפיד הזכרון לדורות הבאים.</a:t>
            </a:r>
            <a:endParaRPr lang="he-IL" dirty="0"/>
          </a:p>
        </p:txBody>
      </p:sp>
    </p:spTree>
    <p:extLst>
      <p:ext uri="{BB962C8B-B14F-4D97-AF65-F5344CB8AC3E}">
        <p14:creationId xmlns:p14="http://schemas.microsoft.com/office/powerpoint/2010/main" val="2007763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262660" y="-71340"/>
            <a:ext cx="6858000" cy="7000681"/>
          </a:xfrm>
          <a:prstGeom prst="rect">
            <a:avLst/>
          </a:prstGeom>
        </p:spPr>
      </p:pic>
      <p:sp>
        <p:nvSpPr>
          <p:cNvPr id="5" name="TextBox 4"/>
          <p:cNvSpPr txBox="1"/>
          <p:nvPr/>
        </p:nvSpPr>
        <p:spPr>
          <a:xfrm>
            <a:off x="1138335" y="1987420"/>
            <a:ext cx="3116425" cy="1754326"/>
          </a:xfrm>
          <a:prstGeom prst="rect">
            <a:avLst/>
          </a:prstGeom>
          <a:noFill/>
        </p:spPr>
        <p:txBody>
          <a:bodyPr wrap="square" rtlCol="1">
            <a:spAutoFit/>
          </a:bodyPr>
          <a:lstStyle/>
          <a:p>
            <a:pPr algn="r" rtl="1"/>
            <a:r>
              <a:rPr lang="he-IL" dirty="0" smtClean="0"/>
              <a:t>קח אותי איתך הוא ספר לזכרו של רב סרן בניה ריין שנפל במלחמת לבנון </a:t>
            </a:r>
            <a:r>
              <a:rPr lang="he-IL" dirty="0" err="1" smtClean="0"/>
              <a:t>השניה</a:t>
            </a:r>
            <a:r>
              <a:rPr lang="he-IL" dirty="0" smtClean="0"/>
              <a:t>. הספר הוא מיומנו האישי של בניה במסעו לפולין. בניה היה דור שלישי לניצולי שואה.</a:t>
            </a:r>
            <a:endParaRPr lang="he-IL" dirty="0"/>
          </a:p>
        </p:txBody>
      </p:sp>
    </p:spTree>
    <p:extLst>
      <p:ext uri="{BB962C8B-B14F-4D97-AF65-F5344CB8AC3E}">
        <p14:creationId xmlns:p14="http://schemas.microsoft.com/office/powerpoint/2010/main" val="2552389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21317" y="552645"/>
            <a:ext cx="5906278" cy="480098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
        <p:nvSpPr>
          <p:cNvPr id="4" name="TextBox 3"/>
          <p:cNvSpPr txBox="1"/>
          <p:nvPr/>
        </p:nvSpPr>
        <p:spPr>
          <a:xfrm>
            <a:off x="513183" y="1856792"/>
            <a:ext cx="2146041" cy="1754326"/>
          </a:xfrm>
          <a:prstGeom prst="rect">
            <a:avLst/>
          </a:prstGeom>
          <a:noFill/>
        </p:spPr>
        <p:txBody>
          <a:bodyPr wrap="square" rtlCol="1">
            <a:spAutoFit/>
          </a:bodyPr>
          <a:lstStyle/>
          <a:p>
            <a:pPr algn="r" rtl="1"/>
            <a:r>
              <a:rPr lang="he-IL" dirty="0" smtClean="0"/>
              <a:t>הספר נושאי החותם מספר על ההתמודדויות של דור שני לשואה ועל הגבורה בנשיאת העול הכבד.</a:t>
            </a:r>
            <a:endParaRPr lang="he-IL" dirty="0"/>
          </a:p>
        </p:txBody>
      </p:sp>
    </p:spTree>
    <p:extLst>
      <p:ext uri="{BB962C8B-B14F-4D97-AF65-F5344CB8AC3E}">
        <p14:creationId xmlns:p14="http://schemas.microsoft.com/office/powerpoint/2010/main" val="318770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289305" y="1085656"/>
            <a:ext cx="5999584" cy="455606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361922" y="791936"/>
            <a:ext cx="6858000" cy="5143500"/>
          </a:xfrm>
          <a:prstGeom prst="rect">
            <a:avLst/>
          </a:prstGeom>
        </p:spPr>
      </p:pic>
      <p:sp>
        <p:nvSpPr>
          <p:cNvPr id="4" name="TextBox 3"/>
          <p:cNvSpPr txBox="1"/>
          <p:nvPr/>
        </p:nvSpPr>
        <p:spPr>
          <a:xfrm>
            <a:off x="363894" y="2416629"/>
            <a:ext cx="2351314" cy="2031325"/>
          </a:xfrm>
          <a:prstGeom prst="rect">
            <a:avLst/>
          </a:prstGeom>
          <a:noFill/>
        </p:spPr>
        <p:txBody>
          <a:bodyPr wrap="square" rtlCol="1">
            <a:spAutoFit/>
          </a:bodyPr>
          <a:lstStyle/>
          <a:p>
            <a:pPr algn="r" rtl="1"/>
            <a:r>
              <a:rPr lang="he-IL" dirty="0" smtClean="0"/>
              <a:t>בספר תינוק שנשבה מובא סיפור של ילד יהודי שניצל בשואה מניסיונות רבים וזכה בסוף לחזור למשפחה שלו. בולטת בו ההשגחה הפרטית ואומץ לבו של ילד מופלא.</a:t>
            </a:r>
            <a:endParaRPr lang="he-IL" dirty="0"/>
          </a:p>
        </p:txBody>
      </p:sp>
    </p:spTree>
    <p:extLst>
      <p:ext uri="{BB962C8B-B14F-4D97-AF65-F5344CB8AC3E}">
        <p14:creationId xmlns:p14="http://schemas.microsoft.com/office/powerpoint/2010/main" val="139935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78501" y="1077881"/>
            <a:ext cx="5868959" cy="483286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268616" y="857250"/>
            <a:ext cx="6858000" cy="5143500"/>
          </a:xfrm>
          <a:prstGeom prst="rect">
            <a:avLst/>
          </a:prstGeom>
        </p:spPr>
      </p:pic>
      <p:sp>
        <p:nvSpPr>
          <p:cNvPr id="4" name="TextBox 3"/>
          <p:cNvSpPr txBox="1"/>
          <p:nvPr/>
        </p:nvSpPr>
        <p:spPr>
          <a:xfrm>
            <a:off x="317240" y="1987421"/>
            <a:ext cx="1894115" cy="2308324"/>
          </a:xfrm>
          <a:prstGeom prst="rect">
            <a:avLst/>
          </a:prstGeom>
          <a:noFill/>
        </p:spPr>
        <p:txBody>
          <a:bodyPr wrap="square" rtlCol="1">
            <a:spAutoFit/>
          </a:bodyPr>
          <a:lstStyle/>
          <a:p>
            <a:pPr algn="r" rtl="1"/>
            <a:r>
              <a:rPr lang="he-IL" dirty="0" smtClean="0"/>
              <a:t>הספר נערה מאושוויץ מציג דו-שיח בין אם ניצולת שואה לבתה שהיא דור שני. יש בו תיעוד החוויות לצד התמודדות הבת עם כאב אמה.</a:t>
            </a:r>
            <a:endParaRPr lang="he-IL" dirty="0"/>
          </a:p>
        </p:txBody>
      </p:sp>
    </p:spTree>
    <p:extLst>
      <p:ext uri="{BB962C8B-B14F-4D97-AF65-F5344CB8AC3E}">
        <p14:creationId xmlns:p14="http://schemas.microsoft.com/office/powerpoint/2010/main" val="2902884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38948" y="1194515"/>
            <a:ext cx="5607698" cy="4748893"/>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688494" y="857250"/>
            <a:ext cx="6858000" cy="5143500"/>
          </a:xfrm>
          <a:prstGeom prst="rect">
            <a:avLst/>
          </a:prstGeom>
        </p:spPr>
      </p:pic>
      <p:sp>
        <p:nvSpPr>
          <p:cNvPr id="4" name="TextBox 3"/>
          <p:cNvSpPr txBox="1"/>
          <p:nvPr/>
        </p:nvSpPr>
        <p:spPr>
          <a:xfrm>
            <a:off x="242596" y="2230016"/>
            <a:ext cx="2565919" cy="1477328"/>
          </a:xfrm>
          <a:prstGeom prst="rect">
            <a:avLst/>
          </a:prstGeom>
          <a:noFill/>
        </p:spPr>
        <p:txBody>
          <a:bodyPr wrap="square" rtlCol="1">
            <a:spAutoFit/>
          </a:bodyPr>
          <a:lstStyle/>
          <a:p>
            <a:pPr algn="r" rtl="1"/>
            <a:r>
              <a:rPr lang="he-IL" dirty="0" smtClean="0"/>
              <a:t>בספר הרוח שגברה על הדרקון מסופר על בנות בית יעקב והתגברותן באומץ </a:t>
            </a:r>
            <a:r>
              <a:rPr lang="he-IL" dirty="0" err="1" smtClean="0"/>
              <a:t>ובתושיה</a:t>
            </a:r>
            <a:r>
              <a:rPr lang="he-IL" dirty="0" smtClean="0"/>
              <a:t> רבה על הצורר הנאצי. </a:t>
            </a:r>
            <a:endParaRPr lang="he-IL" dirty="0"/>
          </a:p>
        </p:txBody>
      </p:sp>
    </p:spTree>
    <p:extLst>
      <p:ext uri="{BB962C8B-B14F-4D97-AF65-F5344CB8AC3E}">
        <p14:creationId xmlns:p14="http://schemas.microsoft.com/office/powerpoint/2010/main" val="941995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21438" y="777745"/>
            <a:ext cx="5943600" cy="438811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
        <p:nvSpPr>
          <p:cNvPr id="4" name="TextBox 3"/>
          <p:cNvSpPr txBox="1"/>
          <p:nvPr/>
        </p:nvSpPr>
        <p:spPr>
          <a:xfrm>
            <a:off x="0" y="2094637"/>
            <a:ext cx="2528596" cy="1754326"/>
          </a:xfrm>
          <a:prstGeom prst="rect">
            <a:avLst/>
          </a:prstGeom>
          <a:noFill/>
        </p:spPr>
        <p:txBody>
          <a:bodyPr wrap="square" rtlCol="1">
            <a:spAutoFit/>
          </a:bodyPr>
          <a:lstStyle/>
          <a:p>
            <a:pPr algn="r" rtl="1"/>
            <a:r>
              <a:rPr lang="he-IL" dirty="0"/>
              <a:t>ה</a:t>
            </a:r>
            <a:r>
              <a:rPr lang="he-IL" dirty="0" smtClean="0"/>
              <a:t>ספר תקוות השני מספר את סיפור ההצלה של משפחה אחת מהתופת בפולין. סיפור רגיש שמראה כמה חשוב לא לאבד את התקווה.</a:t>
            </a:r>
            <a:endParaRPr lang="he-IL" dirty="0"/>
          </a:p>
        </p:txBody>
      </p:sp>
    </p:spTree>
    <p:extLst>
      <p:ext uri="{BB962C8B-B14F-4D97-AF65-F5344CB8AC3E}">
        <p14:creationId xmlns:p14="http://schemas.microsoft.com/office/powerpoint/2010/main" val="36063981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517</TotalTime>
  <Words>640</Words>
  <Application>Microsoft Office PowerPoint</Application>
  <PresentationFormat>Widescreen</PresentationFormat>
  <Paragraphs>64</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David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hafouta</dc:creator>
  <cp:lastModifiedBy>nancy hafouta</cp:lastModifiedBy>
  <cp:revision>55</cp:revision>
  <dcterms:created xsi:type="dcterms:W3CDTF">2021-04-05T05:51:12Z</dcterms:created>
  <dcterms:modified xsi:type="dcterms:W3CDTF">2021-04-07T05:34:28Z</dcterms:modified>
</cp:coreProperties>
</file>