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90" r:id="rId4"/>
    <p:sldId id="291" r:id="rId5"/>
    <p:sldId id="292" r:id="rId6"/>
    <p:sldId id="293" r:id="rId7"/>
    <p:sldId id="294" r:id="rId8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16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07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8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B9BF4-A27D-48C3-9593-0783FCB3F317}" type="datetimeFigureOut">
              <a:rPr lang="en-US" smtClean="0"/>
              <a:t>06/05/2019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A9FC2-03E6-4A8F-BBED-64832ED9C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3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24AED-DB18-4DE4-AD57-932D34AD54F1}" type="datetimeFigureOut">
              <a:rPr lang="en-US" smtClean="0"/>
              <a:t>06/05/2019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B4C98-EEE9-4958-9CA0-27A1E4C4A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77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1579" y="1404175"/>
            <a:ext cx="9607522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4771" y="149629"/>
            <a:ext cx="10631977" cy="227138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Extended Relativity center</a:t>
            </a:r>
            <a:endParaRPr lang="en-US" sz="44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248683" y="3675614"/>
            <a:ext cx="8637072" cy="1888694"/>
          </a:xfrm>
        </p:spPr>
        <p:txBody>
          <a:bodyPr/>
          <a:lstStyle/>
          <a:p>
            <a:r>
              <a:rPr lang="en-US" dirty="0"/>
              <a:t>Prof. </a:t>
            </a:r>
            <a:r>
              <a:rPr lang="en-US" dirty="0" smtClean="0"/>
              <a:t> Yaakov </a:t>
            </a:r>
            <a:r>
              <a:rPr lang="en-US" dirty="0"/>
              <a:t>Friedman</a:t>
            </a:r>
          </a:p>
          <a:p>
            <a:endParaRPr lang="en-US" dirty="0"/>
          </a:p>
          <a:p>
            <a:r>
              <a:rPr lang="en-US" dirty="0"/>
              <a:t>Jerusalem College of Technology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31025" y="329307"/>
            <a:ext cx="148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/>
              <a:t>בס"ד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8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Goal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Extend Einstein’s Theory of Relativity to understand and describe also microscopic behavior (Fulfillment</a:t>
            </a:r>
            <a:r>
              <a:rPr lang="he-IL" dirty="0" smtClean="0"/>
              <a:t> </a:t>
            </a:r>
            <a:r>
              <a:rPr lang="en-US" dirty="0" smtClean="0"/>
              <a:t> of Einstein’s dream)</a:t>
            </a:r>
          </a:p>
          <a:p>
            <a:r>
              <a:rPr lang="he-IL" dirty="0"/>
              <a:t> </a:t>
            </a:r>
            <a:r>
              <a:rPr lang="en-US" dirty="0"/>
              <a:t>Educate</a:t>
            </a:r>
            <a:r>
              <a:rPr lang="en-US" dirty="0" smtClean="0"/>
              <a:t> next generation of scientists in Extended Relativity</a:t>
            </a:r>
          </a:p>
          <a:p>
            <a:r>
              <a:rPr lang="en-US" dirty="0"/>
              <a:t>Prove the validity of the theory by astronomical observations and experiments at the best world </a:t>
            </a:r>
            <a:r>
              <a:rPr lang="en-US" dirty="0" smtClean="0"/>
              <a:t>accelerators</a:t>
            </a:r>
          </a:p>
          <a:p>
            <a:r>
              <a:rPr lang="en-US" dirty="0" smtClean="0"/>
              <a:t>Discover implications of the theory to microscopic region</a:t>
            </a:r>
            <a:endParaRPr lang="en-US" dirty="0"/>
          </a:p>
          <a:p>
            <a:r>
              <a:rPr lang="en-US" dirty="0" smtClean="0"/>
              <a:t>Expose the ideas of Extended Relativity to wide audience</a:t>
            </a:r>
          </a:p>
          <a:p>
            <a:r>
              <a:rPr lang="en-US" dirty="0" smtClean="0"/>
              <a:t>Initiate projects implementing the theory into technology developments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9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Resources: </a:t>
            </a:r>
            <a:r>
              <a:rPr lang="en-US" dirty="0" smtClean="0"/>
              <a:t>Research team comprising senior and junior researchers working on the main goal. Management. Offices and equipment. Budget. Marketing team. Technical support for experiments.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Activities: </a:t>
            </a:r>
            <a:r>
              <a:rPr lang="en-US" dirty="0" smtClean="0"/>
              <a:t>Preforming basic research</a:t>
            </a:r>
            <a:r>
              <a:rPr lang="en-US" dirty="0"/>
              <a:t>. </a:t>
            </a:r>
            <a:r>
              <a:rPr lang="en-US" dirty="0" smtClean="0"/>
              <a:t>Educating </a:t>
            </a:r>
            <a:r>
              <a:rPr lang="en-US" dirty="0"/>
              <a:t>next generation of scientists in Extended </a:t>
            </a:r>
            <a:r>
              <a:rPr lang="en-US" dirty="0" smtClean="0"/>
              <a:t>Relativity. </a:t>
            </a:r>
            <a:r>
              <a:rPr lang="en-US" dirty="0"/>
              <a:t>Performing experiments supporting the theory</a:t>
            </a:r>
            <a:r>
              <a:rPr lang="en-US" dirty="0" smtClean="0"/>
              <a:t>. Submitting research </a:t>
            </a:r>
            <a:r>
              <a:rPr lang="en-US" dirty="0"/>
              <a:t>grant proposals. </a:t>
            </a:r>
            <a:r>
              <a:rPr lang="en-US" dirty="0" smtClean="0"/>
              <a:t>Public lectures and seminars. Popularizing of the subject via Internet. </a:t>
            </a:r>
            <a:r>
              <a:rPr lang="en-US" dirty="0"/>
              <a:t>Developing industrial applications. 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Outcomes: </a:t>
            </a:r>
            <a:r>
              <a:rPr lang="en-US" dirty="0" smtClean="0"/>
              <a:t>Research papers, reports and books. New generation of scientists working of extended relativity and its applications.  Patents on new technologies.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5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Organizational 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B71E42"/>
              </a:buClr>
            </a:pPr>
            <a:r>
              <a:rPr lang="en-US" dirty="0">
                <a:solidFill>
                  <a:srgbClr val="BC72F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Resources: </a:t>
            </a:r>
            <a:r>
              <a:rPr lang="en-US" dirty="0">
                <a:solidFill>
                  <a:prstClr val="black"/>
                </a:solidFill>
              </a:rPr>
              <a:t>Research team </a:t>
            </a:r>
            <a:r>
              <a:rPr lang="en-US" dirty="0" smtClean="0">
                <a:solidFill>
                  <a:prstClr val="black"/>
                </a:solidFill>
              </a:rPr>
              <a:t>comprising the project leader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dirty="0" smtClean="0">
                <a:solidFill>
                  <a:prstClr val="black"/>
                </a:solidFill>
              </a:rPr>
              <a:t>2-4 junior </a:t>
            </a:r>
            <a:r>
              <a:rPr lang="en-US" dirty="0">
                <a:solidFill>
                  <a:prstClr val="black"/>
                </a:solidFill>
              </a:rPr>
              <a:t>researchers working on the main goal. </a:t>
            </a:r>
            <a:r>
              <a:rPr lang="en-US" dirty="0" smtClean="0">
                <a:solidFill>
                  <a:prstClr val="black"/>
                </a:solidFill>
              </a:rPr>
              <a:t>Offices </a:t>
            </a:r>
            <a:r>
              <a:rPr lang="en-US" dirty="0">
                <a:solidFill>
                  <a:prstClr val="black"/>
                </a:solidFill>
              </a:rPr>
              <a:t>and equipment. Budget. </a:t>
            </a:r>
            <a:endParaRPr lang="en-US" dirty="0" smtClean="0">
              <a:solidFill>
                <a:prstClr val="black"/>
              </a:solidFill>
            </a:endParaRPr>
          </a:p>
          <a:p>
            <a:pPr lvl="0">
              <a:buClr>
                <a:srgbClr val="B71E42"/>
              </a:buClr>
            </a:pPr>
            <a:r>
              <a:rPr lang="en-US" dirty="0" smtClean="0">
                <a:solidFill>
                  <a:srgbClr val="BC72F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Activities: </a:t>
            </a:r>
            <a:r>
              <a:rPr lang="en-US" dirty="0">
                <a:solidFill>
                  <a:prstClr val="black"/>
                </a:solidFill>
              </a:rPr>
              <a:t>Preforming basic </a:t>
            </a:r>
            <a:r>
              <a:rPr lang="en-US" dirty="0" smtClean="0">
                <a:solidFill>
                  <a:prstClr val="black"/>
                </a:solidFill>
              </a:rPr>
              <a:t>research by junior researchers under direction and supervision of the project leader. Searching for common </a:t>
            </a:r>
            <a:r>
              <a:rPr lang="en-US" dirty="0">
                <a:solidFill>
                  <a:prstClr val="black"/>
                </a:solidFill>
              </a:rPr>
              <a:t>behavior in astrophysics and quantum </a:t>
            </a:r>
            <a:r>
              <a:rPr lang="en-US" dirty="0" smtClean="0">
                <a:solidFill>
                  <a:prstClr val="black"/>
                </a:solidFill>
              </a:rPr>
              <a:t>mechanics. Preparing several </a:t>
            </a:r>
            <a:r>
              <a:rPr lang="en-US" dirty="0">
                <a:solidFill>
                  <a:prstClr val="black"/>
                </a:solidFill>
              </a:rPr>
              <a:t>short films presenting the </a:t>
            </a:r>
            <a:r>
              <a:rPr lang="en-US" dirty="0" smtClean="0">
                <a:solidFill>
                  <a:prstClr val="black"/>
                </a:solidFill>
              </a:rPr>
              <a:t>theory. Submitting </a:t>
            </a:r>
            <a:r>
              <a:rPr lang="en-US" dirty="0">
                <a:solidFill>
                  <a:prstClr val="black"/>
                </a:solidFill>
              </a:rPr>
              <a:t>grant proposals. </a:t>
            </a:r>
            <a:r>
              <a:rPr lang="en-US" dirty="0" smtClean="0">
                <a:solidFill>
                  <a:prstClr val="black"/>
                </a:solidFill>
              </a:rPr>
              <a:t>Writing proposals for experiments </a:t>
            </a:r>
            <a:r>
              <a:rPr lang="en-US" dirty="0">
                <a:solidFill>
                  <a:prstClr val="black"/>
                </a:solidFill>
              </a:rPr>
              <a:t>supporting the theory</a:t>
            </a:r>
            <a:r>
              <a:rPr lang="en-US" dirty="0" smtClean="0">
                <a:solidFill>
                  <a:prstClr val="black"/>
                </a:solidFill>
              </a:rPr>
              <a:t>. Marketing </a:t>
            </a:r>
            <a:r>
              <a:rPr lang="en-US" dirty="0">
                <a:solidFill>
                  <a:prstClr val="black"/>
                </a:solidFill>
              </a:rPr>
              <a:t>the </a:t>
            </a:r>
            <a:r>
              <a:rPr lang="en-US" dirty="0" smtClean="0">
                <a:solidFill>
                  <a:prstClr val="black"/>
                </a:solidFill>
              </a:rPr>
              <a:t>project</a:t>
            </a:r>
            <a:endParaRPr lang="en-US" dirty="0">
              <a:solidFill>
                <a:prstClr val="black"/>
              </a:solidFill>
            </a:endParaRPr>
          </a:p>
          <a:p>
            <a:pPr>
              <a:buClr>
                <a:srgbClr val="B71E42"/>
              </a:buClr>
            </a:pPr>
            <a:r>
              <a:rPr lang="en-US" dirty="0">
                <a:solidFill>
                  <a:srgbClr val="BC72F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Outcomes: </a:t>
            </a:r>
            <a:r>
              <a:rPr lang="en-US" dirty="0" smtClean="0">
                <a:solidFill>
                  <a:prstClr val="black"/>
                </a:solidFill>
              </a:rPr>
              <a:t>Several published papers </a:t>
            </a:r>
            <a:r>
              <a:rPr lang="en-US" dirty="0">
                <a:solidFill>
                  <a:prstClr val="black"/>
                </a:solidFill>
              </a:rPr>
              <a:t>with young </a:t>
            </a:r>
            <a:r>
              <a:rPr lang="en-US" dirty="0" smtClean="0">
                <a:solidFill>
                  <a:prstClr val="black"/>
                </a:solidFill>
              </a:rPr>
              <a:t>researchers. Several </a:t>
            </a:r>
            <a:r>
              <a:rPr lang="en-US" dirty="0">
                <a:solidFill>
                  <a:prstClr val="black"/>
                </a:solidFill>
              </a:rPr>
              <a:t>short films presenting the </a:t>
            </a:r>
            <a:r>
              <a:rPr lang="en-US" dirty="0" smtClean="0">
                <a:solidFill>
                  <a:prstClr val="black"/>
                </a:solidFill>
              </a:rPr>
              <a:t>theory.  A</a:t>
            </a:r>
            <a:r>
              <a:rPr lang="en-US" dirty="0" smtClean="0"/>
              <a:t> </a:t>
            </a:r>
            <a:r>
              <a:rPr lang="en-US" dirty="0"/>
              <a:t>full project </a:t>
            </a:r>
            <a:r>
              <a:rPr lang="en-US" dirty="0" smtClean="0"/>
              <a:t>plan. Raising budget for next stage.</a:t>
            </a:r>
            <a:endParaRPr lang="en-US" dirty="0"/>
          </a:p>
          <a:p>
            <a:pPr lvl="0">
              <a:buClr>
                <a:srgbClr val="B71E42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B71E42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B71E42"/>
              </a:buClr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of the initial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Opening </a:t>
            </a:r>
            <a:r>
              <a:rPr lang="en-US" dirty="0" smtClean="0"/>
              <a:t>of the research center</a:t>
            </a:r>
          </a:p>
          <a:p>
            <a:r>
              <a:rPr lang="en-US" dirty="0" smtClean="0"/>
              <a:t>Organizing an opening public lecture</a:t>
            </a:r>
          </a:p>
          <a:p>
            <a:r>
              <a:rPr lang="en-US" dirty="0" smtClean="0"/>
              <a:t>Website about the Center</a:t>
            </a:r>
            <a:endParaRPr lang="en-US" dirty="0"/>
          </a:p>
          <a:p>
            <a:r>
              <a:rPr lang="en-US" dirty="0" smtClean="0"/>
              <a:t>Help in publicizing the center in media</a:t>
            </a:r>
          </a:p>
          <a:p>
            <a:r>
              <a:rPr lang="en-US" dirty="0" smtClean="0"/>
              <a:t>Help in obtaining at least two PhD research grants for 4-5 years</a:t>
            </a:r>
          </a:p>
          <a:p>
            <a:r>
              <a:rPr lang="en-US" dirty="0" smtClean="0"/>
              <a:t>Possibility to grant PhD degree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56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to JCT from the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of JCT will be involved in basic research in the frontier of science.</a:t>
            </a:r>
          </a:p>
          <a:p>
            <a:r>
              <a:rPr lang="en-US" dirty="0" smtClean="0"/>
              <a:t>Publications which will increase the research status of JCT.</a:t>
            </a:r>
          </a:p>
          <a:p>
            <a:r>
              <a:rPr lang="en-US" dirty="0" smtClean="0"/>
              <a:t>Media exposure will help to add to the image of JCT a new dimension of a producer of basic research.</a:t>
            </a:r>
          </a:p>
          <a:p>
            <a:r>
              <a:rPr lang="en-US" dirty="0" smtClean="0"/>
              <a:t>Research activity on the campus rise the image of the institution in the eyes of the students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3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218" y="479285"/>
            <a:ext cx="8088199" cy="539482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12/11/2017</a:t>
            </a:r>
            <a:endParaRPr lang="en-US" dirty="0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12th Miami International Torah and Science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0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4812</TotalTime>
  <Words>453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Gallery</vt:lpstr>
      <vt:lpstr>Extended Relativity center</vt:lpstr>
      <vt:lpstr>Goal</vt:lpstr>
      <vt:lpstr>Future Organizational Structure</vt:lpstr>
      <vt:lpstr>Short term Organizational Structure </vt:lpstr>
      <vt:lpstr>Needs of the initial stage</vt:lpstr>
      <vt:lpstr>Benefits to JCT from the center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Experimenting in the Laboratory of  the  A-lmighty</dc:title>
  <dc:creator>yaakov friedman prof.</dc:creator>
  <cp:lastModifiedBy>yaakov friedman prof.</cp:lastModifiedBy>
  <cp:revision>171</cp:revision>
  <cp:lastPrinted>2018-11-26T10:09:49Z</cp:lastPrinted>
  <dcterms:created xsi:type="dcterms:W3CDTF">2017-10-25T12:38:06Z</dcterms:created>
  <dcterms:modified xsi:type="dcterms:W3CDTF">2019-05-06T09:41:13Z</dcterms:modified>
</cp:coreProperties>
</file>