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107" d="100"/>
          <a:sy n="107" d="100"/>
        </p:scale>
        <p:origin x="-1734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0796-C8B7-4230-9621-BB62CCCF80E8}" type="datetimeFigureOut">
              <a:rPr lang="he-IL" smtClean="0"/>
              <a:t>כ"ה/אייר/תשע"ז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6E400-427B-4089-9087-A5A3980FB0B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7717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0796-C8B7-4230-9621-BB62CCCF80E8}" type="datetimeFigureOut">
              <a:rPr lang="he-IL" smtClean="0"/>
              <a:t>כ"ה/אייר/תשע"ז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6E400-427B-4089-9087-A5A3980FB0B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051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0796-C8B7-4230-9621-BB62CCCF80E8}" type="datetimeFigureOut">
              <a:rPr lang="he-IL" smtClean="0"/>
              <a:t>כ"ה/אייר/תשע"ז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6E400-427B-4089-9087-A5A3980FB0B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35497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0796-C8B7-4230-9621-BB62CCCF80E8}" type="datetimeFigureOut">
              <a:rPr lang="he-IL" smtClean="0"/>
              <a:t>כ"ה/אייר/תשע"ז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6E400-427B-4089-9087-A5A3980FB0B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41695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0796-C8B7-4230-9621-BB62CCCF80E8}" type="datetimeFigureOut">
              <a:rPr lang="he-IL" smtClean="0"/>
              <a:t>כ"ה/אייר/תשע"ז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6E400-427B-4089-9087-A5A3980FB0B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26559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0796-C8B7-4230-9621-BB62CCCF80E8}" type="datetimeFigureOut">
              <a:rPr lang="he-IL" smtClean="0"/>
              <a:t>כ"ה/אייר/תשע"ז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6E400-427B-4089-9087-A5A3980FB0B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20861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0796-C8B7-4230-9621-BB62CCCF80E8}" type="datetimeFigureOut">
              <a:rPr lang="he-IL" smtClean="0"/>
              <a:t>כ"ה/אייר/תשע"ז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6E400-427B-4089-9087-A5A3980FB0B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03256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0796-C8B7-4230-9621-BB62CCCF80E8}" type="datetimeFigureOut">
              <a:rPr lang="he-IL" smtClean="0"/>
              <a:t>כ"ה/אייר/תשע"ז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6E400-427B-4089-9087-A5A3980FB0B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570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0796-C8B7-4230-9621-BB62CCCF80E8}" type="datetimeFigureOut">
              <a:rPr lang="he-IL" smtClean="0"/>
              <a:t>כ"ה/אייר/תשע"ז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6E400-427B-4089-9087-A5A3980FB0B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8086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0796-C8B7-4230-9621-BB62CCCF80E8}" type="datetimeFigureOut">
              <a:rPr lang="he-IL" smtClean="0"/>
              <a:t>כ"ה/אייר/תשע"ז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6E400-427B-4089-9087-A5A3980FB0B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26357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0796-C8B7-4230-9621-BB62CCCF80E8}" type="datetimeFigureOut">
              <a:rPr lang="he-IL" smtClean="0"/>
              <a:t>כ"ה/אייר/תשע"ז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6E400-427B-4089-9087-A5A3980FB0B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84635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20796-C8B7-4230-9621-BB62CCCF80E8}" type="datetimeFigureOut">
              <a:rPr lang="he-IL" smtClean="0"/>
              <a:t>כ"ה/אייר/תשע"ז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6E400-427B-4089-9087-A5A3980FB0B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62057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search.proquest.com/docview/189250751?accountid=44866" TargetMode="External"/><Relationship Id="rId2" Type="http://schemas.openxmlformats.org/officeDocument/2006/relationships/hyperlink" Target="http://search.ebscohost.com/login.aspx?direct=true&amp;db=nlebk&amp;AN=272584&amp;site=ehost-live&amp;ebv=EB&amp;ppid=pp_231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arnersdictionary.com/definition/diabetes" TargetMode="External"/><Relationship Id="rId2" Type="http://schemas.openxmlformats.org/officeDocument/2006/relationships/hyperlink" Target="https://www.britannica.com/event/Cold-War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Electro_(music)" TargetMode="External"/><Relationship Id="rId2" Type="http://schemas.openxmlformats.org/officeDocument/2006/relationships/hyperlink" Target="https://he.wikipedia.org/wiki/%D7%92%D7%98%D7%95_%D7%95%D7%A8%D7%A9%D7%94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alexeyza.com/blog/2017/02/07/operations-and-speed/" TargetMode="External"/><Relationship Id="rId2" Type="http://schemas.openxmlformats.org/officeDocument/2006/relationships/hyperlink" Target="http://72elders.blogspot.co.il/2013/09/blog-post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cienceforums.net/topic/104463-controlling-for-lifestyle-factors-in-epidemiological-studies/" TargetMode="External"/><Relationship Id="rId4" Type="http://schemas.openxmlformats.org/officeDocument/2006/relationships/hyperlink" Target="https://www.facebook.com/Netanyahu/?hc_ref=SEARCH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space.library.uq.edu.au/view/UQ:354015" TargetMode="External"/><Relationship Id="rId2" Type="http://schemas.openxmlformats.org/officeDocument/2006/relationships/hyperlink" Target="http://ac.els-cdn.com/S2213158214001739/1-s2.0-S2213158214001739-main.pdf?_tid=507ce0b8-2fe0-11e7-94c7-00000aab0f26&amp;acdnat=1493802792_6940892c23f104119226fa4952fc740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jstor.org/stable/23479601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net.co.il/articles/0,7340,L-4956508,00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bookcentral.proquest.com/lib/jct-ebooks/detail.action?docID=3009594" TargetMode="External"/><Relationship Id="rId2" Type="http://schemas.openxmlformats.org/officeDocument/2006/relationships/hyperlink" Target="https://books.google.co.il/books?id=i7_xqflJrYoC&amp;printsec=frontcover&amp;dq=cat&amp;hl=iw&amp;sa=X&amp;redir_esc=y#v=onepage&amp;q=cat&amp;f=fals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כללי ציטוט למקורות אלקטרוניים	</a:t>
            </a:r>
            <a:endParaRPr lang="he-I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</a:pPr>
            <a:r>
              <a:rPr lang="he-IL" altLang="en-US" sz="4800" dirty="0"/>
              <a:t>לעבודות ולפרויקט גמר</a:t>
            </a:r>
            <a:r>
              <a:rPr lang="en-US" altLang="en-US" sz="4800" dirty="0"/>
              <a:t> </a:t>
            </a:r>
            <a:endParaRPr lang="he-IL" altLang="en-US" sz="4800" dirty="0"/>
          </a:p>
          <a:p>
            <a:pPr>
              <a:lnSpc>
                <a:spcPct val="80000"/>
              </a:lnSpc>
            </a:pPr>
            <a:endParaRPr lang="he-IL" altLang="en-US" sz="4800" dirty="0"/>
          </a:p>
          <a:p>
            <a:pPr>
              <a:lnSpc>
                <a:spcPct val="80000"/>
              </a:lnSpc>
            </a:pPr>
            <a:endParaRPr lang="he-IL" altLang="en-US" sz="4800" dirty="0"/>
          </a:p>
          <a:p>
            <a:pPr>
              <a:lnSpc>
                <a:spcPct val="80000"/>
              </a:lnSpc>
            </a:pPr>
            <a:r>
              <a:rPr lang="he-IL" altLang="en-US" dirty="0"/>
              <a:t>נכתב ע"י </a:t>
            </a:r>
            <a:r>
              <a:rPr lang="he-IL" altLang="en-US" dirty="0" err="1"/>
              <a:t>ז'אנה</a:t>
            </a:r>
            <a:r>
              <a:rPr lang="he-IL" altLang="en-US" dirty="0"/>
              <a:t> </a:t>
            </a:r>
            <a:r>
              <a:rPr lang="he-IL" altLang="en-US" dirty="0" err="1"/>
              <a:t>גורליק</a:t>
            </a:r>
            <a:r>
              <a:rPr lang="he-IL" altLang="en-US" dirty="0"/>
              <a:t>    </a:t>
            </a:r>
            <a:r>
              <a:rPr lang="he-IL" altLang="en-US" dirty="0" smtClean="0"/>
              <a:t>                   </a:t>
            </a:r>
            <a:r>
              <a:rPr lang="he-IL" altLang="en-US" dirty="0"/>
              <a:t>@ לפי </a:t>
            </a:r>
            <a:r>
              <a:rPr lang="he-IL" altLang="en-US" dirty="0" smtClean="0"/>
              <a:t>כללי </a:t>
            </a:r>
            <a:r>
              <a:rPr lang="en-US" altLang="en-US" dirty="0"/>
              <a:t>APA</a:t>
            </a:r>
          </a:p>
        </p:txBody>
      </p:sp>
    </p:spTree>
    <p:extLst>
      <p:ext uri="{BB962C8B-B14F-4D97-AF65-F5344CB8AC3E}">
        <p14:creationId xmlns:p14="http://schemas.microsoft.com/office/powerpoint/2010/main" val="4194660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פרק </a:t>
            </a:r>
            <a:r>
              <a:rPr lang="he-IL" smtClean="0"/>
              <a:t>מספר אלקטרוני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e-IL" dirty="0" smtClean="0"/>
              <a:t>פרק מספר אלקטרוני רושמים לפי כללים של ספר רגיל, ללא מו"ל ועם קישור לפרק או </a:t>
            </a:r>
            <a:r>
              <a:rPr lang="en-US" dirty="0" err="1" smtClean="0"/>
              <a:t>doi</a:t>
            </a:r>
            <a:endParaRPr lang="he-IL" dirty="0" smtClean="0"/>
          </a:p>
          <a:p>
            <a:r>
              <a:rPr lang="he-IL" dirty="0" smtClean="0"/>
              <a:t>דוגמאות:</a:t>
            </a:r>
          </a:p>
          <a:p>
            <a:pPr lvl="1" algn="l" rtl="0"/>
            <a:r>
              <a:rPr lang="en-US" dirty="0" smtClean="0"/>
              <a:t>Farmer, R. E. </a:t>
            </a:r>
            <a:r>
              <a:rPr lang="en-US" dirty="0"/>
              <a:t>A (1990). AIL Theory and the Ailing Phillips Curve: A Contract-Based Approach to Aggregate </a:t>
            </a:r>
            <a:r>
              <a:rPr lang="en-US" dirty="0" smtClean="0"/>
              <a:t>Supply. In Hubbard</a:t>
            </a:r>
            <a:r>
              <a:rPr lang="en-US" dirty="0"/>
              <a:t>, R. G. </a:t>
            </a:r>
            <a:r>
              <a:rPr lang="en-US" dirty="0" smtClean="0"/>
              <a:t>(Ed.).</a:t>
            </a:r>
            <a:r>
              <a:rPr lang="en-US" dirty="0"/>
              <a:t> </a:t>
            </a:r>
            <a:r>
              <a:rPr lang="en-US" i="1" dirty="0"/>
              <a:t>Asymmetric Information, Corporate Finance, and </a:t>
            </a:r>
            <a:r>
              <a:rPr lang="en-US" i="1" dirty="0" smtClean="0"/>
              <a:t>Investment </a:t>
            </a:r>
            <a:r>
              <a:rPr lang="en-US" dirty="0" smtClean="0"/>
              <a:t>(pp. 207-230). </a:t>
            </a:r>
            <a:r>
              <a:rPr lang="en-US" dirty="0"/>
              <a:t>Retrieved from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search.ebscohost.com/login.aspx?direct=true&amp;db=nlebk&amp;AN=272584&amp;site=ehost-live&amp;ebv=EB&amp;ppid=pp_231</a:t>
            </a:r>
            <a:endParaRPr lang="en-US" dirty="0" smtClean="0"/>
          </a:p>
          <a:p>
            <a:pPr lvl="1" algn="l" rtl="0"/>
            <a:r>
              <a:rPr lang="en-US" dirty="0" err="1"/>
              <a:t>LeBlond</a:t>
            </a:r>
            <a:r>
              <a:rPr lang="en-US" dirty="0"/>
              <a:t>, R. F., </a:t>
            </a:r>
            <a:r>
              <a:rPr lang="en-US" dirty="0" err="1"/>
              <a:t>DeGowin</a:t>
            </a:r>
            <a:r>
              <a:rPr lang="en-US" dirty="0"/>
              <a:t>, R. L., &amp; Brown, D. D. (2009). CHAPTER 15 - the diagnostic examination - the mental status, psychiatric, and social </a:t>
            </a:r>
            <a:r>
              <a:rPr lang="en-US" dirty="0" smtClean="0"/>
              <a:t>evaluations</a:t>
            </a:r>
            <a:r>
              <a:rPr lang="en-US" i="1" dirty="0" smtClean="0"/>
              <a:t>. </a:t>
            </a:r>
            <a:r>
              <a:rPr lang="en-US" dirty="0" smtClean="0"/>
              <a:t>In </a:t>
            </a:r>
            <a:r>
              <a:rPr lang="en-US" i="1" dirty="0" err="1"/>
              <a:t>DeGowin's</a:t>
            </a:r>
            <a:r>
              <a:rPr lang="en-US" i="1" dirty="0"/>
              <a:t> Diagnostic Examination, 9th </a:t>
            </a:r>
            <a:r>
              <a:rPr lang="en-US" i="1" dirty="0" smtClean="0"/>
              <a:t>ed</a:t>
            </a:r>
            <a:r>
              <a:rPr lang="en-US" dirty="0" smtClean="0"/>
              <a:t>. </a:t>
            </a:r>
            <a:r>
              <a:rPr lang="en-US" dirty="0"/>
              <a:t> </a:t>
            </a:r>
            <a:r>
              <a:rPr lang="en-US" dirty="0" smtClean="0"/>
              <a:t>Retrieved </a:t>
            </a:r>
            <a:r>
              <a:rPr lang="en-US" dirty="0"/>
              <a:t>from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search.proquest.com/docview/189250751?accountid=44866</a:t>
            </a:r>
            <a:endParaRPr lang="en-US" dirty="0" smtClean="0"/>
          </a:p>
          <a:p>
            <a:pPr lvl="1" algn="l" rtl="0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12048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אנציקלופדיות ומילונים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חשוב לציין גם ערכים שנלקחו מאנציקלופדיות ומילונים.</a:t>
            </a:r>
          </a:p>
          <a:p>
            <a:r>
              <a:rPr lang="he-IL" dirty="0" smtClean="0"/>
              <a:t>מבנה ציטוט: שם ערך, תאריך, </a:t>
            </a:r>
            <a:r>
              <a:rPr lang="he-IL" dirty="0"/>
              <a:t>	</a:t>
            </a:r>
            <a:r>
              <a:rPr lang="he-IL" dirty="0" smtClean="0"/>
              <a:t>		   שם מילון/אנציקלופדיה, כתובת </a:t>
            </a:r>
            <a:r>
              <a:rPr lang="en-US" dirty="0" smtClean="0"/>
              <a:t>URL</a:t>
            </a:r>
            <a:endParaRPr lang="he-IL" dirty="0" smtClean="0"/>
          </a:p>
          <a:p>
            <a:r>
              <a:rPr lang="he-IL" dirty="0" smtClean="0"/>
              <a:t>דוגמאות:</a:t>
            </a:r>
          </a:p>
          <a:p>
            <a:pPr lvl="1" algn="l" rtl="0"/>
            <a:r>
              <a:rPr lang="en-US" dirty="0"/>
              <a:t>Cold </a:t>
            </a:r>
            <a:r>
              <a:rPr lang="en-US" dirty="0" smtClean="0"/>
              <a:t>War (2017). In </a:t>
            </a:r>
            <a:r>
              <a:rPr lang="en-US" i="1" dirty="0" err="1" smtClean="0"/>
              <a:t>Encyclopædia</a:t>
            </a:r>
            <a:r>
              <a:rPr lang="en-US" i="1" dirty="0" smtClean="0"/>
              <a:t> Britannica</a:t>
            </a:r>
            <a:r>
              <a:rPr lang="en-US" dirty="0"/>
              <a:t>.</a:t>
            </a:r>
            <a:r>
              <a:rPr lang="en-US" dirty="0" smtClean="0"/>
              <a:t> Retrieved from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www.britannica.com/event/Cold-War</a:t>
            </a:r>
            <a:endParaRPr lang="en-US" dirty="0" smtClean="0"/>
          </a:p>
          <a:p>
            <a:pPr lvl="1" algn="l" rtl="0"/>
            <a:r>
              <a:rPr lang="en-US" dirty="0" smtClean="0"/>
              <a:t>Diabetes (</a:t>
            </a:r>
            <a:r>
              <a:rPr lang="en-US" dirty="0" err="1" smtClean="0"/>
              <a:t>n.d.</a:t>
            </a:r>
            <a:r>
              <a:rPr lang="en-US" dirty="0" smtClean="0"/>
              <a:t>). In </a:t>
            </a:r>
            <a:r>
              <a:rPr lang="en-US" i="1" dirty="0"/>
              <a:t>Learner's </a:t>
            </a:r>
            <a:r>
              <a:rPr lang="en-US" i="1" dirty="0" smtClean="0"/>
              <a:t>Dictionary. </a:t>
            </a:r>
            <a:r>
              <a:rPr lang="en-US" dirty="0" smtClean="0"/>
              <a:t>Retrieved </a:t>
            </a:r>
            <a:r>
              <a:rPr lang="en-US" dirty="0"/>
              <a:t>from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www.learnersdictionary.com/definition/diabetes</a:t>
            </a:r>
            <a:endParaRPr lang="he-IL" i="1" dirty="0" smtClean="0"/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72575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ויקיפדיה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 smtClean="0">
                <a:solidFill>
                  <a:srgbClr val="FF0000"/>
                </a:solidFill>
              </a:rPr>
              <a:t>חשוב להדגיש שוויקיפדיה אינה מקור מדעי. לכן אנו ממליצים לא להשתמש בה כמקור בעבודות מחקר.</a:t>
            </a:r>
          </a:p>
          <a:p>
            <a:r>
              <a:rPr lang="he-IL" dirty="0" smtClean="0"/>
              <a:t>עם בכל זאת החלטתם להשתמש בוויקיפדיה, חשוב מאד לרשום התאריך שבו ראיתם את הערך המצוטט.</a:t>
            </a:r>
          </a:p>
          <a:p>
            <a:r>
              <a:rPr lang="he-IL" dirty="0" smtClean="0"/>
              <a:t>דוגמא:</a:t>
            </a:r>
          </a:p>
          <a:p>
            <a:pPr marL="457200" lvl="1" indent="0">
              <a:buNone/>
            </a:pPr>
            <a:r>
              <a:rPr lang="he-IL" dirty="0" smtClean="0"/>
              <a:t>גטו ורשה. שוחזר ב-8.5.17 מתוך </a:t>
            </a:r>
            <a:r>
              <a:rPr lang="he-IL" i="1" dirty="0" smtClean="0"/>
              <a:t>ויקיפדיה</a:t>
            </a:r>
            <a:r>
              <a:rPr lang="he-IL" dirty="0" smtClean="0"/>
              <a:t>: </a:t>
            </a:r>
            <a:r>
              <a:rPr lang="en-US" dirty="0">
                <a:hlinkClick r:id="rId2"/>
              </a:rPr>
              <a:t>https://he.wikipedia.org/wiki/%D7%92%D7%98%D7%95_%</a:t>
            </a:r>
            <a:r>
              <a:rPr lang="en-US" dirty="0" smtClean="0">
                <a:hlinkClick r:id="rId2"/>
              </a:rPr>
              <a:t>D7%95%D7%A8%D7%A9%D7%94</a:t>
            </a:r>
            <a:endParaRPr lang="he-IL" dirty="0" smtClean="0"/>
          </a:p>
          <a:p>
            <a:pPr marL="457200" lvl="1" indent="0" algn="l" rtl="0">
              <a:buNone/>
            </a:pPr>
            <a:r>
              <a:rPr lang="en-US" dirty="0"/>
              <a:t>Electro (music</a:t>
            </a:r>
            <a:r>
              <a:rPr lang="en-US" dirty="0" smtClean="0"/>
              <a:t>). </a:t>
            </a:r>
            <a:r>
              <a:rPr lang="en-US" dirty="0"/>
              <a:t>Retrieved April 29, </a:t>
            </a:r>
            <a:r>
              <a:rPr lang="en-US" dirty="0" smtClean="0"/>
              <a:t>2017 </a:t>
            </a:r>
            <a:r>
              <a:rPr lang="en-US" dirty="0"/>
              <a:t>from </a:t>
            </a:r>
            <a:r>
              <a:rPr lang="en-US" i="1" dirty="0" smtClean="0"/>
              <a:t>Wiki</a:t>
            </a:r>
            <a:r>
              <a:rPr lang="en-US" dirty="0"/>
              <a:t>:  </a:t>
            </a:r>
            <a:r>
              <a:rPr lang="en-US" dirty="0">
                <a:hlinkClick r:id="rId3"/>
              </a:rPr>
              <a:t>https://en.wikipedia.org/wiki/Electro_(music</a:t>
            </a:r>
            <a:r>
              <a:rPr lang="en-US" dirty="0" smtClean="0">
                <a:hlinkClick r:id="rId3"/>
              </a:rPr>
              <a:t>)</a:t>
            </a:r>
            <a:endParaRPr lang="en-US" dirty="0" smtClean="0"/>
          </a:p>
          <a:p>
            <a:pPr marL="457200" lvl="1" indent="0" algn="l" rtl="0">
              <a:buNone/>
            </a:pPr>
            <a:endParaRPr lang="en-US" dirty="0"/>
          </a:p>
          <a:p>
            <a:pPr marL="457200" lvl="1" indent="0" algn="l" rtl="0">
              <a:buNone/>
            </a:pPr>
            <a:endParaRPr lang="he-IL" dirty="0" smtClean="0"/>
          </a:p>
          <a:p>
            <a:pPr lvl="1"/>
            <a:endParaRPr lang="he-I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1421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מדיה חברתית (בלוגים, פורומים ועוד)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smtClean="0"/>
              <a:t>היום מידע מדעי מופיע גם בבלוגים ובפורומים.</a:t>
            </a:r>
          </a:p>
          <a:p>
            <a:r>
              <a:rPr lang="he-IL" dirty="0" smtClean="0"/>
              <a:t>עדיין אין נוסח אחיד לציטוט מקורות אלה</a:t>
            </a:r>
          </a:p>
          <a:p>
            <a:r>
              <a:rPr lang="he-IL" dirty="0" smtClean="0"/>
              <a:t>בציטוט מתוך מדיה חברתית חשוב ביותר לרשום פרטים מרכזיים:</a:t>
            </a:r>
          </a:p>
          <a:p>
            <a:pPr lvl="1"/>
            <a:r>
              <a:rPr lang="he-IL" dirty="0" smtClean="0"/>
              <a:t>מחבר</a:t>
            </a:r>
          </a:p>
          <a:p>
            <a:pPr lvl="1"/>
            <a:r>
              <a:rPr lang="he-IL" dirty="0" smtClean="0"/>
              <a:t>תאריך</a:t>
            </a:r>
          </a:p>
          <a:p>
            <a:pPr lvl="1"/>
            <a:r>
              <a:rPr lang="he-IL" dirty="0" smtClean="0"/>
              <a:t>שם ציטוט (אם יש)</a:t>
            </a:r>
          </a:p>
          <a:p>
            <a:pPr lvl="1"/>
            <a:r>
              <a:rPr lang="he-IL" dirty="0" smtClean="0"/>
              <a:t>סוג מדיה חברתית</a:t>
            </a:r>
          </a:p>
          <a:p>
            <a:pPr lvl="1"/>
            <a:r>
              <a:rPr lang="he-IL" dirty="0" smtClean="0"/>
              <a:t>כתובת </a:t>
            </a:r>
            <a:r>
              <a:rPr lang="en-US" dirty="0" smtClean="0"/>
              <a:t>URL</a:t>
            </a:r>
            <a:endParaRPr lang="he-IL" dirty="0" smtClean="0"/>
          </a:p>
          <a:p>
            <a:pPr lv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047391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דוגמאות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e-IL" dirty="0" smtClean="0"/>
              <a:t>בלוג:</a:t>
            </a:r>
          </a:p>
          <a:p>
            <a:pPr lvl="1"/>
            <a:r>
              <a:rPr lang="he-IL" dirty="0" err="1" smtClean="0"/>
              <a:t>ליפסון</a:t>
            </a:r>
            <a:r>
              <a:rPr lang="he-IL" dirty="0" smtClean="0"/>
              <a:t>, ד. (30 </a:t>
            </a:r>
            <a:r>
              <a:rPr lang="he-IL" dirty="0"/>
              <a:t>בספטמבר </a:t>
            </a:r>
            <a:r>
              <a:rPr lang="he-IL" dirty="0" smtClean="0"/>
              <a:t>2013). יום חג לספריה לאומית [פוסט בבלוג]. מתוך :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72elders.blogspot.co.il/2013/09/blog-post.html</a:t>
            </a:r>
            <a:endParaRPr lang="he-IL" dirty="0" smtClean="0"/>
          </a:p>
          <a:p>
            <a:pPr lvl="1" algn="l" rtl="0"/>
            <a:r>
              <a:rPr lang="en-US" dirty="0" err="1" smtClean="0"/>
              <a:t>Zagalsky</a:t>
            </a:r>
            <a:r>
              <a:rPr lang="en-US" dirty="0" smtClean="0"/>
              <a:t>, A</a:t>
            </a:r>
            <a:r>
              <a:rPr lang="en-US" dirty="0"/>
              <a:t>. </a:t>
            </a:r>
            <a:r>
              <a:rPr lang="en-US" dirty="0" smtClean="0"/>
              <a:t>(2017, Feb 7). Operations </a:t>
            </a:r>
            <a:r>
              <a:rPr lang="en-US" dirty="0"/>
              <a:t>and Speed in </a:t>
            </a:r>
            <a:r>
              <a:rPr lang="en-US" dirty="0" smtClean="0"/>
              <a:t>Startups [Web blog]. </a:t>
            </a:r>
            <a:r>
              <a:rPr lang="en-US" dirty="0"/>
              <a:t>Retrieved from: </a:t>
            </a:r>
            <a:r>
              <a:rPr lang="en-US" dirty="0">
                <a:hlinkClick r:id="rId3"/>
              </a:rPr>
              <a:t>http://alexeyza.com/blog/2017/02/07/operations-and-speed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  <a:endParaRPr lang="en-US" dirty="0"/>
          </a:p>
          <a:p>
            <a:r>
              <a:rPr lang="he-IL" dirty="0" err="1" smtClean="0"/>
              <a:t>פייסבוק</a:t>
            </a:r>
            <a:r>
              <a:rPr lang="he-IL" dirty="0" smtClean="0"/>
              <a:t>:</a:t>
            </a:r>
          </a:p>
          <a:p>
            <a:pPr lvl="1"/>
            <a:r>
              <a:rPr lang="he-IL" dirty="0" smtClean="0"/>
              <a:t>נתניהו, ב. (4 במאי 2017). [פוסט </a:t>
            </a:r>
            <a:r>
              <a:rPr lang="he-IL" dirty="0" err="1" smtClean="0"/>
              <a:t>בפייסבוק</a:t>
            </a:r>
            <a:r>
              <a:rPr lang="he-IL" dirty="0" smtClean="0"/>
              <a:t>] . מתוך: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://www.facebook.com/Netanyahu/?hc_ref=SEARCH</a:t>
            </a:r>
            <a:r>
              <a:rPr lang="en-US" dirty="0" smtClean="0">
                <a:hlinkClick r:id="rId4"/>
              </a:rPr>
              <a:t>#</a:t>
            </a:r>
            <a:endParaRPr lang="he-IL" dirty="0" smtClean="0"/>
          </a:p>
          <a:p>
            <a:pPr marL="514350" indent="-457200"/>
            <a:r>
              <a:rPr lang="he-IL" dirty="0" smtClean="0"/>
              <a:t>פורום:</a:t>
            </a:r>
          </a:p>
          <a:p>
            <a:pPr marL="914400" lvl="1" indent="-457200" algn="l" rtl="0"/>
            <a:r>
              <a:rPr lang="en-US" dirty="0" smtClean="0"/>
              <a:t>(2017, Apr. 2). </a:t>
            </a:r>
            <a:r>
              <a:rPr lang="en-US" dirty="0"/>
              <a:t>Controlling for lifestyle factors in epidemiological </a:t>
            </a:r>
            <a:r>
              <a:rPr lang="en-US" dirty="0" smtClean="0"/>
              <a:t>studies [Web Forum]. Retrieved from</a:t>
            </a:r>
            <a:r>
              <a:rPr lang="en-US" dirty="0"/>
              <a:t>: </a:t>
            </a:r>
            <a:r>
              <a:rPr lang="en-US" dirty="0">
                <a:hlinkClick r:id="rId5"/>
              </a:rPr>
              <a:t>http://www.scienceforums.net/topic/104463-controlling-for-lifestyle-factors-in-epidemiological-studies</a:t>
            </a:r>
            <a:r>
              <a:rPr lang="en-US" dirty="0" smtClean="0">
                <a:hlinkClick r:id="rId5"/>
              </a:rPr>
              <a:t>/</a:t>
            </a:r>
            <a:endParaRPr lang="he-IL" dirty="0" smtClean="0"/>
          </a:p>
          <a:p>
            <a:pPr marL="914400" lvl="1" indent="-457200"/>
            <a:endParaRPr lang="en-US" dirty="0" smtClean="0"/>
          </a:p>
          <a:p>
            <a:pPr lvl="1"/>
            <a:endParaRPr lang="he-IL" dirty="0" smtClean="0"/>
          </a:p>
          <a:p>
            <a:endParaRPr lang="he-IL" dirty="0" smtClean="0"/>
          </a:p>
          <a:p>
            <a:pPr lvl="1"/>
            <a:endParaRPr lang="he-IL" dirty="0"/>
          </a:p>
          <a:p>
            <a:pPr lv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74772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מקורות אלקטרוניים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e-IL" dirty="0" smtClean="0"/>
              <a:t>היום רוב הפריטים הביבליוגרפיים באים ממקורות אלקטרוניים</a:t>
            </a:r>
          </a:p>
          <a:p>
            <a:r>
              <a:rPr lang="he-IL" dirty="0" smtClean="0"/>
              <a:t>יש הרבה סוגים של פריטים שבאים ממקורות אלקטרוניים. לדוגמא:</a:t>
            </a:r>
          </a:p>
          <a:p>
            <a:pPr lvl="1"/>
            <a:r>
              <a:rPr lang="he-IL" dirty="0" smtClean="0"/>
              <a:t>מאמרים מכתבי עת אלקטרוניים</a:t>
            </a:r>
          </a:p>
          <a:p>
            <a:pPr lvl="1"/>
            <a:r>
              <a:rPr lang="he-IL" dirty="0" smtClean="0"/>
              <a:t>ספרים אלקטרוניים</a:t>
            </a:r>
          </a:p>
          <a:p>
            <a:pPr lvl="1"/>
            <a:r>
              <a:rPr lang="he-IL" dirty="0" smtClean="0"/>
              <a:t>מילונים אלקטרוניים</a:t>
            </a:r>
          </a:p>
          <a:p>
            <a:pPr lvl="1"/>
            <a:r>
              <a:rPr lang="he-IL" dirty="0" smtClean="0"/>
              <a:t>בלוגים</a:t>
            </a:r>
          </a:p>
          <a:p>
            <a:pPr lvl="1"/>
            <a:r>
              <a:rPr lang="he-IL" dirty="0" smtClean="0"/>
              <a:t>פורומים</a:t>
            </a:r>
          </a:p>
          <a:p>
            <a:pPr lvl="1"/>
            <a:r>
              <a:rPr lang="he-IL" dirty="0" smtClean="0"/>
              <a:t>אתרים ממשלתיים</a:t>
            </a:r>
          </a:p>
          <a:p>
            <a:r>
              <a:rPr lang="he-IL" dirty="0" smtClean="0"/>
              <a:t>הבעיה העיקרית במקורות האלקטרוניים היא שהם משתנים מהר. לכן יש חשיבות לא רק לקישורים לאתרים, אלא גם לתאריכים שבהם עיינתם בהם.</a:t>
            </a:r>
          </a:p>
          <a:p>
            <a:r>
              <a:rPr lang="he-IL" dirty="0" smtClean="0"/>
              <a:t>לכן יש הבדלים בין רישום מקורות מודפסים לאלקטרוניים.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78249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מאמר שבא ממקור אלקטרוני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רושמים לפי כללים של מאמר רגיל</a:t>
            </a:r>
          </a:p>
          <a:p>
            <a:r>
              <a:rPr lang="he-IL" dirty="0" smtClean="0"/>
              <a:t>בסוף רושמים</a:t>
            </a:r>
          </a:p>
          <a:p>
            <a:pPr lvl="1"/>
            <a:r>
              <a:rPr lang="en-US" dirty="0" smtClean="0"/>
              <a:t>Retrieved from: </a:t>
            </a:r>
            <a:r>
              <a:rPr lang="en-US" u="sng" dirty="0" smtClean="0"/>
              <a:t>URL address</a:t>
            </a:r>
          </a:p>
          <a:p>
            <a:pPr lvl="1"/>
            <a:r>
              <a:rPr lang="he-IL" dirty="0" smtClean="0"/>
              <a:t>מתוך : </a:t>
            </a:r>
            <a:r>
              <a:rPr lang="he-IL" u="sng" dirty="0" smtClean="0"/>
              <a:t>כתובת </a:t>
            </a:r>
            <a:r>
              <a:rPr lang="en-US" u="sng" dirty="0" smtClean="0"/>
              <a:t>URL</a:t>
            </a:r>
          </a:p>
          <a:p>
            <a:r>
              <a:rPr lang="he-IL" dirty="0" smtClean="0"/>
              <a:t>במקרה שהורדת מאמר ממאגר מידע, עדיף למצוא קישור מקורי של המאמר. אך אם לא מצאת אחד כזה, אפשר להשתמש בקישור למאגר מידע.</a:t>
            </a:r>
          </a:p>
          <a:p>
            <a:r>
              <a:rPr lang="he-IL" dirty="0" smtClean="0"/>
              <a:t>אין צורך לשים נקודה בסוף</a:t>
            </a:r>
            <a:r>
              <a:rPr lang="en-US" dirty="0" smtClean="0"/>
              <a:t> 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78111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דוגמאות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1900" dirty="0"/>
              <a:t>Leung, R. C., Pang, E. W., Cassel, D., Brian, J. A., Smith, M. L., &amp; Taylor, M. J. (2015). Early neural activation during facial affect processing in adolescents with Autism Spectrum Disorder. </a:t>
            </a:r>
            <a:r>
              <a:rPr lang="en-US" sz="1900" i="1" dirty="0" err="1"/>
              <a:t>NeuroImage</a:t>
            </a:r>
            <a:r>
              <a:rPr lang="en-US" sz="1900" i="1" dirty="0"/>
              <a:t>: Clinical</a:t>
            </a:r>
            <a:r>
              <a:rPr lang="en-US" sz="1900" dirty="0"/>
              <a:t>, 7, 203-212</a:t>
            </a:r>
            <a:r>
              <a:rPr lang="en-US" sz="1900" dirty="0" smtClean="0"/>
              <a:t>. Retrieved from: </a:t>
            </a:r>
            <a:r>
              <a:rPr lang="en-US" sz="1900" dirty="0" smtClean="0">
                <a:hlinkClick r:id="rId2"/>
              </a:rPr>
              <a:t>http://ac.els-cdn.com/S2213158214001739/1-s2.0-S2213158214001739-main.pdf?_tid=507ce0b8-2fe0-11e7-94c7-00000aab0f26&amp;acdnat=1493802792_6940892c23f104119226fa4952fc7405</a:t>
            </a:r>
            <a:endParaRPr lang="en-US" sz="1900" dirty="0" smtClean="0"/>
          </a:p>
          <a:p>
            <a:pPr algn="l" rtl="0"/>
            <a:r>
              <a:rPr lang="en-US" sz="1900" dirty="0"/>
              <a:t>Murphy, A. L., Gardner, D. M., </a:t>
            </a:r>
            <a:r>
              <a:rPr lang="en-US" sz="1900" dirty="0" err="1"/>
              <a:t>Kisely</a:t>
            </a:r>
            <a:r>
              <a:rPr lang="en-US" sz="1900" dirty="0"/>
              <a:t>, S., Cooke, C., Kutcher, S. P., &amp; Hughes, J. (2015). A qualitative study of antipsychotic medication experiences of youth. </a:t>
            </a:r>
            <a:r>
              <a:rPr lang="en-US" sz="1900" i="1" dirty="0"/>
              <a:t>Journal of the Canadian Academy of Child and Adolescent Psychiatry,</a:t>
            </a:r>
            <a:r>
              <a:rPr lang="en-US" sz="1900" dirty="0"/>
              <a:t> 24(1), 61-69. Retrieved from</a:t>
            </a:r>
            <a:r>
              <a:rPr lang="en-US" sz="1900" dirty="0" smtClean="0"/>
              <a:t>: </a:t>
            </a:r>
            <a:r>
              <a:rPr lang="en-US" sz="1900" dirty="0" smtClean="0">
                <a:hlinkClick r:id="rId3"/>
              </a:rPr>
              <a:t>https://espace.library.uq.edu.au/view/UQ:354015</a:t>
            </a:r>
            <a:endParaRPr lang="en-US" sz="1900" dirty="0" smtClean="0"/>
          </a:p>
          <a:p>
            <a:pPr algn="r"/>
            <a:r>
              <a:rPr lang="he-IL" sz="2000" dirty="0" err="1"/>
              <a:t>מרזל</a:t>
            </a:r>
            <a:r>
              <a:rPr lang="he-IL" sz="2000" dirty="0"/>
              <a:t>, א, מן, י, </a:t>
            </a:r>
            <a:r>
              <a:rPr lang="he-IL" sz="2000" dirty="0" err="1"/>
              <a:t>אברמובסקי</a:t>
            </a:r>
            <a:r>
              <a:rPr lang="he-IL" sz="2000" dirty="0"/>
              <a:t>, א, </a:t>
            </a:r>
            <a:r>
              <a:rPr lang="en-US" sz="2000" dirty="0" smtClean="0"/>
              <a:t>(</a:t>
            </a:r>
            <a:r>
              <a:rPr lang="en-US" sz="2000" dirty="0"/>
              <a:t>1982). </a:t>
            </a:r>
            <a:r>
              <a:rPr lang="he-IL" sz="2000" dirty="0" smtClean="0"/>
              <a:t> סקר </a:t>
            </a:r>
            <a:r>
              <a:rPr lang="he-IL" sz="2000" dirty="0"/>
              <a:t>בקרב בעלי תותבות שלמות. </a:t>
            </a:r>
            <a:r>
              <a:rPr lang="en-US" sz="2000" i="1" dirty="0" smtClean="0"/>
              <a:t> </a:t>
            </a:r>
            <a:r>
              <a:rPr lang="he-IL" sz="2000" i="1" dirty="0"/>
              <a:t>גרונטולוגיה,</a:t>
            </a:r>
            <a:r>
              <a:rPr lang="he-IL" sz="2000" dirty="0"/>
              <a:t> (21/22), 31-35. </a:t>
            </a:r>
            <a:r>
              <a:rPr lang="he-IL" sz="2000" dirty="0" smtClean="0"/>
              <a:t>מתוך: </a:t>
            </a:r>
            <a:r>
              <a:rPr lang="en-US" sz="2000" dirty="0" smtClean="0">
                <a:hlinkClick r:id="rId4"/>
              </a:rPr>
              <a:t>http://www.jstor.org/stable/23479601</a:t>
            </a:r>
            <a:endParaRPr lang="he-IL" sz="1900" dirty="0"/>
          </a:p>
        </p:txBody>
      </p:sp>
    </p:spTree>
    <p:extLst>
      <p:ext uri="{BB962C8B-B14F-4D97-AF65-F5344CB8AC3E}">
        <p14:creationId xmlns:p14="http://schemas.microsoft.com/office/powerpoint/2010/main" val="1551884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DOI</a:t>
            </a:r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/>
              <a:t>(</a:t>
            </a:r>
            <a:r>
              <a:rPr lang="en-US" dirty="0" smtClean="0"/>
              <a:t>(Digital Object Identifier 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DOI</a:t>
            </a:r>
            <a:r>
              <a:rPr lang="he-IL" dirty="0" smtClean="0"/>
              <a:t> הוא מספר ייחודי שניתן למאמר מדעי שמתפרסם בפורמט אלקטרוני</a:t>
            </a:r>
          </a:p>
          <a:p>
            <a:r>
              <a:rPr lang="he-IL" dirty="0" smtClean="0"/>
              <a:t>מטרת </a:t>
            </a:r>
            <a:r>
              <a:rPr lang="en-US" dirty="0" smtClean="0"/>
              <a:t>DOI </a:t>
            </a:r>
            <a:r>
              <a:rPr lang="he-IL" dirty="0" smtClean="0"/>
              <a:t> היא לעזור לאתר מאמר אלקטרוני, גם אם הכתובת שלו השתנתה </a:t>
            </a:r>
          </a:p>
          <a:p>
            <a:r>
              <a:rPr lang="he-IL" dirty="0" smtClean="0"/>
              <a:t>יש כללים ברורים להקצאת </a:t>
            </a:r>
            <a:r>
              <a:rPr lang="en-US" dirty="0" smtClean="0"/>
              <a:t>DOI</a:t>
            </a:r>
            <a:r>
              <a:rPr lang="he-IL" dirty="0" smtClean="0"/>
              <a:t> למאמרים, אבל יש גם דרכי רישום שונות שלו</a:t>
            </a:r>
          </a:p>
          <a:p>
            <a:r>
              <a:rPr lang="he-IL" dirty="0" smtClean="0"/>
              <a:t>יש לרשום מס' </a:t>
            </a:r>
            <a:r>
              <a:rPr lang="en-US" dirty="0" smtClean="0"/>
              <a:t>DOI</a:t>
            </a:r>
            <a:r>
              <a:rPr lang="he-IL" dirty="0" smtClean="0"/>
              <a:t> של מאמר בדיוק כמו שהוא מופיע באתר</a:t>
            </a:r>
          </a:p>
          <a:p>
            <a:r>
              <a:rPr lang="he-IL" dirty="0" smtClean="0"/>
              <a:t>אם יש מספר </a:t>
            </a:r>
            <a:r>
              <a:rPr lang="en-US" dirty="0" smtClean="0"/>
              <a:t>DOI</a:t>
            </a:r>
            <a:r>
              <a:rPr lang="he-IL" dirty="0" smtClean="0"/>
              <a:t> למאמר, מומלץ לרשום אותו, במקום כתובת </a:t>
            </a:r>
            <a:r>
              <a:rPr lang="en-US" dirty="0" smtClean="0"/>
              <a:t>URL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20110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דוגמאות לרישום מאמרים עם </a:t>
            </a:r>
            <a:r>
              <a:rPr lang="en-US" dirty="0" smtClean="0"/>
              <a:t>DOI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 rtl="0"/>
            <a:r>
              <a:rPr lang="en-US" dirty="0" err="1"/>
              <a:t>Giora</a:t>
            </a:r>
            <a:r>
              <a:rPr lang="en-US" dirty="0"/>
              <a:t>, R., </a:t>
            </a:r>
            <a:r>
              <a:rPr lang="en-US" dirty="0" err="1"/>
              <a:t>Gazal</a:t>
            </a:r>
            <a:r>
              <a:rPr lang="en-US" dirty="0"/>
              <a:t>, O., Goldstein, I., Fein, O., &amp; </a:t>
            </a:r>
            <a:r>
              <a:rPr lang="en-US" dirty="0" err="1"/>
              <a:t>Stringaris</a:t>
            </a:r>
            <a:r>
              <a:rPr lang="en-US" dirty="0"/>
              <a:t>, A. (2012). Salience and context: interpretation of metaphorical and literal language by young adults diagnosed with Asperger's syndrome. </a:t>
            </a:r>
            <a:r>
              <a:rPr lang="en-US" i="1" dirty="0"/>
              <a:t>Metaphor and Symbol</a:t>
            </a:r>
            <a:r>
              <a:rPr lang="en-US" dirty="0"/>
              <a:t>, 27(1), 22-54</a:t>
            </a:r>
            <a:r>
              <a:rPr lang="en-US" dirty="0" smtClean="0"/>
              <a:t>. doi:10.1080/10926488.2012.638823</a:t>
            </a:r>
            <a:endParaRPr lang="en-US" dirty="0"/>
          </a:p>
          <a:p>
            <a:pPr algn="l" rtl="0"/>
            <a:r>
              <a:rPr lang="en-US" dirty="0" err="1"/>
              <a:t>Rahbek-Clemmensen</a:t>
            </a:r>
            <a:r>
              <a:rPr lang="en-US" dirty="0"/>
              <a:t>, T., Bay, T., </a:t>
            </a:r>
            <a:r>
              <a:rPr lang="en-US" dirty="0" err="1"/>
              <a:t>Eriksen</a:t>
            </a:r>
            <a:r>
              <a:rPr lang="en-US" dirty="0"/>
              <a:t>, J., </a:t>
            </a:r>
            <a:r>
              <a:rPr lang="en-US" dirty="0" err="1"/>
              <a:t>Gether</a:t>
            </a:r>
            <a:r>
              <a:rPr lang="en-US" dirty="0"/>
              <a:t>, U., &amp; </a:t>
            </a:r>
            <a:r>
              <a:rPr lang="en-US" dirty="0" err="1"/>
              <a:t>Jørgensen</a:t>
            </a:r>
            <a:r>
              <a:rPr lang="en-US" dirty="0"/>
              <a:t>, T. N. (2014). The serotonin transporter undergoes constitutive internalization and is primarily sorted to late endosomes and lysosomal degradation. </a:t>
            </a:r>
            <a:r>
              <a:rPr lang="en-US" i="1" dirty="0"/>
              <a:t>Journal of Biological Chemistry</a:t>
            </a:r>
            <a:r>
              <a:rPr lang="en-US" dirty="0"/>
              <a:t>, 289(33), 23004-23019</a:t>
            </a:r>
            <a:r>
              <a:rPr lang="en-US" dirty="0" smtClean="0"/>
              <a:t>. </a:t>
            </a:r>
            <a:br>
              <a:rPr lang="en-US" dirty="0" smtClean="0"/>
            </a:br>
            <a:r>
              <a:rPr lang="en-US" dirty="0" err="1"/>
              <a:t>doi</a:t>
            </a:r>
            <a:r>
              <a:rPr lang="en-US" dirty="0"/>
              <a:t>: 10.1074/jbc.M113.495754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30794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מאמר מתוך עיתון אלקטרוני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בעיתונים מקוונים הרבה פעמים אין כרכים ועמודים, והם גם יורדים מהרשת מהר מאוד. לכן מאוד חשוב לרשום תאריך מדויק של המאמר.</a:t>
            </a:r>
          </a:p>
          <a:p>
            <a:r>
              <a:rPr lang="he-IL" dirty="0" smtClean="0"/>
              <a:t>דוגמא:</a:t>
            </a:r>
          </a:p>
          <a:p>
            <a:pPr lvl="1"/>
            <a:r>
              <a:rPr lang="he-IL" dirty="0" smtClean="0"/>
              <a:t>גל, א. (2017, מאי 3) </a:t>
            </a:r>
            <a:r>
              <a:rPr lang="he-IL" sz="3200" dirty="0"/>
              <a:t>יתרון נוסף לאספירין: מינון יומי קטן מונע סרטן </a:t>
            </a:r>
            <a:r>
              <a:rPr lang="he-IL" sz="3200" dirty="0" smtClean="0"/>
              <a:t>שד. </a:t>
            </a:r>
            <a:r>
              <a:rPr lang="en-US" sz="3200" i="1" dirty="0" err="1" smtClean="0"/>
              <a:t>Ynet</a:t>
            </a:r>
            <a:r>
              <a:rPr lang="he-IL" sz="3200" i="1" dirty="0" smtClean="0"/>
              <a:t>. </a:t>
            </a:r>
            <a:r>
              <a:rPr lang="he-IL" sz="3200" dirty="0" smtClean="0"/>
              <a:t>מתוך: </a:t>
            </a:r>
            <a:r>
              <a:rPr lang="en-US" sz="3200" dirty="0" smtClean="0">
                <a:hlinkClick r:id="rId2"/>
              </a:rPr>
              <a:t>http://www.ynet.co.il/articles/0,7340,L-4956508,00.html</a:t>
            </a:r>
            <a:endParaRPr lang="he-IL" sz="3200" dirty="0" smtClean="0"/>
          </a:p>
          <a:p>
            <a:pPr lvl="1"/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3238188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ספר אלקטרוני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רשום ספר כספר אלקטרוני רק במקרה שהשתמשת </a:t>
            </a:r>
            <a:r>
              <a:rPr lang="he-IL" u="sng" dirty="0" smtClean="0"/>
              <a:t>רק</a:t>
            </a:r>
            <a:r>
              <a:rPr lang="he-IL" dirty="0" smtClean="0"/>
              <a:t> בגרסה אלקטרונית של הספר. </a:t>
            </a:r>
          </a:p>
          <a:p>
            <a:r>
              <a:rPr lang="he-IL" dirty="0" smtClean="0"/>
              <a:t>אל תרשום מו"ל של ספר אלקטרוני</a:t>
            </a:r>
          </a:p>
          <a:p>
            <a:r>
              <a:rPr lang="he-IL" dirty="0"/>
              <a:t>א</a:t>
            </a:r>
            <a:r>
              <a:rPr lang="he-IL" dirty="0" smtClean="0"/>
              <a:t>ם הספר לא נמצא חופשי ברשת, אלא התחברת דרך אחד הספקים של ספרים אלקטרוניים, במקום </a:t>
            </a:r>
            <a:r>
              <a:rPr lang="en-US" dirty="0" smtClean="0"/>
              <a:t>Retrieved from </a:t>
            </a:r>
            <a:r>
              <a:rPr lang="he-IL" dirty="0" smtClean="0"/>
              <a:t> תרשום </a:t>
            </a:r>
            <a:r>
              <a:rPr lang="en-US" dirty="0" smtClean="0"/>
              <a:t>Available from</a:t>
            </a:r>
            <a:r>
              <a:rPr lang="he-IL" dirty="0" smtClean="0"/>
              <a:t>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24207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דוגמאות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 rtl="0">
              <a:buNone/>
            </a:pPr>
            <a:r>
              <a:rPr lang="he-IL" b="1" dirty="0" smtClean="0"/>
              <a:t>ספר קיים בצורה חופשית ברשת</a:t>
            </a:r>
            <a:endParaRPr lang="en-US" b="1" dirty="0" smtClean="0"/>
          </a:p>
          <a:p>
            <a:pPr marL="0" indent="0" algn="l" rtl="0">
              <a:buNone/>
            </a:pPr>
            <a:r>
              <a:rPr lang="en-US" dirty="0" err="1" smtClean="0"/>
              <a:t>Mattern</a:t>
            </a:r>
            <a:r>
              <a:rPr lang="en-US" dirty="0" smtClean="0"/>
              <a:t>, J. (2001). </a:t>
            </a:r>
            <a:r>
              <a:rPr lang="en-US" i="1" dirty="0"/>
              <a:t>The Persian cat. </a:t>
            </a:r>
            <a:r>
              <a:rPr lang="en-US" dirty="0"/>
              <a:t>Retrieved from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books.google.co.il/books?id=i7_xqflJrYoC&amp;printsec=frontcover&amp;dq=cat&amp;hl=iw&amp;sa=X&amp;redir_esc=y#v=onepage&amp;q=cat&amp;f=false</a:t>
            </a:r>
            <a:endParaRPr lang="en-US" dirty="0" smtClean="0"/>
          </a:p>
          <a:p>
            <a:pPr marL="0" indent="0" algn="ctr" rtl="0">
              <a:buNone/>
            </a:pPr>
            <a:r>
              <a:rPr lang="he-IL" b="1" dirty="0" smtClean="0"/>
              <a:t>ספר ממאגר סגור</a:t>
            </a:r>
          </a:p>
          <a:p>
            <a:pPr marL="0" indent="0" algn="l" rtl="0">
              <a:buNone/>
            </a:pPr>
            <a:r>
              <a:rPr lang="en-US" dirty="0"/>
              <a:t>Townsend, Mary C</a:t>
            </a:r>
            <a:r>
              <a:rPr lang="en-US" dirty="0" smtClean="0"/>
              <a:t>. (2005). </a:t>
            </a:r>
            <a:r>
              <a:rPr lang="en-US" i="1" dirty="0"/>
              <a:t>Psychiatric Mental Health </a:t>
            </a:r>
            <a:r>
              <a:rPr lang="en-US" i="1" dirty="0" smtClean="0"/>
              <a:t>Nursing. </a:t>
            </a:r>
            <a:r>
              <a:rPr lang="en-US" dirty="0"/>
              <a:t>Available from </a:t>
            </a:r>
            <a:r>
              <a:rPr lang="en-US" dirty="0" smtClean="0">
                <a:hlinkClick r:id="rId3"/>
              </a:rPr>
              <a:t> 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ebookcentral.proquest.com/lib/jct-ebooks/detail.action?docID=3009594</a:t>
            </a:r>
            <a:endParaRPr lang="en-US" dirty="0" smtClean="0"/>
          </a:p>
          <a:p>
            <a:pPr marL="0" indent="0" algn="l" rtl="0">
              <a:buNone/>
            </a:pPr>
            <a:endParaRPr lang="en-US" i="1" dirty="0" smtClean="0"/>
          </a:p>
          <a:p>
            <a:pPr algn="l" rtl="0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67651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724</Words>
  <Application>Microsoft Office PowerPoint</Application>
  <PresentationFormat>On-screen Show (4:3)</PresentationFormat>
  <Paragraphs>88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כללי ציטוט למקורות אלקטרוניים </vt:lpstr>
      <vt:lpstr>מקורות אלקטרוניים</vt:lpstr>
      <vt:lpstr>מאמר שבא ממקור אלקטרוני</vt:lpstr>
      <vt:lpstr>דוגמאות</vt:lpstr>
      <vt:lpstr>DOI ((Digital Object Identifier </vt:lpstr>
      <vt:lpstr>דוגמאות לרישום מאמרים עם DOI</vt:lpstr>
      <vt:lpstr>מאמר מתוך עיתון אלקטרוני</vt:lpstr>
      <vt:lpstr>ספר אלקטרוני</vt:lpstr>
      <vt:lpstr>דוגמאות</vt:lpstr>
      <vt:lpstr>פרק מספר אלקטרוני</vt:lpstr>
      <vt:lpstr>אנציקלופדיות ומילונים</vt:lpstr>
      <vt:lpstr>ויקיפדיה</vt:lpstr>
      <vt:lpstr>מדיה חברתית (בלוגים, פורומים ועוד)</vt:lpstr>
      <vt:lpstr>דוגמאות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כללי ציטוט למקורות אלקטרוניים</dc:title>
  <dc:creator>Janna Gorelick</dc:creator>
  <cp:lastModifiedBy>Janna Gorelick</cp:lastModifiedBy>
  <cp:revision>45</cp:revision>
  <dcterms:created xsi:type="dcterms:W3CDTF">2017-05-03T09:03:44Z</dcterms:created>
  <dcterms:modified xsi:type="dcterms:W3CDTF">2017-05-21T08:07:16Z</dcterms:modified>
</cp:coreProperties>
</file>