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70" r:id="rId6"/>
    <p:sldId id="259" r:id="rId7"/>
    <p:sldId id="260" r:id="rId8"/>
    <p:sldId id="262" r:id="rId9"/>
    <p:sldId id="263" r:id="rId10"/>
    <p:sldId id="271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7" d="100"/>
          <a:sy n="107" d="100"/>
        </p:scale>
        <p:origin x="-1734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0796-C8B7-4230-9621-BB62CCCF80E8}" type="datetimeFigureOut">
              <a:rPr lang="he-IL" smtClean="0"/>
              <a:t>כ"ה/אייר/תשע"ז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E400-427B-4089-9087-A5A3980FB0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717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0796-C8B7-4230-9621-BB62CCCF80E8}" type="datetimeFigureOut">
              <a:rPr lang="he-IL" smtClean="0"/>
              <a:t>כ"ה/אייר/תשע"ז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E400-427B-4089-9087-A5A3980FB0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051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0796-C8B7-4230-9621-BB62CCCF80E8}" type="datetimeFigureOut">
              <a:rPr lang="he-IL" smtClean="0"/>
              <a:t>כ"ה/אייר/תשע"ז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E400-427B-4089-9087-A5A3980FB0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5497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0796-C8B7-4230-9621-BB62CCCF80E8}" type="datetimeFigureOut">
              <a:rPr lang="he-IL" smtClean="0"/>
              <a:t>כ"ה/אייר/תשע"ז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E400-427B-4089-9087-A5A3980FB0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41695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0796-C8B7-4230-9621-BB62CCCF80E8}" type="datetimeFigureOut">
              <a:rPr lang="he-IL" smtClean="0"/>
              <a:t>כ"ה/אייר/תשע"ז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E400-427B-4089-9087-A5A3980FB0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6559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0796-C8B7-4230-9621-BB62CCCF80E8}" type="datetimeFigureOut">
              <a:rPr lang="he-IL" smtClean="0"/>
              <a:t>כ"ה/אייר/תשע"ז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E400-427B-4089-9087-A5A3980FB0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0861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0796-C8B7-4230-9621-BB62CCCF80E8}" type="datetimeFigureOut">
              <a:rPr lang="he-IL" smtClean="0"/>
              <a:t>כ"ה/אייר/תשע"ז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E400-427B-4089-9087-A5A3980FB0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3256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0796-C8B7-4230-9621-BB62CCCF80E8}" type="datetimeFigureOut">
              <a:rPr lang="he-IL" smtClean="0"/>
              <a:t>כ"ה/אייר/תשע"ז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E400-427B-4089-9087-A5A3980FB0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570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0796-C8B7-4230-9621-BB62CCCF80E8}" type="datetimeFigureOut">
              <a:rPr lang="he-IL" smtClean="0"/>
              <a:t>כ"ה/אייר/תשע"ז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E400-427B-4089-9087-A5A3980FB0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8086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0796-C8B7-4230-9621-BB62CCCF80E8}" type="datetimeFigureOut">
              <a:rPr lang="he-IL" smtClean="0"/>
              <a:t>כ"ה/אייר/תשע"ז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E400-427B-4089-9087-A5A3980FB0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635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0796-C8B7-4230-9621-BB62CCCF80E8}" type="datetimeFigureOut">
              <a:rPr lang="he-IL" smtClean="0"/>
              <a:t>כ"ה/אייר/תשע"ז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6E400-427B-4089-9087-A5A3980FB0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463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20796-C8B7-4230-9621-BB62CCCF80E8}" type="datetimeFigureOut">
              <a:rPr lang="he-IL" smtClean="0"/>
              <a:t>כ"ה/אייר/תשע"ז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6E400-427B-4089-9087-A5A3980FB0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205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lectro_(music)" TargetMode="External"/><Relationship Id="rId2" Type="http://schemas.openxmlformats.org/officeDocument/2006/relationships/hyperlink" Target="https://he.wikipedia.org/wiki/%D7%92%D7%98%D7%95_%D7%95%D7%A8%D7%A9%D7%9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earch.proquest.com/docview/1558859094?accountid=44866" TargetMode="External"/><Relationship Id="rId2" Type="http://schemas.openxmlformats.org/officeDocument/2006/relationships/hyperlink" Target="http://alexeyza.com/blog/2017/02/07/operations-and-speed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conomy.gov.il/Legislation/Procedures/Pages/LaserPointerImportProcedure.aspx" TargetMode="External"/><Relationship Id="rId4" Type="http://schemas.openxmlformats.org/officeDocument/2006/relationships/hyperlink" Target="https://www.intel.co.il/content/www/il/he/company-overview/csr-report-2015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old.kipasruga.com/upload/users_files/794.PDF" TargetMode="External"/><Relationship Id="rId2" Type="http://schemas.openxmlformats.org/officeDocument/2006/relationships/hyperlink" Target="http://repository.bilkent.edu.tr/bitstream/handle/11693/13058/10.1109-TC.2011.229.pdf?sequence=1&amp;isAllowed=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earch.proquest.com/docview/215842335?accountid=44866" TargetMode="External"/><Relationship Id="rId2" Type="http://schemas.openxmlformats.org/officeDocument/2006/relationships/hyperlink" Target="https://search.proquest.com/docview/901879598?accountid=4486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jstor.org/stable/pdf/23467508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371/journal.pcbi.100486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כללי ציטוט למקורות אלקטרוניים	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</a:pPr>
            <a:r>
              <a:rPr lang="he-IL" altLang="en-US" sz="4800" dirty="0"/>
              <a:t>לעבודות ולפרויקט גמר</a:t>
            </a:r>
            <a:r>
              <a:rPr lang="en-US" altLang="en-US" sz="4800" dirty="0"/>
              <a:t> </a:t>
            </a:r>
            <a:endParaRPr lang="he-IL" altLang="en-US" sz="4800" dirty="0"/>
          </a:p>
          <a:p>
            <a:pPr>
              <a:lnSpc>
                <a:spcPct val="80000"/>
              </a:lnSpc>
            </a:pPr>
            <a:endParaRPr lang="he-IL" altLang="en-US" sz="4800" dirty="0"/>
          </a:p>
          <a:p>
            <a:pPr>
              <a:lnSpc>
                <a:spcPct val="80000"/>
              </a:lnSpc>
            </a:pPr>
            <a:endParaRPr lang="he-IL" altLang="en-US" sz="4800" dirty="0"/>
          </a:p>
          <a:p>
            <a:pPr>
              <a:lnSpc>
                <a:spcPct val="80000"/>
              </a:lnSpc>
            </a:pPr>
            <a:r>
              <a:rPr lang="he-IL" altLang="en-US" dirty="0"/>
              <a:t>נכתב ע"י </a:t>
            </a:r>
            <a:r>
              <a:rPr lang="he-IL" altLang="en-US" dirty="0" err="1"/>
              <a:t>ז'אנה</a:t>
            </a:r>
            <a:r>
              <a:rPr lang="he-IL" altLang="en-US" dirty="0"/>
              <a:t> </a:t>
            </a:r>
            <a:r>
              <a:rPr lang="he-IL" altLang="en-US" dirty="0" err="1"/>
              <a:t>גורליק</a:t>
            </a:r>
            <a:r>
              <a:rPr lang="he-IL" altLang="en-US" dirty="0"/>
              <a:t>    </a:t>
            </a:r>
            <a:r>
              <a:rPr lang="he-IL" altLang="en-US" dirty="0" smtClean="0"/>
              <a:t>                   </a:t>
            </a:r>
            <a:r>
              <a:rPr lang="he-IL" altLang="en-US" dirty="0"/>
              <a:t>@ לפי </a:t>
            </a:r>
            <a:r>
              <a:rPr lang="he-IL" altLang="en-US" dirty="0" smtClean="0"/>
              <a:t>כללי </a:t>
            </a:r>
            <a:r>
              <a:rPr lang="en-US" altLang="en-US" dirty="0" smtClean="0"/>
              <a:t>IEEE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4660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מאמרים מתוך פרסומים של כנסים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הרישום זהה למאמר מתוך ספר</a:t>
            </a:r>
          </a:p>
          <a:p>
            <a:r>
              <a:rPr lang="he-IL" dirty="0" smtClean="0"/>
              <a:t>בסוף מוסיפים </a:t>
            </a:r>
            <a:r>
              <a:rPr lang="en-US" dirty="0" smtClean="0"/>
              <a:t>URL</a:t>
            </a:r>
            <a:r>
              <a:rPr lang="he-IL" dirty="0" smtClean="0"/>
              <a:t> ותאריך דלייה, או מספר </a:t>
            </a:r>
            <a:r>
              <a:rPr lang="en-US" dirty="0" smtClean="0"/>
              <a:t>DOI</a:t>
            </a:r>
            <a:endParaRPr lang="he-IL" dirty="0" smtClean="0"/>
          </a:p>
          <a:p>
            <a:r>
              <a:rPr lang="he-IL" dirty="0" smtClean="0"/>
              <a:t>דוגמאות:</a:t>
            </a:r>
          </a:p>
          <a:p>
            <a:pPr lvl="1" algn="l" rtl="0"/>
            <a:r>
              <a:rPr lang="en-US" dirty="0" smtClean="0"/>
              <a:t>R. </a:t>
            </a:r>
            <a:r>
              <a:rPr lang="en-US" dirty="0"/>
              <a:t>A. van </a:t>
            </a:r>
            <a:r>
              <a:rPr lang="en-US" dirty="0" err="1"/>
              <a:t>Engelen</a:t>
            </a:r>
            <a:r>
              <a:rPr lang="en-US" dirty="0"/>
              <a:t>, J. Birch, Y. </a:t>
            </a:r>
            <a:r>
              <a:rPr lang="en-US" dirty="0" err="1"/>
              <a:t>Shou</a:t>
            </a:r>
            <a:r>
              <a:rPr lang="en-US" dirty="0"/>
              <a:t>, B. Walsh, and </a:t>
            </a:r>
            <a:r>
              <a:rPr lang="en-US" dirty="0" smtClean="0"/>
              <a:t>K. </a:t>
            </a:r>
            <a:r>
              <a:rPr lang="en-US" dirty="0"/>
              <a:t>A. </a:t>
            </a:r>
            <a:r>
              <a:rPr lang="en-US" dirty="0" err="1" smtClean="0"/>
              <a:t>Gallivan</a:t>
            </a:r>
            <a:r>
              <a:rPr lang="en-US" dirty="0" smtClean="0"/>
              <a:t>, “A </a:t>
            </a:r>
            <a:r>
              <a:rPr lang="en-US" dirty="0"/>
              <a:t>unified framework for nonlinear dependence testing and symbolic </a:t>
            </a:r>
            <a:r>
              <a:rPr lang="en-US" dirty="0" smtClean="0"/>
              <a:t>analysis,” </a:t>
            </a:r>
            <a:r>
              <a:rPr lang="en-US" dirty="0"/>
              <a:t>In </a:t>
            </a:r>
            <a:r>
              <a:rPr lang="en-US" i="1" dirty="0"/>
              <a:t>Proceedings of the 18th annual international conference on Supercomputing</a:t>
            </a:r>
            <a:r>
              <a:rPr lang="en-US" dirty="0"/>
              <a:t> </a:t>
            </a:r>
            <a:r>
              <a:rPr lang="en-US" i="1" dirty="0"/>
              <a:t>(ICS '04). 2004, </a:t>
            </a:r>
            <a:r>
              <a:rPr lang="en-US" i="1" dirty="0" smtClean="0"/>
              <a:t>pp. 106-115</a:t>
            </a:r>
            <a:r>
              <a:rPr lang="en-US" i="1" dirty="0"/>
              <a:t>. </a:t>
            </a:r>
            <a:r>
              <a:rPr lang="en-US" i="1" dirty="0" smtClean="0"/>
              <a:t>ACM</a:t>
            </a:r>
            <a:r>
              <a:rPr lang="en-US" i="1" dirty="0"/>
              <a:t>, New York, NY, </a:t>
            </a:r>
            <a:r>
              <a:rPr lang="en-US" i="1" dirty="0" smtClean="0"/>
              <a:t>USA. </a:t>
            </a:r>
            <a:r>
              <a:rPr lang="en-US" dirty="0" smtClean="0"/>
              <a:t>[Online]</a:t>
            </a:r>
            <a:r>
              <a:rPr lang="en-US" i="1" dirty="0" smtClean="0"/>
              <a:t> </a:t>
            </a:r>
            <a:r>
              <a:rPr lang="en-US" dirty="0"/>
              <a:t>DOI=http://</a:t>
            </a:r>
            <a:r>
              <a:rPr lang="en-US" dirty="0" smtClean="0"/>
              <a:t>dx.doi.org/10.1145/1006209.1006226</a:t>
            </a:r>
          </a:p>
          <a:p>
            <a:pPr lvl="1" algn="l" rtl="0"/>
            <a:r>
              <a:rPr lang="en-US" dirty="0"/>
              <a:t>D. </a:t>
            </a:r>
            <a:r>
              <a:rPr lang="en-US" dirty="0" err="1"/>
              <a:t>Draxelmayr</a:t>
            </a:r>
            <a:r>
              <a:rPr lang="en-US" dirty="0"/>
              <a:t>, "A 6b 600MHz 10mW ADC array in digital 90nm CMOS," </a:t>
            </a:r>
            <a:r>
              <a:rPr lang="en-US" i="1" dirty="0"/>
              <a:t>2004 IEEE International Solid-State Circuits Conference (IEEE Cat. No.04CH37519)</a:t>
            </a:r>
            <a:r>
              <a:rPr lang="en-US" dirty="0"/>
              <a:t>, 2004, pp. 264-527 Vol.1</a:t>
            </a:r>
            <a:r>
              <a:rPr lang="en-US" dirty="0" smtClean="0"/>
              <a:t>. </a:t>
            </a:r>
            <a:r>
              <a:rPr lang="en-US" dirty="0"/>
              <a:t>[Online]</a:t>
            </a:r>
            <a:r>
              <a:rPr lang="en-US" i="1" dirty="0"/>
              <a:t> </a:t>
            </a:r>
            <a:r>
              <a:rPr lang="en-US" dirty="0" err="1" smtClean="0"/>
              <a:t>Availible</a:t>
            </a:r>
            <a:r>
              <a:rPr lang="en-US" dirty="0" smtClean="0"/>
              <a:t>: </a:t>
            </a:r>
            <a:r>
              <a:rPr lang="fr-FR" dirty="0"/>
              <a:t>IEEE </a:t>
            </a:r>
            <a:r>
              <a:rPr lang="fr-FR" dirty="0" err="1"/>
              <a:t>Xplore</a:t>
            </a:r>
            <a:r>
              <a:rPr lang="fr-FR" dirty="0"/>
              <a:t>, http://www.ieee.org. [</a:t>
            </a:r>
            <a:r>
              <a:rPr lang="fr-FR" dirty="0" err="1"/>
              <a:t>Accessed</a:t>
            </a:r>
            <a:r>
              <a:rPr lang="fr-FR" dirty="0"/>
              <a:t>: 10 </a:t>
            </a:r>
            <a:r>
              <a:rPr lang="fr-FR" dirty="0" smtClean="0"/>
              <a:t>May. 2017]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endParaRPr lang="he-IL" dirty="0" smtClean="0"/>
          </a:p>
          <a:p>
            <a:pPr lvl="1" algn="l" rtl="0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62549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אנציקלופדיות ומילונים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חשוב לציין גם ערכים שנלקחו מאנציקלופדיות ומילונים.</a:t>
            </a:r>
          </a:p>
          <a:p>
            <a:r>
              <a:rPr lang="he-IL" dirty="0" smtClean="0"/>
              <a:t>מבנה ציטוט: מחבר , שנה. "שם ערך", עורכי הספר. מיקום: שם הוצאה, מדינה, עמודים. [פריט אלקטרוני] מתוך : שם האתר.</a:t>
            </a:r>
          </a:p>
          <a:p>
            <a:r>
              <a:rPr lang="he-IL" dirty="0" smtClean="0"/>
              <a:t>אם חסר פריט מסוים מדלגים אליו. אם חסר תאריך פרסום רושמים בסוף את התאריך שבו ראית את הפריט.</a:t>
            </a:r>
          </a:p>
          <a:p>
            <a:r>
              <a:rPr lang="he-IL" dirty="0" smtClean="0"/>
              <a:t>דוגמאות:</a:t>
            </a:r>
          </a:p>
          <a:p>
            <a:pPr lvl="1" algn="l" rtl="0"/>
            <a:r>
              <a:rPr lang="en-US" dirty="0" smtClean="0"/>
              <a:t>R. </a:t>
            </a:r>
            <a:r>
              <a:rPr lang="en-US" dirty="0"/>
              <a:t>G. </a:t>
            </a:r>
            <a:r>
              <a:rPr lang="en-US" dirty="0" smtClean="0"/>
              <a:t>Rittenhouse, </a:t>
            </a:r>
            <a:r>
              <a:rPr lang="en-US" dirty="0"/>
              <a:t>2003. </a:t>
            </a:r>
            <a:r>
              <a:rPr lang="en-US" dirty="0" smtClean="0"/>
              <a:t>“Hacker,”  </a:t>
            </a:r>
            <a:r>
              <a:rPr lang="en-US" dirty="0"/>
              <a:t>In </a:t>
            </a:r>
            <a:r>
              <a:rPr lang="en-US" i="1" dirty="0"/>
              <a:t>Encyclopedia of Computer Science</a:t>
            </a:r>
            <a:r>
              <a:rPr lang="en-US" dirty="0"/>
              <a:t> (4th ed.), </a:t>
            </a:r>
            <a:r>
              <a:rPr lang="en-US" dirty="0" smtClean="0"/>
              <a:t>A. </a:t>
            </a:r>
            <a:r>
              <a:rPr lang="en-US" dirty="0"/>
              <a:t>Ralston, </a:t>
            </a:r>
            <a:r>
              <a:rPr lang="en-US" dirty="0" smtClean="0"/>
              <a:t>E. </a:t>
            </a:r>
            <a:r>
              <a:rPr lang="en-US" dirty="0"/>
              <a:t>D. Reilly, and </a:t>
            </a:r>
            <a:r>
              <a:rPr lang="en-US" dirty="0" smtClean="0"/>
              <a:t>D. </a:t>
            </a:r>
            <a:r>
              <a:rPr lang="en-US" dirty="0" err="1" smtClean="0"/>
              <a:t>Hemmendinger</a:t>
            </a:r>
            <a:r>
              <a:rPr lang="en-US" dirty="0" smtClean="0"/>
              <a:t>, Eds. </a:t>
            </a:r>
            <a:r>
              <a:rPr lang="en-US" dirty="0" err="1"/>
              <a:t>Chichester</a:t>
            </a:r>
            <a:r>
              <a:rPr lang="en-US" dirty="0"/>
              <a:t> </a:t>
            </a:r>
            <a:r>
              <a:rPr lang="en-US" dirty="0" smtClean="0"/>
              <a:t>: John </a:t>
            </a:r>
            <a:r>
              <a:rPr lang="en-US" dirty="0"/>
              <a:t>Wiley and Sons Ltd</a:t>
            </a:r>
            <a:r>
              <a:rPr lang="en-US" dirty="0" smtClean="0"/>
              <a:t>.,  UK, pp. </a:t>
            </a:r>
            <a:r>
              <a:rPr lang="en-US" dirty="0"/>
              <a:t>763-765</a:t>
            </a:r>
            <a:r>
              <a:rPr lang="en-US" dirty="0" smtClean="0"/>
              <a:t>. </a:t>
            </a:r>
            <a:r>
              <a:rPr lang="en-US" dirty="0"/>
              <a:t> [Online</a:t>
            </a:r>
            <a:r>
              <a:rPr lang="en-US" dirty="0" smtClean="0"/>
              <a:t>]  Available</a:t>
            </a:r>
            <a:r>
              <a:rPr lang="en-US" dirty="0"/>
              <a:t>: </a:t>
            </a:r>
            <a:r>
              <a:rPr lang="en-US" dirty="0" smtClean="0"/>
              <a:t>ACM Digital Library.</a:t>
            </a:r>
          </a:p>
          <a:p>
            <a:pPr lvl="1" algn="l" rtl="0"/>
            <a:r>
              <a:rPr lang="en-US" dirty="0" smtClean="0"/>
              <a:t>“ Diabetes,” In </a:t>
            </a:r>
            <a:r>
              <a:rPr lang="en-US" i="1" dirty="0"/>
              <a:t>Learner's </a:t>
            </a:r>
            <a:r>
              <a:rPr lang="en-US" i="1" dirty="0" smtClean="0"/>
              <a:t>Dictionary. </a:t>
            </a:r>
            <a:r>
              <a:rPr lang="en-US" dirty="0" smtClean="0"/>
              <a:t> [</a:t>
            </a:r>
            <a:r>
              <a:rPr lang="en-US" dirty="0"/>
              <a:t>Online</a:t>
            </a:r>
            <a:r>
              <a:rPr lang="en-US" dirty="0" smtClean="0"/>
              <a:t>] Available  : </a:t>
            </a:r>
            <a:r>
              <a:rPr lang="en-US" dirty="0"/>
              <a:t>Learner's Dictionary</a:t>
            </a:r>
            <a:r>
              <a:rPr lang="en-US" dirty="0" smtClean="0"/>
              <a:t>.</a:t>
            </a:r>
            <a:r>
              <a:rPr lang="fr-FR" dirty="0"/>
              <a:t> [</a:t>
            </a:r>
            <a:r>
              <a:rPr lang="fr-FR" dirty="0" err="1"/>
              <a:t>Accessed</a:t>
            </a:r>
            <a:r>
              <a:rPr lang="fr-FR" dirty="0"/>
              <a:t>: 10 </a:t>
            </a:r>
            <a:r>
              <a:rPr lang="fr-FR" dirty="0" smtClean="0"/>
              <a:t>May 2017]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72575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ויקיפדיה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>
                <a:solidFill>
                  <a:srgbClr val="FF0000"/>
                </a:solidFill>
              </a:rPr>
              <a:t>חשוב להדגיש שוויקיפדיה איננה מקור מדעי. לכן אנו ממליצים לא להשתמש בה כמקור בעבודות מחקר.</a:t>
            </a:r>
          </a:p>
          <a:p>
            <a:r>
              <a:rPr lang="he-IL" dirty="0" smtClean="0"/>
              <a:t>אם בכל זאת החלטתם להשתמש בוויקיפדיה, חשוב מאד לרשום התאריך שבו ראיתם את הערך המצוטט.</a:t>
            </a:r>
          </a:p>
          <a:p>
            <a:r>
              <a:rPr lang="he-IL" dirty="0" smtClean="0"/>
              <a:t>דוגמא:</a:t>
            </a:r>
          </a:p>
          <a:p>
            <a:pPr marL="457200" lvl="1" indent="0">
              <a:buNone/>
            </a:pPr>
            <a:r>
              <a:rPr lang="he-IL" dirty="0" smtClean="0"/>
              <a:t>"גטו ורשה," מתוך</a:t>
            </a:r>
            <a:r>
              <a:rPr lang="he-IL" i="1" dirty="0" smtClean="0"/>
              <a:t> ויקיפדיה</a:t>
            </a:r>
            <a:r>
              <a:rPr lang="he-IL" dirty="0" smtClean="0"/>
              <a:t>. [מסמך אלקטרוני]. קיים ב- </a:t>
            </a:r>
            <a:r>
              <a:rPr lang="en-US" dirty="0">
                <a:hlinkClick r:id="rId2"/>
              </a:rPr>
              <a:t>https://he.wikipedia.org/wiki/%D7%92%D7%98%D7%95_%</a:t>
            </a:r>
            <a:r>
              <a:rPr lang="en-US" dirty="0" smtClean="0">
                <a:hlinkClick r:id="rId2"/>
              </a:rPr>
              <a:t>D7%95%D7%A8%D7%A9%D7%94</a:t>
            </a:r>
            <a:r>
              <a:rPr lang="he-IL" dirty="0" smtClean="0"/>
              <a:t>[נצפה ב-8.5.17] </a:t>
            </a:r>
          </a:p>
          <a:p>
            <a:pPr marL="457200" lvl="1" indent="0" algn="l" rtl="0">
              <a:buNone/>
            </a:pPr>
            <a:r>
              <a:rPr lang="en-US" dirty="0" smtClean="0"/>
              <a:t>"Electro </a:t>
            </a:r>
            <a:r>
              <a:rPr lang="en-US" dirty="0"/>
              <a:t>(music</a:t>
            </a:r>
            <a:r>
              <a:rPr lang="en-US" dirty="0" smtClean="0"/>
              <a:t>),” in </a:t>
            </a:r>
            <a:r>
              <a:rPr lang="en-US" i="1" dirty="0" smtClean="0"/>
              <a:t>Wikipedia. </a:t>
            </a:r>
            <a:r>
              <a:rPr lang="en-US" dirty="0" smtClean="0"/>
              <a:t>[Online] </a:t>
            </a:r>
            <a:r>
              <a:rPr lang="en-US" dirty="0" err="1" smtClean="0"/>
              <a:t>Avialible</a:t>
            </a:r>
            <a:r>
              <a:rPr lang="en-US" dirty="0" smtClean="0"/>
              <a:t> :    </a:t>
            </a:r>
            <a:r>
              <a:rPr lang="en-US" dirty="0">
                <a:hlinkClick r:id="rId3"/>
              </a:rPr>
              <a:t>https://en.wikipedia.org/wiki/Electro_(music</a:t>
            </a:r>
            <a:r>
              <a:rPr lang="en-US" dirty="0" smtClean="0">
                <a:hlinkClick r:id="rId3"/>
              </a:rPr>
              <a:t>)</a:t>
            </a:r>
            <a:r>
              <a:rPr lang="en-US" dirty="0"/>
              <a:t> </a:t>
            </a:r>
            <a:r>
              <a:rPr lang="en-US" dirty="0" smtClean="0"/>
              <a:t>[Accessed 29 April, </a:t>
            </a:r>
            <a:r>
              <a:rPr lang="en-US" dirty="0"/>
              <a:t>2017 </a:t>
            </a:r>
            <a:r>
              <a:rPr lang="en-US" dirty="0" smtClean="0"/>
              <a:t>]</a:t>
            </a:r>
          </a:p>
          <a:p>
            <a:pPr marL="457200" lvl="1" indent="0" algn="l" rtl="0">
              <a:buNone/>
            </a:pPr>
            <a:endParaRPr lang="en-US" dirty="0"/>
          </a:p>
          <a:p>
            <a:pPr marL="457200" lvl="1" indent="0" algn="l" rtl="0">
              <a:buNone/>
            </a:pPr>
            <a:endParaRPr lang="he-IL" dirty="0" smtClean="0"/>
          </a:p>
          <a:p>
            <a:pPr lvl="1"/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142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אתרי אינטרנט </a:t>
            </a:r>
            <a:br>
              <a:rPr lang="he-IL" dirty="0" smtClean="0"/>
            </a:br>
            <a:r>
              <a:rPr lang="he-IL" dirty="0" smtClean="0"/>
              <a:t>(סטנדרטיים, אתרי חברה, בלוגים ועוד)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 smtClean="0"/>
              <a:t>היום מידע טכני מגיע לא רק מפרסומים מדעיים, אלא גם מאתרים ובלוגים.</a:t>
            </a:r>
          </a:p>
          <a:p>
            <a:r>
              <a:rPr lang="he-IL" dirty="0" smtClean="0"/>
              <a:t>עדיין אין נוסח אחיד לציטוט מקורות אלה.</a:t>
            </a:r>
          </a:p>
          <a:p>
            <a:r>
              <a:rPr lang="he-IL" dirty="0" smtClean="0"/>
              <a:t>בציטוט מתוך מדיה חברתית מקובל לרשום פרטים מרכזיים:</a:t>
            </a:r>
          </a:p>
          <a:p>
            <a:pPr lvl="1"/>
            <a:r>
              <a:rPr lang="he-IL" dirty="0" smtClean="0"/>
              <a:t>מחבר</a:t>
            </a:r>
          </a:p>
          <a:p>
            <a:pPr lvl="1"/>
            <a:r>
              <a:rPr lang="he-IL" dirty="0" smtClean="0"/>
              <a:t>שם המסמך </a:t>
            </a:r>
          </a:p>
          <a:p>
            <a:pPr lvl="1"/>
            <a:r>
              <a:rPr lang="he-IL" dirty="0" smtClean="0"/>
              <a:t>שם האתר</a:t>
            </a:r>
          </a:p>
          <a:p>
            <a:pPr lvl="1"/>
            <a:r>
              <a:rPr lang="he-IL" dirty="0" smtClean="0"/>
              <a:t>תאריך פרסום</a:t>
            </a:r>
          </a:p>
          <a:p>
            <a:pPr lvl="1"/>
            <a:r>
              <a:rPr lang="he-IL" dirty="0" smtClean="0"/>
              <a:t>כתובת </a:t>
            </a:r>
            <a:r>
              <a:rPr lang="en-US" dirty="0" smtClean="0"/>
              <a:t>URL</a:t>
            </a:r>
          </a:p>
          <a:p>
            <a:pPr lvl="1"/>
            <a:r>
              <a:rPr lang="he-IL" dirty="0" smtClean="0"/>
              <a:t>תאריך צפייה</a:t>
            </a:r>
          </a:p>
          <a:p>
            <a:r>
              <a:rPr lang="he-IL" dirty="0" smtClean="0"/>
              <a:t>במקרים רבים חלק מהפרטים חסרים ואז מדלגים עליהם.</a:t>
            </a:r>
          </a:p>
          <a:p>
            <a:pPr lv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04739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דוגמאות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e-IL" b="1" dirty="0" smtClean="0"/>
              <a:t>בלוג:</a:t>
            </a:r>
          </a:p>
          <a:p>
            <a:pPr lvl="1" algn="l" rtl="0"/>
            <a:r>
              <a:rPr lang="en-US" dirty="0" smtClean="0"/>
              <a:t>A. </a:t>
            </a:r>
            <a:r>
              <a:rPr lang="en-US" dirty="0" err="1" smtClean="0"/>
              <a:t>Zagalsky</a:t>
            </a:r>
            <a:r>
              <a:rPr lang="en-US" dirty="0" smtClean="0"/>
              <a:t>,” Operations </a:t>
            </a:r>
            <a:r>
              <a:rPr lang="en-US" dirty="0"/>
              <a:t>and Speed in </a:t>
            </a:r>
            <a:r>
              <a:rPr lang="en-US" dirty="0" smtClean="0"/>
              <a:t>Startups”.  Feb. 7 2017. </a:t>
            </a:r>
            <a:r>
              <a:rPr lang="en-US" dirty="0"/>
              <a:t>[</a:t>
            </a:r>
            <a:r>
              <a:rPr lang="en-US" dirty="0" smtClean="0"/>
              <a:t>Online]. </a:t>
            </a:r>
            <a:r>
              <a:rPr lang="en-US" dirty="0"/>
              <a:t>Available : </a:t>
            </a:r>
            <a:r>
              <a:rPr lang="en-US" dirty="0">
                <a:hlinkClick r:id="rId2"/>
              </a:rPr>
              <a:t>http://alexeyza.com/blog/2017/02/07/operations-and-speed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r>
              <a:rPr lang="en-US" dirty="0"/>
              <a:t> [Accessed: May </a:t>
            </a:r>
            <a:r>
              <a:rPr lang="en-US" dirty="0" smtClean="0"/>
              <a:t>12, </a:t>
            </a:r>
            <a:r>
              <a:rPr lang="en-US" dirty="0"/>
              <a:t>2017]. </a:t>
            </a:r>
          </a:p>
          <a:p>
            <a:r>
              <a:rPr lang="he-IL" b="1" dirty="0" smtClean="0"/>
              <a:t>פרויקט : </a:t>
            </a:r>
          </a:p>
          <a:p>
            <a:pPr lvl="1" algn="l" rtl="0"/>
            <a:r>
              <a:rPr lang="en-US" dirty="0"/>
              <a:t> </a:t>
            </a:r>
            <a:r>
              <a:rPr lang="en-US" dirty="0" smtClean="0"/>
              <a:t>”INTC </a:t>
            </a:r>
            <a:r>
              <a:rPr lang="en-US" dirty="0"/>
              <a:t>- intel </a:t>
            </a:r>
            <a:r>
              <a:rPr lang="en-US" dirty="0" err="1"/>
              <a:t>leixlip</a:t>
            </a:r>
            <a:r>
              <a:rPr lang="en-US" dirty="0"/>
              <a:t> microchip manufacturing plant - </a:t>
            </a:r>
            <a:r>
              <a:rPr lang="en-US" dirty="0" err="1"/>
              <a:t>kildare</a:t>
            </a:r>
            <a:r>
              <a:rPr lang="en-US" dirty="0"/>
              <a:t> - construction project </a:t>
            </a:r>
            <a:r>
              <a:rPr lang="en-US" dirty="0" smtClean="0"/>
              <a:t>profile</a:t>
            </a:r>
            <a:r>
              <a:rPr lang="en-US" dirty="0"/>
              <a:t>,” </a:t>
            </a:r>
            <a:r>
              <a:rPr lang="en-US" dirty="0" smtClean="0"/>
              <a:t>London: Progressive </a:t>
            </a:r>
            <a:r>
              <a:rPr lang="en-US" dirty="0"/>
              <a:t>Media </a:t>
            </a:r>
            <a:r>
              <a:rPr lang="en-US" dirty="0" smtClean="0"/>
              <a:t>Group, 2013. [Online] Available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search.proquest.com/docview/1558859094?accountid=44866</a:t>
            </a:r>
            <a:r>
              <a:rPr lang="en-US" dirty="0" smtClean="0"/>
              <a:t> </a:t>
            </a:r>
            <a:r>
              <a:rPr lang="en-US" dirty="0"/>
              <a:t> </a:t>
            </a:r>
            <a:r>
              <a:rPr lang="en-US" dirty="0" smtClean="0"/>
              <a:t>[Accessed: May 18, 2017]. </a:t>
            </a:r>
          </a:p>
          <a:p>
            <a:r>
              <a:rPr lang="he-IL" b="1" dirty="0" smtClean="0"/>
              <a:t>מסמך מאתר אינטרנט:</a:t>
            </a:r>
          </a:p>
          <a:p>
            <a:pPr lvl="1"/>
            <a:r>
              <a:rPr lang="he-IL" dirty="0" smtClean="0"/>
              <a:t>"דוח אחריות תאגידית 2015,"  מתוך </a:t>
            </a:r>
            <a:r>
              <a:rPr lang="he-IL" i="1" dirty="0" smtClean="0"/>
              <a:t>אינטל ישראל</a:t>
            </a:r>
            <a:r>
              <a:rPr lang="he-IL" i="1" dirty="0"/>
              <a:t>,</a:t>
            </a:r>
            <a:r>
              <a:rPr lang="he-IL" i="1" dirty="0" smtClean="0"/>
              <a:t> </a:t>
            </a:r>
            <a:r>
              <a:rPr lang="he-IL" dirty="0" smtClean="0"/>
              <a:t>2015. [מסמך אלקטרוני] קיים ב-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www.intel.co.il/content/www/il/he/company-overview/csr-report-2015.html</a:t>
            </a:r>
            <a:r>
              <a:rPr lang="he-IL" dirty="0" smtClean="0"/>
              <a:t> [נצפה ב- 18 למאי 2017].</a:t>
            </a:r>
          </a:p>
          <a:p>
            <a:r>
              <a:rPr lang="he-IL" b="1" dirty="0" smtClean="0"/>
              <a:t>מסמך מאתר ממשלתי:</a:t>
            </a:r>
          </a:p>
          <a:p>
            <a:pPr lvl="1"/>
            <a:r>
              <a:rPr lang="he-IL" dirty="0" smtClean="0"/>
              <a:t>משרד הכלכלה והתעשייה, </a:t>
            </a:r>
            <a:r>
              <a:rPr lang="he-IL" i="1" dirty="0" smtClean="0"/>
              <a:t>נוהל </a:t>
            </a:r>
            <a:r>
              <a:rPr lang="he-IL" i="1" dirty="0"/>
              <a:t>יבוא מסמן לייזר </a:t>
            </a:r>
            <a:r>
              <a:rPr lang="he-IL" i="1" dirty="0" smtClean="0"/>
              <a:t> </a:t>
            </a:r>
            <a:r>
              <a:rPr lang="en-US" i="1" dirty="0" smtClean="0"/>
              <a:t>Laser </a:t>
            </a:r>
            <a:r>
              <a:rPr lang="en-US" i="1" dirty="0"/>
              <a:t>pointer) </a:t>
            </a:r>
            <a:r>
              <a:rPr lang="he-IL" dirty="0" smtClean="0"/>
              <a:t> ). 1 לפב' 2014. [מסמך אלקטרוני]. קיים ב- </a:t>
            </a:r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economy.gov.il/Legislation/Procedures/Pages/LaserPointerImportProcedure.aspx</a:t>
            </a:r>
            <a:r>
              <a:rPr lang="en-US" dirty="0"/>
              <a:t> </a:t>
            </a:r>
            <a:r>
              <a:rPr lang="he-IL" smtClean="0"/>
              <a:t> [</a:t>
            </a:r>
            <a:r>
              <a:rPr lang="he-IL" dirty="0"/>
              <a:t>נצפה ב- 18 למאי 2017</a:t>
            </a:r>
            <a:r>
              <a:rPr lang="he-IL" dirty="0" smtClean="0"/>
              <a:t>].</a:t>
            </a:r>
            <a:endParaRPr lang="he-IL" dirty="0"/>
          </a:p>
          <a:p>
            <a:pPr lv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74772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מקורות אלקטרוניים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היום רוב הפריטים הביבליוגרפיים באים ממקורות אלקטרוניים</a:t>
            </a:r>
          </a:p>
          <a:p>
            <a:r>
              <a:rPr lang="he-IL" dirty="0" smtClean="0"/>
              <a:t>יש הרבה סוגים של פריטים שבאים ממקורות אלקטרוניים. לדוגמא:</a:t>
            </a:r>
          </a:p>
          <a:p>
            <a:pPr lvl="1"/>
            <a:r>
              <a:rPr lang="he-IL" dirty="0" smtClean="0"/>
              <a:t>מאמרים מכתבי עת אלקטרוניים</a:t>
            </a:r>
          </a:p>
          <a:p>
            <a:pPr lvl="1"/>
            <a:r>
              <a:rPr lang="he-IL" dirty="0" smtClean="0"/>
              <a:t>ספרים אלקטרוניים</a:t>
            </a:r>
          </a:p>
          <a:p>
            <a:pPr lvl="1"/>
            <a:r>
              <a:rPr lang="he-IL" dirty="0" smtClean="0"/>
              <a:t>מילונים אלקטרוניים</a:t>
            </a:r>
          </a:p>
          <a:p>
            <a:pPr lvl="1"/>
            <a:r>
              <a:rPr lang="he-IL" dirty="0" smtClean="0"/>
              <a:t>בלוגים</a:t>
            </a:r>
          </a:p>
          <a:p>
            <a:pPr lvl="1"/>
            <a:r>
              <a:rPr lang="he-IL" dirty="0" smtClean="0"/>
              <a:t>אתרים ממשלתיים</a:t>
            </a:r>
          </a:p>
          <a:p>
            <a:r>
              <a:rPr lang="he-IL" dirty="0" smtClean="0"/>
              <a:t>הבעיה העיקרית במקורות האלקטרוניים היא שהם משתנים מהר. לכן יש חשיבות לא רק לקישורים לאתרים, אלא גם לתאריכים שבהם עיינתם בהם.</a:t>
            </a:r>
          </a:p>
          <a:p>
            <a:r>
              <a:rPr lang="he-IL" dirty="0" smtClean="0"/>
              <a:t>לכן יש הבדלים בין רישום מקורות מודפסים לאלקטרוניים.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78249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מאמר שבא ממקור אלקטרוני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רושמים פרטים לפי הכללים של מאמר רגיל</a:t>
            </a:r>
          </a:p>
          <a:p>
            <a:r>
              <a:rPr lang="he-IL" dirty="0" smtClean="0"/>
              <a:t>בסוף רושמים לפי הסדר: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[Online]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Available: </a:t>
            </a:r>
            <a:r>
              <a:rPr lang="en-US" u="sng" dirty="0" smtClean="0"/>
              <a:t>URL Address</a:t>
            </a:r>
            <a:endParaRPr lang="he-IL" u="sng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 [Accessed: date of access</a:t>
            </a:r>
            <a:r>
              <a:rPr lang="en-US" dirty="0" smtClean="0"/>
              <a:t>]</a:t>
            </a:r>
            <a:endParaRPr lang="he-IL" dirty="0" smtClean="0"/>
          </a:p>
          <a:p>
            <a:pPr marL="571500" indent="-514350"/>
            <a:r>
              <a:rPr lang="he-IL" dirty="0" smtClean="0"/>
              <a:t>אם מדובר במאמר שבא ממאגר בתשלום, לפני כתובת </a:t>
            </a:r>
            <a:r>
              <a:rPr lang="en-US" dirty="0" smtClean="0"/>
              <a:t>URL</a:t>
            </a:r>
            <a:r>
              <a:rPr lang="he-IL" dirty="0" smtClean="0"/>
              <a:t> יש לרשום את שם המאגר.</a:t>
            </a:r>
          </a:p>
          <a:p>
            <a:pPr marL="571500" indent="-514350"/>
            <a:r>
              <a:rPr lang="he-IL" dirty="0" smtClean="0"/>
              <a:t>בסוף שמים נקודה.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78111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דוגמאות למאמרים שקיימים ברשת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sz="1900" dirty="0"/>
              <a:t>R. </a:t>
            </a:r>
            <a:r>
              <a:rPr lang="en-US" sz="1900" dirty="0" err="1"/>
              <a:t>Membarth</a:t>
            </a:r>
            <a:r>
              <a:rPr lang="en-US" sz="1900" dirty="0"/>
              <a:t>, O. </a:t>
            </a:r>
            <a:r>
              <a:rPr lang="en-US" sz="1900" dirty="0" err="1"/>
              <a:t>Reiche</a:t>
            </a:r>
            <a:r>
              <a:rPr lang="en-US" sz="1900" dirty="0"/>
              <a:t>, F. </a:t>
            </a:r>
            <a:r>
              <a:rPr lang="en-US" sz="1900" dirty="0" err="1"/>
              <a:t>Hannig</a:t>
            </a:r>
            <a:r>
              <a:rPr lang="en-US" sz="1900" dirty="0"/>
              <a:t>, J. </a:t>
            </a:r>
            <a:r>
              <a:rPr lang="en-US" sz="1900" dirty="0" err="1"/>
              <a:t>Teich</a:t>
            </a:r>
            <a:r>
              <a:rPr lang="en-US" sz="1900" dirty="0"/>
              <a:t>, M. </a:t>
            </a:r>
            <a:r>
              <a:rPr lang="en-US" sz="1900" dirty="0" err="1"/>
              <a:t>Körner</a:t>
            </a:r>
            <a:r>
              <a:rPr lang="en-US" sz="1900" dirty="0"/>
              <a:t> and W. Eckert, "</a:t>
            </a:r>
            <a:r>
              <a:rPr lang="en-US" sz="1900" dirty="0" err="1"/>
              <a:t>HIPAcc</a:t>
            </a:r>
            <a:r>
              <a:rPr lang="en-US" sz="1900" dirty="0"/>
              <a:t>: A Domain-Specific Language and Compiler for Image </a:t>
            </a:r>
            <a:r>
              <a:rPr lang="en-US" sz="1900" dirty="0" smtClean="0"/>
              <a:t>Processing,"  </a:t>
            </a:r>
            <a:r>
              <a:rPr lang="en-US" sz="1900" i="1" dirty="0" smtClean="0"/>
              <a:t>IEEE </a:t>
            </a:r>
            <a:r>
              <a:rPr lang="en-US" sz="1900" i="1" dirty="0"/>
              <a:t>Transactions on Parallel and Distributed Systems</a:t>
            </a:r>
            <a:r>
              <a:rPr lang="en-US" sz="1900" dirty="0"/>
              <a:t>, vol. 27, no. 1, pp. 210-224, Jan. 1 2016</a:t>
            </a:r>
            <a:r>
              <a:rPr lang="en-US" sz="1900" dirty="0" smtClean="0"/>
              <a:t>. [Online] </a:t>
            </a:r>
            <a:r>
              <a:rPr lang="en-US" sz="2000" dirty="0" smtClean="0"/>
              <a:t>Available</a:t>
            </a:r>
            <a:r>
              <a:rPr lang="en-US" sz="2000" dirty="0"/>
              <a:t>:  https://graphics.cg.uni-saarland.de/fileadmin/cguds/papers/2015/membarth_tpds15/tpds15.pdf </a:t>
            </a:r>
            <a:r>
              <a:rPr lang="en-US" sz="2000" dirty="0" smtClean="0"/>
              <a:t> [</a:t>
            </a:r>
            <a:r>
              <a:rPr lang="en-US" sz="2000" dirty="0"/>
              <a:t>Accessed </a:t>
            </a:r>
            <a:r>
              <a:rPr lang="en-US" sz="2000" dirty="0" smtClean="0"/>
              <a:t>May 14, 2017].</a:t>
            </a:r>
            <a:endParaRPr lang="en-US" sz="1900" dirty="0"/>
          </a:p>
          <a:p>
            <a:pPr algn="l" rtl="0"/>
            <a:r>
              <a:rPr lang="en-US" sz="1900" dirty="0"/>
              <a:t>O. </a:t>
            </a:r>
            <a:r>
              <a:rPr lang="en-US" sz="1900" dirty="0" err="1"/>
              <a:t>Ozturk</a:t>
            </a:r>
            <a:r>
              <a:rPr lang="en-US" sz="1900" dirty="0"/>
              <a:t>, M. </a:t>
            </a:r>
            <a:r>
              <a:rPr lang="en-US" sz="1900" dirty="0" err="1"/>
              <a:t>Kandemir</a:t>
            </a:r>
            <a:r>
              <a:rPr lang="en-US" sz="1900" dirty="0"/>
              <a:t> and G. Chen, "Compiler-Directed Energy Reduction Using Dynamic Voltage Scaling and Voltage Islands for Embedded </a:t>
            </a:r>
            <a:r>
              <a:rPr lang="en-US" sz="1900" dirty="0" smtClean="0"/>
              <a:t>Systems,"  </a:t>
            </a:r>
            <a:r>
              <a:rPr lang="en-US" sz="1900" i="1" dirty="0" smtClean="0"/>
              <a:t>IEEE </a:t>
            </a:r>
            <a:r>
              <a:rPr lang="en-US" sz="1900" i="1" dirty="0"/>
              <a:t>Transactions on Computers</a:t>
            </a:r>
            <a:r>
              <a:rPr lang="en-US" sz="1900" dirty="0"/>
              <a:t>, vol. 62, no. 2, pp. 268-278, Feb. 2013</a:t>
            </a:r>
            <a:r>
              <a:rPr lang="en-US" sz="1900" dirty="0" smtClean="0"/>
              <a:t>. [Online] </a:t>
            </a:r>
            <a:r>
              <a:rPr lang="en-US" sz="1800" dirty="0" smtClean="0"/>
              <a:t>Available</a:t>
            </a:r>
            <a:r>
              <a:rPr lang="en-US" sz="1800" dirty="0"/>
              <a:t>:   </a:t>
            </a: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repository.bilkent.edu.tr/bitstream/handle/11693/13058/10.1109-TC.2011.229.pdf?sequence=1&amp;isAllowed=y</a:t>
            </a:r>
            <a:r>
              <a:rPr lang="en-US" sz="1800" dirty="0" smtClean="0"/>
              <a:t>  </a:t>
            </a:r>
            <a:r>
              <a:rPr lang="en-US" sz="1800" dirty="0"/>
              <a:t>[Accessed May 14, 2017</a:t>
            </a:r>
            <a:r>
              <a:rPr lang="en-US" sz="1800" dirty="0" smtClean="0"/>
              <a:t>].</a:t>
            </a:r>
            <a:endParaRPr lang="en-US" sz="1900" dirty="0" smtClean="0"/>
          </a:p>
          <a:p>
            <a:r>
              <a:rPr lang="en-US" sz="2000" dirty="0" smtClean="0"/>
              <a:t> </a:t>
            </a:r>
            <a:r>
              <a:rPr lang="he-IL" sz="2000" dirty="0" smtClean="0"/>
              <a:t>ש. ב. </a:t>
            </a:r>
            <a:r>
              <a:rPr lang="he-IL" sz="2000" dirty="0" err="1" smtClean="0"/>
              <a:t>גנוט</a:t>
            </a:r>
            <a:r>
              <a:rPr lang="he-IL" sz="2000" dirty="0"/>
              <a:t>, "</a:t>
            </a:r>
            <a:r>
              <a:rPr lang="he-IL" sz="2000" dirty="0" smtClean="0"/>
              <a:t>העתקת </a:t>
            </a:r>
            <a:r>
              <a:rPr lang="he-IL" sz="2000" dirty="0"/>
              <a:t>קלטות ותוכנות מחשב </a:t>
            </a:r>
            <a:r>
              <a:rPr lang="he-IL" sz="2000" dirty="0" smtClean="0"/>
              <a:t>,"   </a:t>
            </a:r>
            <a:r>
              <a:rPr lang="he-IL" sz="2000" i="1" dirty="0" err="1"/>
              <a:t>צהר</a:t>
            </a:r>
            <a:r>
              <a:rPr lang="he-IL" sz="2000" i="1" dirty="0"/>
              <a:t>: כתב-עת תורני </a:t>
            </a:r>
            <a:r>
              <a:rPr lang="he-IL" sz="2000" dirty="0"/>
              <a:t>, </a:t>
            </a:r>
            <a:r>
              <a:rPr lang="he-IL" sz="2000" dirty="0" smtClean="0"/>
              <a:t>כרך 9, עמ' </a:t>
            </a:r>
            <a:r>
              <a:rPr lang="he-IL" sz="2000" dirty="0"/>
              <a:t>41-52, </a:t>
            </a:r>
            <a:r>
              <a:rPr lang="he-IL" sz="2000" dirty="0" smtClean="0"/>
              <a:t>2002. [מסמך אלקטרוני]. קיים ב-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old.kipasruga.com/upload/users_files/794.PDF</a:t>
            </a:r>
            <a:r>
              <a:rPr lang="he-IL" sz="2000" dirty="0" smtClean="0"/>
              <a:t> [נצפה ב- 15 למאי 2017].</a:t>
            </a:r>
            <a:endParaRPr lang="he-IL" sz="1900" dirty="0"/>
          </a:p>
        </p:txBody>
      </p:sp>
    </p:spTree>
    <p:extLst>
      <p:ext uri="{BB962C8B-B14F-4D97-AF65-F5344CB8AC3E}">
        <p14:creationId xmlns:p14="http://schemas.microsoft.com/office/powerpoint/2010/main" val="1551884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דוגמאות למאמרים מתוך מאגרי מידע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/>
            <a:r>
              <a:rPr lang="en-US" dirty="0"/>
              <a:t>L. </a:t>
            </a:r>
            <a:r>
              <a:rPr lang="en-US" dirty="0" smtClean="0"/>
              <a:t>Gautier, </a:t>
            </a:r>
            <a:r>
              <a:rPr lang="en-US" dirty="0"/>
              <a:t>An intuitive python interface for </a:t>
            </a:r>
            <a:r>
              <a:rPr lang="en-US" dirty="0" err="1"/>
              <a:t>bioconductor</a:t>
            </a:r>
            <a:r>
              <a:rPr lang="en-US" dirty="0"/>
              <a:t> libraries demonstrates the utility of language translators. </a:t>
            </a:r>
            <a:r>
              <a:rPr lang="en-US" i="1" dirty="0"/>
              <a:t>BMC Bioinformatics </a:t>
            </a:r>
            <a:r>
              <a:rPr lang="en-US" dirty="0" smtClean="0"/>
              <a:t>11, 2010</a:t>
            </a:r>
            <a:r>
              <a:rPr lang="en-US" dirty="0"/>
              <a:t>. </a:t>
            </a:r>
            <a:r>
              <a:rPr lang="en-US" dirty="0" smtClean="0"/>
              <a:t>[Online] Available</a:t>
            </a:r>
            <a:r>
              <a:rPr lang="en-US" dirty="0"/>
              <a:t>: </a:t>
            </a:r>
            <a:r>
              <a:rPr lang="en-US" dirty="0" err="1" smtClean="0"/>
              <a:t>Proquest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search.proquest.com/docview/901879598?accountid=44866</a:t>
            </a:r>
            <a:r>
              <a:rPr lang="en-US" dirty="0" smtClean="0"/>
              <a:t> </a:t>
            </a:r>
            <a:r>
              <a:rPr lang="en-US" dirty="0"/>
              <a:t>[Accessed May 14, 2017]. </a:t>
            </a:r>
            <a:endParaRPr lang="en-US" dirty="0" smtClean="0"/>
          </a:p>
          <a:p>
            <a:pPr algn="l" rtl="0"/>
            <a:r>
              <a:rPr lang="en-US" dirty="0"/>
              <a:t> S. </a:t>
            </a:r>
            <a:r>
              <a:rPr lang="en-US" dirty="0" err="1"/>
              <a:t>Karabuk</a:t>
            </a:r>
            <a:r>
              <a:rPr lang="en-US" dirty="0"/>
              <a:t> and F. H. </a:t>
            </a:r>
            <a:r>
              <a:rPr lang="en-US" dirty="0" smtClean="0"/>
              <a:t>Grant, </a:t>
            </a:r>
            <a:r>
              <a:rPr lang="en-US" dirty="0"/>
              <a:t>A common medium for programming operations-research models. </a:t>
            </a:r>
            <a:r>
              <a:rPr lang="en-US" i="1" dirty="0"/>
              <a:t>IEEE Software </a:t>
            </a:r>
            <a:r>
              <a:rPr lang="en-US" dirty="0"/>
              <a:t>24(5)</a:t>
            </a:r>
            <a:r>
              <a:rPr lang="en-US" i="1" dirty="0"/>
              <a:t>, </a:t>
            </a:r>
            <a:r>
              <a:rPr lang="en-US" dirty="0"/>
              <a:t>pp. 39-47. 2007. Available: </a:t>
            </a:r>
            <a:r>
              <a:rPr lang="en-US" dirty="0" err="1" smtClean="0"/>
              <a:t>Proquest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search.proquest.com/docview/215842335?accountid=44866</a:t>
            </a:r>
            <a:r>
              <a:rPr lang="en-US" dirty="0" smtClean="0"/>
              <a:t>  </a:t>
            </a:r>
            <a:r>
              <a:rPr lang="en-US" dirty="0"/>
              <a:t> [Accessed May 14, 2017</a:t>
            </a:r>
            <a:r>
              <a:rPr lang="en-US" dirty="0" smtClean="0"/>
              <a:t>].</a:t>
            </a:r>
          </a:p>
          <a:p>
            <a:r>
              <a:rPr lang="he-IL" dirty="0" smtClean="0"/>
              <a:t>ת. וייס </a:t>
            </a:r>
            <a:r>
              <a:rPr lang="he-IL" dirty="0" err="1" smtClean="0"/>
              <a:t>וא</a:t>
            </a:r>
            <a:r>
              <a:rPr lang="he-IL" dirty="0" smtClean="0"/>
              <a:t>. מזרחי, </a:t>
            </a:r>
            <a:r>
              <a:rPr lang="en-US" dirty="0" err="1" smtClean="0"/>
              <a:t>BlissWrite</a:t>
            </a:r>
            <a:r>
              <a:rPr lang="en-US" dirty="0" smtClean="0"/>
              <a:t>”   </a:t>
            </a:r>
            <a:r>
              <a:rPr lang="he-IL" dirty="0" smtClean="0"/>
              <a:t> - תוכנת </a:t>
            </a:r>
            <a:r>
              <a:rPr lang="he-IL" dirty="0"/>
              <a:t>מחשב לתקשורת </a:t>
            </a:r>
            <a:r>
              <a:rPr lang="he-IL" dirty="0" smtClean="0"/>
              <a:t>חליפית," </a:t>
            </a:r>
            <a:r>
              <a:rPr lang="he-IL" i="1" dirty="0"/>
              <a:t>כתב עת ישראלי לריפוי </a:t>
            </a:r>
            <a:r>
              <a:rPr lang="he-IL" i="1" dirty="0" smtClean="0"/>
              <a:t>בעיסוק </a:t>
            </a:r>
            <a:r>
              <a:rPr lang="he-IL" dirty="0" smtClean="0"/>
              <a:t>6(4) עמ'</a:t>
            </a:r>
            <a:r>
              <a:rPr lang="en-US" dirty="0" smtClean="0"/>
              <a:t>H186-H188  </a:t>
            </a:r>
            <a:r>
              <a:rPr lang="he-IL" dirty="0" smtClean="0"/>
              <a:t>. נובמבר 1997. [מסמך אלקטרוני], מתוך: </a:t>
            </a:r>
            <a:r>
              <a:rPr lang="en-US" dirty="0" smtClean="0"/>
              <a:t>JSTOR</a:t>
            </a:r>
            <a:r>
              <a:rPr lang="he-IL" dirty="0" smtClean="0"/>
              <a:t>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www.jstor.org/stable/pdf/23467508.pdf</a:t>
            </a:r>
            <a:r>
              <a:rPr lang="he-IL" dirty="0" smtClean="0"/>
              <a:t> </a:t>
            </a:r>
            <a:r>
              <a:rPr lang="he-IL" dirty="0"/>
              <a:t>[נצפה ב- 15 למאי 2017</a:t>
            </a:r>
            <a:r>
              <a:rPr lang="he-IL" dirty="0" smtClean="0"/>
              <a:t>].</a:t>
            </a:r>
            <a:endParaRPr lang="en-US" dirty="0"/>
          </a:p>
          <a:p>
            <a:pPr algn="l" rtl="0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61148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DOI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(</a:t>
            </a:r>
            <a:r>
              <a:rPr lang="en-US" dirty="0" smtClean="0"/>
              <a:t>(Digital Object Identifier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DOI</a:t>
            </a:r>
            <a:r>
              <a:rPr lang="he-IL" dirty="0" smtClean="0"/>
              <a:t> הוא מספר ייחודי שניתן למאמר מדעי שמתפרסם בפורמט אלקטרוני</a:t>
            </a:r>
          </a:p>
          <a:p>
            <a:r>
              <a:rPr lang="he-IL" dirty="0" smtClean="0"/>
              <a:t>מטרת </a:t>
            </a:r>
            <a:r>
              <a:rPr lang="en-US" dirty="0" smtClean="0"/>
              <a:t>DOI </a:t>
            </a:r>
            <a:r>
              <a:rPr lang="he-IL" dirty="0" smtClean="0"/>
              <a:t> היא לעזור לאתר מאמר אלקטרוני, גם אם הכתובת שלו השתנתה </a:t>
            </a:r>
          </a:p>
          <a:p>
            <a:r>
              <a:rPr lang="he-IL" dirty="0" smtClean="0"/>
              <a:t>יש כללים ברורים להקצאת </a:t>
            </a:r>
            <a:r>
              <a:rPr lang="en-US" dirty="0" smtClean="0"/>
              <a:t>DOI</a:t>
            </a:r>
            <a:r>
              <a:rPr lang="he-IL" dirty="0" smtClean="0"/>
              <a:t> למאמרים, אבל יש גם דרכי רישום שונות  </a:t>
            </a:r>
          </a:p>
          <a:p>
            <a:r>
              <a:rPr lang="he-IL" dirty="0" smtClean="0"/>
              <a:t>יש לרשום מס' </a:t>
            </a:r>
            <a:r>
              <a:rPr lang="en-US" dirty="0" smtClean="0"/>
              <a:t>DOI</a:t>
            </a:r>
            <a:r>
              <a:rPr lang="he-IL" dirty="0" smtClean="0"/>
              <a:t> של מאמר בדיוק כמו שהוא מופיע באתר</a:t>
            </a:r>
          </a:p>
          <a:p>
            <a:r>
              <a:rPr lang="he-IL" dirty="0" smtClean="0"/>
              <a:t>אם יש מספר </a:t>
            </a:r>
            <a:r>
              <a:rPr lang="en-US" dirty="0" smtClean="0"/>
              <a:t>DOI</a:t>
            </a:r>
            <a:r>
              <a:rPr lang="he-IL" dirty="0" smtClean="0"/>
              <a:t> למאמר, מומלץ לרשום אותו במקום כתובת </a:t>
            </a:r>
            <a:r>
              <a:rPr lang="en-US" dirty="0" smtClean="0"/>
              <a:t>URL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20110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דוגמאות לרישום מאמרים עם </a:t>
            </a:r>
            <a:r>
              <a:rPr lang="en-US" dirty="0" smtClean="0"/>
              <a:t>DOI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dirty="0" smtClean="0"/>
              <a:t> </a:t>
            </a:r>
            <a:r>
              <a:rPr lang="en-US" dirty="0"/>
              <a:t> B. </a:t>
            </a:r>
            <a:r>
              <a:rPr lang="en-US" dirty="0" err="1"/>
              <a:t>Ekmekci</a:t>
            </a:r>
            <a:r>
              <a:rPr lang="en-US" dirty="0"/>
              <a:t>, C. E. </a:t>
            </a:r>
            <a:r>
              <a:rPr lang="en-US" dirty="0" err="1"/>
              <a:t>McAnany</a:t>
            </a:r>
            <a:r>
              <a:rPr lang="en-US" dirty="0"/>
              <a:t> and C. Mura. </a:t>
            </a:r>
            <a:r>
              <a:rPr lang="en-US" dirty="0" smtClean="0"/>
              <a:t>“An </a:t>
            </a:r>
            <a:r>
              <a:rPr lang="en-US" dirty="0"/>
              <a:t>introduction to programming for </a:t>
            </a:r>
            <a:r>
              <a:rPr lang="en-US" dirty="0" err="1"/>
              <a:t>bioscientists</a:t>
            </a:r>
            <a:r>
              <a:rPr lang="en-US" dirty="0"/>
              <a:t>: A python-based </a:t>
            </a:r>
            <a:r>
              <a:rPr lang="en-US" dirty="0" smtClean="0"/>
              <a:t>primer,”</a:t>
            </a:r>
            <a:r>
              <a:rPr lang="en-US" dirty="0"/>
              <a:t> </a:t>
            </a:r>
            <a:r>
              <a:rPr lang="en-US" i="1" dirty="0" err="1"/>
              <a:t>PLoS</a:t>
            </a:r>
            <a:r>
              <a:rPr lang="en-US" i="1" dirty="0"/>
              <a:t> Computational Biology </a:t>
            </a:r>
            <a:r>
              <a:rPr lang="en-US" dirty="0"/>
              <a:t>12(6)</a:t>
            </a:r>
            <a:r>
              <a:rPr lang="en-US" i="1" dirty="0"/>
              <a:t>, </a:t>
            </a:r>
            <a:r>
              <a:rPr lang="en-US" dirty="0"/>
              <a:t>2016. </a:t>
            </a:r>
            <a:r>
              <a:rPr lang="en-US" dirty="0" smtClean="0"/>
              <a:t>DOI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http://dx.doi.org/10.1371/journal.pcbi.1004867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/>
              <a:t>P. Larsen, S. </a:t>
            </a:r>
            <a:r>
              <a:rPr lang="en-US" dirty="0" err="1"/>
              <a:t>Brunthaler</a:t>
            </a:r>
            <a:r>
              <a:rPr lang="en-US" dirty="0"/>
              <a:t> and M. Franz, "Security through Diversity: Are We There Yet?," </a:t>
            </a:r>
            <a:r>
              <a:rPr lang="en-US" dirty="0" smtClean="0"/>
              <a:t> </a:t>
            </a:r>
            <a:r>
              <a:rPr lang="en-US" i="1" dirty="0" smtClean="0"/>
              <a:t>IEEE </a:t>
            </a:r>
            <a:r>
              <a:rPr lang="en-US" i="1" dirty="0"/>
              <a:t>Security &amp; Privacy</a:t>
            </a:r>
            <a:r>
              <a:rPr lang="en-US" dirty="0"/>
              <a:t>, vol. 12, no. 2, pp. 28-35, Mar.-Apr. 2014.</a:t>
            </a:r>
            <a:br>
              <a:rPr lang="en-US" dirty="0"/>
            </a:br>
            <a:r>
              <a:rPr lang="en-US" dirty="0" err="1"/>
              <a:t>doi</a:t>
            </a:r>
            <a:r>
              <a:rPr lang="en-US" dirty="0"/>
              <a:t>: 10.1109/MSP.2013.129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30794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ספר אלקטרוני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רשום ספר כספר אלקטרוני רק במקרה שהשתמשת  בגרסה אלקטרונית של הספר. </a:t>
            </a:r>
          </a:p>
          <a:p>
            <a:r>
              <a:rPr lang="he-IL" dirty="0" smtClean="0"/>
              <a:t>יש לרשום ספר אלקטרוני כמו ספר רגיל</a:t>
            </a:r>
          </a:p>
          <a:p>
            <a:r>
              <a:rPr lang="he-IL" dirty="0" smtClean="0"/>
              <a:t>אחרי תאריך הפרסום רשום</a:t>
            </a:r>
            <a:r>
              <a:rPr lang="en-US" dirty="0" smtClean="0"/>
              <a:t>[Format</a:t>
            </a:r>
            <a:r>
              <a:rPr lang="en-US" dirty="0"/>
              <a:t>] Available: </a:t>
            </a:r>
            <a:r>
              <a:rPr lang="en-US" dirty="0" smtClean="0"/>
              <a:t>Source </a:t>
            </a:r>
          </a:p>
          <a:p>
            <a:r>
              <a:rPr lang="he-IL" dirty="0"/>
              <a:t>א</a:t>
            </a:r>
            <a:r>
              <a:rPr lang="he-IL" dirty="0" smtClean="0"/>
              <a:t>ל תרשום כתובת </a:t>
            </a:r>
            <a:r>
              <a:rPr lang="en-US" dirty="0" smtClean="0"/>
              <a:t>URL</a:t>
            </a:r>
            <a:r>
              <a:rPr lang="he-IL" dirty="0" smtClean="0"/>
              <a:t> של ספר, אלא רק את המאגר שממנו נלקח הספר</a:t>
            </a:r>
          </a:p>
          <a:p>
            <a:r>
              <a:rPr lang="he-IL" dirty="0" smtClean="0"/>
              <a:t>אם מדובר בפרק מספר, רשום אותו כמו שרושמים פרק מספר רגיל עם תוספת : </a:t>
            </a:r>
            <a:r>
              <a:rPr lang="en-US" dirty="0"/>
              <a:t>[Format] Available: </a:t>
            </a:r>
            <a:r>
              <a:rPr lang="en-US" dirty="0" smtClean="0"/>
              <a:t>Source </a:t>
            </a:r>
            <a:r>
              <a:rPr lang="he-IL" dirty="0" smtClean="0"/>
              <a:t> בסוף.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24207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דוגמאות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he-IL" b="1" dirty="0" smtClean="0"/>
              <a:t> </a:t>
            </a:r>
            <a:r>
              <a:rPr lang="en-US" dirty="0" smtClean="0"/>
              <a:t>R. C. Martin, </a:t>
            </a:r>
            <a:r>
              <a:rPr lang="en-US" i="1" dirty="0" smtClean="0"/>
              <a:t>Clean Code</a:t>
            </a:r>
            <a:r>
              <a:rPr lang="en-US" dirty="0" smtClean="0"/>
              <a:t>. </a:t>
            </a:r>
            <a:r>
              <a:rPr lang="en-US" dirty="0"/>
              <a:t>Upper Saddle River, </a:t>
            </a:r>
            <a:r>
              <a:rPr lang="en-US" dirty="0" smtClean="0"/>
              <a:t>NJ : Prentice Hall, 2008.</a:t>
            </a:r>
            <a:r>
              <a:rPr lang="en-US" dirty="0"/>
              <a:t> [Online] Available: Safari e-book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Y. Fu, </a:t>
            </a:r>
            <a:r>
              <a:rPr lang="en-US" i="1" dirty="0"/>
              <a:t>Subwavelength </a:t>
            </a:r>
            <a:r>
              <a:rPr lang="en-US" i="1" dirty="0" smtClean="0"/>
              <a:t>Optics</a:t>
            </a:r>
            <a:r>
              <a:rPr lang="en-US" dirty="0" smtClean="0"/>
              <a:t>. </a:t>
            </a:r>
            <a:r>
              <a:rPr lang="en-US" dirty="0"/>
              <a:t>SAIF Zone: Bentham Science </a:t>
            </a:r>
            <a:r>
              <a:rPr lang="en-US" dirty="0" smtClean="0"/>
              <a:t>Publishers, </a:t>
            </a:r>
            <a:r>
              <a:rPr lang="en-US" dirty="0"/>
              <a:t>2010. </a:t>
            </a:r>
            <a:r>
              <a:rPr lang="en-US" dirty="0" smtClean="0"/>
              <a:t>[Online]  </a:t>
            </a:r>
            <a:r>
              <a:rPr lang="en-US" dirty="0"/>
              <a:t>Available from: ProQuest </a:t>
            </a:r>
            <a:r>
              <a:rPr lang="en-US" dirty="0" err="1"/>
              <a:t>Ebook</a:t>
            </a:r>
            <a:r>
              <a:rPr lang="en-US" dirty="0"/>
              <a:t> </a:t>
            </a:r>
            <a:r>
              <a:rPr lang="en-US" dirty="0" smtClean="0"/>
              <a:t>Central.</a:t>
            </a:r>
          </a:p>
          <a:p>
            <a:pPr algn="l" rtl="0"/>
            <a:r>
              <a:rPr lang="en-US" dirty="0" smtClean="0"/>
              <a:t>P. </a:t>
            </a:r>
            <a:r>
              <a:rPr lang="en-US" dirty="0" err="1" smtClean="0"/>
              <a:t>Wallisch</a:t>
            </a:r>
            <a:r>
              <a:rPr lang="en-US" dirty="0" smtClean="0"/>
              <a:t>, “Mathematics and Statistics Tutorial” </a:t>
            </a:r>
            <a:r>
              <a:rPr lang="en-US" dirty="0"/>
              <a:t>in </a:t>
            </a:r>
            <a:r>
              <a:rPr lang="en-US" i="1" dirty="0"/>
              <a:t>MATLAB for Neuroscientists</a:t>
            </a:r>
            <a:r>
              <a:rPr lang="en-US" dirty="0"/>
              <a:t>, 2nd </a:t>
            </a:r>
            <a:r>
              <a:rPr lang="en-US" dirty="0" smtClean="0"/>
              <a:t>ed. Amsterdam: </a:t>
            </a:r>
            <a:r>
              <a:rPr lang="en-US" dirty="0"/>
              <a:t>Academic </a:t>
            </a:r>
            <a:r>
              <a:rPr lang="en-US" dirty="0" smtClean="0"/>
              <a:t>Press, 2014. </a:t>
            </a:r>
            <a:r>
              <a:rPr lang="en-US" dirty="0"/>
              <a:t>[Online] Available: Safari </a:t>
            </a:r>
            <a:r>
              <a:rPr lang="en-US" dirty="0" smtClean="0"/>
              <a:t>e-book.</a:t>
            </a:r>
          </a:p>
          <a:p>
            <a:pPr marL="0" indent="0" algn="l" rtl="0">
              <a:buNone/>
            </a:pPr>
            <a:endParaRPr lang="en-US" i="1" dirty="0" smtClean="0"/>
          </a:p>
          <a:p>
            <a:pPr algn="l" rtl="0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67651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</TotalTime>
  <Words>769</Words>
  <Application>Microsoft Office PowerPoint</Application>
  <PresentationFormat>On-screen Show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כללי ציטוט למקורות אלקטרוניים </vt:lpstr>
      <vt:lpstr>מקורות אלקטרוניים</vt:lpstr>
      <vt:lpstr>מאמר שבא ממקור אלקטרוני</vt:lpstr>
      <vt:lpstr>דוגמאות למאמרים שקיימים ברשת</vt:lpstr>
      <vt:lpstr>דוגמאות למאמרים מתוך מאגרי מידע</vt:lpstr>
      <vt:lpstr>DOI ((Digital Object Identifier </vt:lpstr>
      <vt:lpstr>דוגמאות לרישום מאמרים עם DOI</vt:lpstr>
      <vt:lpstr>ספר אלקטרוני</vt:lpstr>
      <vt:lpstr>דוגמאות</vt:lpstr>
      <vt:lpstr>מאמרים מתוך פרסומים של כנסים</vt:lpstr>
      <vt:lpstr>אנציקלופדיות ומילונים</vt:lpstr>
      <vt:lpstr>ויקיפדיה</vt:lpstr>
      <vt:lpstr>אתרי אינטרנט  (סטנדרטיים, אתרי חברה, בלוגים ועוד)</vt:lpstr>
      <vt:lpstr>דוגמאות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כללי ציטוט למקורות אלקטרוניים</dc:title>
  <dc:creator>Janna Gorelick</dc:creator>
  <cp:lastModifiedBy>Janna Gorelick</cp:lastModifiedBy>
  <cp:revision>79</cp:revision>
  <dcterms:created xsi:type="dcterms:W3CDTF">2017-05-03T09:03:44Z</dcterms:created>
  <dcterms:modified xsi:type="dcterms:W3CDTF">2017-05-21T10:31:15Z</dcterms:modified>
</cp:coreProperties>
</file>